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8/9/2019</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8/9/2019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F05069B-1FB6-4FCE-8071-2A80BEE5DC17}" type="datetime1">
              <a:rPr lang="en-US" smtClean="0"/>
              <a:t>8/9/2019</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CDF98ED8-3F89-48C5-8F8C-76E91D8166DD}" type="datetime1">
              <a:rPr lang="en-US" smtClean="0"/>
              <a:t>8/9/2019</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F8BC073-2A53-4365-9194-83039E615E50}" type="datetime1">
              <a:rPr lang="en-US" smtClean="0"/>
              <a:t>8/9/2019</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812E033E-CE90-47D6-A97E-C63A8BF55938}" type="datetime1">
              <a:rPr lang="en-US" smtClean="0"/>
              <a:t>8/9/2019</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6EF2E977-78D2-48CF-90D5-32DD7F37506F}" type="datetime1">
              <a:rPr lang="en-US" smtClean="0"/>
              <a:t>8/9/2019</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0F514A62-F0EC-4FE1-B669-1812D77FF102}" type="datetime1">
              <a:rPr lang="en-US" smtClean="0"/>
              <a:t>8/9/2019</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E66A3ED1-7A01-41FD-B46A-529C987F16C8}" type="datetime1">
              <a:rPr lang="en-US" smtClean="0"/>
              <a:t>8/9/2019</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CFA25A30-10A1-4ABD-9EA4-13A41F45D77D}" type="datetime1">
              <a:rPr lang="en-US" smtClean="0"/>
              <a:t>8/9/2019</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8E936F77-50B7-41C0-96D0-A5064ABDB6CA}" type="datetime1">
              <a:rPr lang="en-US" smtClean="0"/>
              <a:t>8/9/2019</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F2A8EDF5-40F2-4FCB-8A7F-AA2BE7923586}" type="datetime1">
              <a:rPr lang="en-US" smtClean="0"/>
              <a:t>8/9/2019</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ED126EB4-B85A-47B4-87C2-21228A80C60D}" type="datetime1">
              <a:rPr lang="en-US" smtClean="0"/>
              <a:t>8/9/2019</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18F671-069E-4381-B7F0-FC46AB27CB88}" type="datetime1">
              <a:rPr lang="en-US" smtClean="0"/>
              <a:t>8/9/2019</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p:txBody>
          <a:bodyPr/>
          <a:lstStyle/>
          <a:p>
            <a:r>
              <a:rPr lang="en-US" dirty="0"/>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p:txBody>
          <a:bodyPr>
            <a:normAutofit/>
          </a:bodyPr>
          <a:lstStyle/>
          <a:p>
            <a:r>
              <a:rPr lang="en-US" dirty="0"/>
              <a:t>Who Is The King Of The South</a:t>
            </a:r>
          </a:p>
          <a:p>
            <a:r>
              <a:rPr lang="en-US" dirty="0"/>
              <a:t>Tess Lambert</a:t>
            </a:r>
          </a:p>
          <a:p>
            <a:r>
              <a:rPr lang="en-US" dirty="0"/>
              <a:t>2/15/19</a:t>
            </a:r>
          </a:p>
        </p:txBody>
      </p:sp>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p:txBody>
          <a:bodyPr/>
          <a:lstStyle/>
          <a:p>
            <a:fld id="{1E1B8BD3-EEEF-4896-BEE3-06C250004F3C}" type="slidenum">
              <a:rPr lang="en-US" smtClean="0"/>
              <a:pPr/>
              <a:t>1</a:t>
            </a:fld>
            <a:endParaRPr lang="en-US"/>
          </a:p>
        </p:txBody>
      </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5164364" y="1746131"/>
            <a:ext cx="1657143" cy="676190"/>
          </a:xfrm>
          <a:prstGeom prst="rect">
            <a:avLst/>
          </a:prstGeom>
        </p:spPr>
      </p:pic>
    </p:spTree>
    <p:extLst>
      <p:ext uri="{BB962C8B-B14F-4D97-AF65-F5344CB8AC3E}">
        <p14:creationId xmlns:p14="http://schemas.microsoft.com/office/powerpoint/2010/main" val="132934809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ABFD8438-FDF4-4DAC-8E8E-5B075DA146D8}"/>
              </a:ext>
            </a:extLst>
          </p:cNvPr>
          <p:cNvSpPr>
            <a:spLocks noChangeArrowheads="1"/>
          </p:cNvSpPr>
          <p:nvPr/>
        </p:nvSpPr>
        <p:spPr bwMode="auto">
          <a:xfrm>
            <a:off x="538032" y="1485987"/>
            <a:ext cx="4400550" cy="4857750"/>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3" name="Group 3">
            <a:extLst>
              <a:ext uri="{FF2B5EF4-FFF2-40B4-BE49-F238E27FC236}">
                <a16:creationId xmlns:a16="http://schemas.microsoft.com/office/drawing/2014/main" id="{F339E967-7160-4730-AF8D-123B025DEF4E}"/>
              </a:ext>
            </a:extLst>
          </p:cNvPr>
          <p:cNvGrpSpPr>
            <a:grpSpLocks/>
          </p:cNvGrpSpPr>
          <p:nvPr/>
        </p:nvGrpSpPr>
        <p:grpSpPr bwMode="auto">
          <a:xfrm>
            <a:off x="595182" y="1600287"/>
            <a:ext cx="4229100" cy="1857375"/>
            <a:chOff x="109832775" y="109566075"/>
            <a:chExt cx="4229100" cy="1857375"/>
          </a:xfrm>
        </p:grpSpPr>
        <p:pic>
          <p:nvPicPr>
            <p:cNvPr id="1028" name="Picture 4" descr="BcaE8X6Ri[1]">
              <a:extLst>
                <a:ext uri="{FF2B5EF4-FFF2-40B4-BE49-F238E27FC236}">
                  <a16:creationId xmlns:a16="http://schemas.microsoft.com/office/drawing/2014/main" id="{442D7D58-4FFA-4EC9-9A78-4F89E557AA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947075" y="110251875"/>
              <a:ext cx="400050" cy="140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29" name="Picture 5">
              <a:extLst>
                <a:ext uri="{FF2B5EF4-FFF2-40B4-BE49-F238E27FC236}">
                  <a16:creationId xmlns:a16="http://schemas.microsoft.com/office/drawing/2014/main" id="{39B4EBD7-EC68-4380-847B-4E9C6DAE18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832775" y="10956607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8" name="Text Box 6">
              <a:extLst>
                <a:ext uri="{FF2B5EF4-FFF2-40B4-BE49-F238E27FC236}">
                  <a16:creationId xmlns:a16="http://schemas.microsoft.com/office/drawing/2014/main" id="{ACDA461E-94F3-47CA-9C3C-BB63E2D38D50}"/>
                </a:ext>
              </a:extLst>
            </p:cNvPr>
            <p:cNvSpPr txBox="1">
              <a:spLocks noChangeArrowheads="1"/>
            </p:cNvSpPr>
            <p:nvPr/>
          </p:nvSpPr>
          <p:spPr bwMode="auto">
            <a:xfrm>
              <a:off x="109947075" y="109908975"/>
              <a:ext cx="6000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7">
              <a:extLst>
                <a:ext uri="{FF2B5EF4-FFF2-40B4-BE49-F238E27FC236}">
                  <a16:creationId xmlns:a16="http://schemas.microsoft.com/office/drawing/2014/main" id="{3F339CF5-72A2-400F-9818-EE5753C0A129}"/>
                </a:ext>
              </a:extLst>
            </p:cNvPr>
            <p:cNvSpPr>
              <a:spLocks noChangeShapeType="1"/>
            </p:cNvSpPr>
            <p:nvPr/>
          </p:nvSpPr>
          <p:spPr bwMode="auto">
            <a:xfrm>
              <a:off x="111775875" y="110537625"/>
              <a:ext cx="1" cy="2222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8">
              <a:extLst>
                <a:ext uri="{FF2B5EF4-FFF2-40B4-BE49-F238E27FC236}">
                  <a16:creationId xmlns:a16="http://schemas.microsoft.com/office/drawing/2014/main" id="{6A4B37D4-EF12-4D40-8F8B-5FCA34098C7B}"/>
                </a:ext>
              </a:extLst>
            </p:cNvPr>
            <p:cNvSpPr>
              <a:spLocks noChangeShapeType="1"/>
            </p:cNvSpPr>
            <p:nvPr/>
          </p:nvSpPr>
          <p:spPr bwMode="auto">
            <a:xfrm>
              <a:off x="110461425" y="110766225"/>
              <a:ext cx="360045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9">
              <a:extLst>
                <a:ext uri="{FF2B5EF4-FFF2-40B4-BE49-F238E27FC236}">
                  <a16:creationId xmlns:a16="http://schemas.microsoft.com/office/drawing/2014/main" id="{E2085DD7-F789-4797-85B7-12B863477419}"/>
                </a:ext>
              </a:extLst>
            </p:cNvPr>
            <p:cNvSpPr txBox="1">
              <a:spLocks noChangeArrowheads="1"/>
            </p:cNvSpPr>
            <p:nvPr/>
          </p:nvSpPr>
          <p:spPr bwMode="auto">
            <a:xfrm>
              <a:off x="110813813" y="109908975"/>
              <a:ext cx="6754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10">
              <a:extLst>
                <a:ext uri="{FF2B5EF4-FFF2-40B4-BE49-F238E27FC236}">
                  <a16:creationId xmlns:a16="http://schemas.microsoft.com/office/drawing/2014/main" id="{D97EAF88-EA3C-40AF-91DC-CADDE66C5318}"/>
                </a:ext>
              </a:extLst>
            </p:cNvPr>
            <p:cNvSpPr>
              <a:spLocks noChangeShapeType="1"/>
            </p:cNvSpPr>
            <p:nvPr/>
          </p:nvSpPr>
          <p:spPr bwMode="auto">
            <a:xfrm>
              <a:off x="111186846" y="110204250"/>
              <a:ext cx="1" cy="53339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11">
              <a:extLst>
                <a:ext uri="{FF2B5EF4-FFF2-40B4-BE49-F238E27FC236}">
                  <a16:creationId xmlns:a16="http://schemas.microsoft.com/office/drawing/2014/main" id="{9BF4B171-428B-4861-9BA1-A31F0DA7D5F0}"/>
                </a:ext>
              </a:extLst>
            </p:cNvPr>
            <p:cNvSpPr>
              <a:spLocks noChangeShapeType="1"/>
            </p:cNvSpPr>
            <p:nvPr/>
          </p:nvSpPr>
          <p:spPr bwMode="auto">
            <a:xfrm>
              <a:off x="110861475" y="110194725"/>
              <a:ext cx="604915"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12">
              <a:extLst>
                <a:ext uri="{FF2B5EF4-FFF2-40B4-BE49-F238E27FC236}">
                  <a16:creationId xmlns:a16="http://schemas.microsoft.com/office/drawing/2014/main" id="{321A0B40-FDBD-4B88-B4E2-9F6859D8A959}"/>
                </a:ext>
              </a:extLst>
            </p:cNvPr>
            <p:cNvSpPr txBox="1">
              <a:spLocks noChangeArrowheads="1"/>
            </p:cNvSpPr>
            <p:nvPr/>
          </p:nvSpPr>
          <p:spPr bwMode="auto">
            <a:xfrm>
              <a:off x="111547275" y="11025187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13">
              <a:extLst>
                <a:ext uri="{FF2B5EF4-FFF2-40B4-BE49-F238E27FC236}">
                  <a16:creationId xmlns:a16="http://schemas.microsoft.com/office/drawing/2014/main" id="{9320764E-EAA9-49A4-83CC-EE5C250EC5B7}"/>
                </a:ext>
              </a:extLst>
            </p:cNvPr>
            <p:cNvSpPr>
              <a:spLocks noChangeShapeType="1"/>
            </p:cNvSpPr>
            <p:nvPr/>
          </p:nvSpPr>
          <p:spPr bwMode="auto">
            <a:xfrm>
              <a:off x="111547275" y="110537625"/>
              <a:ext cx="46204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4">
              <a:extLst>
                <a:ext uri="{FF2B5EF4-FFF2-40B4-BE49-F238E27FC236}">
                  <a16:creationId xmlns:a16="http://schemas.microsoft.com/office/drawing/2014/main" id="{97676ED0-314A-402A-8658-02B685D85137}"/>
                </a:ext>
              </a:extLst>
            </p:cNvPr>
            <p:cNvSpPr txBox="1">
              <a:spLocks noChangeArrowheads="1"/>
            </p:cNvSpPr>
            <p:nvPr/>
          </p:nvSpPr>
          <p:spPr bwMode="auto">
            <a:xfrm>
              <a:off x="111775875" y="11053762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15">
              <a:extLst>
                <a:ext uri="{FF2B5EF4-FFF2-40B4-BE49-F238E27FC236}">
                  <a16:creationId xmlns:a16="http://schemas.microsoft.com/office/drawing/2014/main" id="{CFDF8FEC-B73B-4871-8964-73F5781188D2}"/>
                </a:ext>
              </a:extLst>
            </p:cNvPr>
            <p:cNvSpPr txBox="1">
              <a:spLocks noChangeArrowheads="1"/>
            </p:cNvSpPr>
            <p:nvPr/>
          </p:nvSpPr>
          <p:spPr bwMode="auto">
            <a:xfrm>
              <a:off x="113433225" y="110109000"/>
              <a:ext cx="6286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16">
              <a:extLst>
                <a:ext uri="{FF2B5EF4-FFF2-40B4-BE49-F238E27FC236}">
                  <a16:creationId xmlns:a16="http://schemas.microsoft.com/office/drawing/2014/main" id="{5C48B640-884D-400F-8D28-736C1655D673}"/>
                </a:ext>
              </a:extLst>
            </p:cNvPr>
            <p:cNvSpPr>
              <a:spLocks noChangeShapeType="1"/>
            </p:cNvSpPr>
            <p:nvPr/>
          </p:nvSpPr>
          <p:spPr bwMode="auto">
            <a:xfrm>
              <a:off x="113718975" y="110394750"/>
              <a:ext cx="1"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7">
              <a:extLst>
                <a:ext uri="{FF2B5EF4-FFF2-40B4-BE49-F238E27FC236}">
                  <a16:creationId xmlns:a16="http://schemas.microsoft.com/office/drawing/2014/main" id="{A6A88930-C5FE-40CA-8A00-BE889AC071B2}"/>
                </a:ext>
              </a:extLst>
            </p:cNvPr>
            <p:cNvSpPr txBox="1">
              <a:spLocks noChangeArrowheads="1"/>
            </p:cNvSpPr>
            <p:nvPr/>
          </p:nvSpPr>
          <p:spPr bwMode="auto">
            <a:xfrm>
              <a:off x="110918625" y="110794800"/>
              <a:ext cx="60007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Deadly wound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Pius 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42" name="Picture 18">
              <a:extLst>
                <a:ext uri="{FF2B5EF4-FFF2-40B4-BE49-F238E27FC236}">
                  <a16:creationId xmlns:a16="http://schemas.microsoft.com/office/drawing/2014/main" id="{5BCBE56D-9210-4225-B5E3-46FD65C32E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111754547" y="110987578"/>
              <a:ext cx="600075" cy="2145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0" name="Text Box 19">
              <a:extLst>
                <a:ext uri="{FF2B5EF4-FFF2-40B4-BE49-F238E27FC236}">
                  <a16:creationId xmlns:a16="http://schemas.microsoft.com/office/drawing/2014/main" id="{37CF3CB6-E19D-473E-9EE5-7D7029791EAE}"/>
                </a:ext>
              </a:extLst>
            </p:cNvPr>
            <p:cNvSpPr txBox="1">
              <a:spLocks noChangeArrowheads="1"/>
            </p:cNvSpPr>
            <p:nvPr/>
          </p:nvSpPr>
          <p:spPr bwMode="auto">
            <a:xfrm>
              <a:off x="112690275" y="110623350"/>
              <a:ext cx="457200" cy="342900"/>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20">
              <a:extLst>
                <a:ext uri="{FF2B5EF4-FFF2-40B4-BE49-F238E27FC236}">
                  <a16:creationId xmlns:a16="http://schemas.microsoft.com/office/drawing/2014/main" id="{A79314DA-2A03-412F-BE98-E804D3FF7F23}"/>
                </a:ext>
              </a:extLst>
            </p:cNvPr>
            <p:cNvSpPr>
              <a:spLocks noChangeShapeType="1"/>
            </p:cNvSpPr>
            <p:nvPr/>
          </p:nvSpPr>
          <p:spPr bwMode="auto">
            <a:xfrm flipV="1">
              <a:off x="112690275" y="110680500"/>
              <a:ext cx="228600" cy="2857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4" name="Line 21">
              <a:extLst>
                <a:ext uri="{FF2B5EF4-FFF2-40B4-BE49-F238E27FC236}">
                  <a16:creationId xmlns:a16="http://schemas.microsoft.com/office/drawing/2014/main" id="{023C873B-1DF8-4CB6-A9F7-B8ECC73C47B7}"/>
                </a:ext>
              </a:extLst>
            </p:cNvPr>
            <p:cNvSpPr>
              <a:spLocks noChangeShapeType="1"/>
            </p:cNvSpPr>
            <p:nvPr/>
          </p:nvSpPr>
          <p:spPr bwMode="auto">
            <a:xfrm>
              <a:off x="112918875" y="110680500"/>
              <a:ext cx="114300" cy="2857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5" name="Line 22">
              <a:extLst>
                <a:ext uri="{FF2B5EF4-FFF2-40B4-BE49-F238E27FC236}">
                  <a16:creationId xmlns:a16="http://schemas.microsoft.com/office/drawing/2014/main" id="{5C814EEF-A4EC-4F67-875D-8B1AF53C6D95}"/>
                </a:ext>
              </a:extLst>
            </p:cNvPr>
            <p:cNvSpPr>
              <a:spLocks noChangeShapeType="1"/>
            </p:cNvSpPr>
            <p:nvPr/>
          </p:nvSpPr>
          <p:spPr bwMode="auto">
            <a:xfrm flipV="1">
              <a:off x="113033175" y="110680500"/>
              <a:ext cx="171450" cy="2857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026" name="Line 23">
            <a:extLst>
              <a:ext uri="{FF2B5EF4-FFF2-40B4-BE49-F238E27FC236}">
                <a16:creationId xmlns:a16="http://schemas.microsoft.com/office/drawing/2014/main" id="{1B0F41B8-D69B-42E8-AA49-63E96C7759F2}"/>
              </a:ext>
            </a:extLst>
          </p:cNvPr>
          <p:cNvSpPr>
            <a:spLocks noChangeShapeType="1"/>
          </p:cNvSpPr>
          <p:nvPr/>
        </p:nvSpPr>
        <p:spPr bwMode="auto">
          <a:xfrm>
            <a:off x="2023932" y="2286087"/>
            <a:ext cx="571500" cy="51435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7" name="Text Box 24">
            <a:extLst>
              <a:ext uri="{FF2B5EF4-FFF2-40B4-BE49-F238E27FC236}">
                <a16:creationId xmlns:a16="http://schemas.microsoft.com/office/drawing/2014/main" id="{3C5B1A22-C70E-4D5A-9560-FC646E6370E9}"/>
              </a:ext>
            </a:extLst>
          </p:cNvPr>
          <p:cNvSpPr txBox="1">
            <a:spLocks noChangeArrowheads="1"/>
          </p:cNvSpPr>
          <p:nvPr/>
        </p:nvSpPr>
        <p:spPr bwMode="auto">
          <a:xfrm>
            <a:off x="2766882" y="1600287"/>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a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KN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0" name="Text Box 25">
            <a:extLst>
              <a:ext uri="{FF2B5EF4-FFF2-40B4-BE49-F238E27FC236}">
                <a16:creationId xmlns:a16="http://schemas.microsoft.com/office/drawing/2014/main" id="{D74D04B9-8703-45AB-8A04-85356C9BA1B9}"/>
              </a:ext>
            </a:extLst>
          </p:cNvPr>
          <p:cNvSpPr txBox="1">
            <a:spLocks noChangeArrowheads="1"/>
          </p:cNvSpPr>
          <p:nvPr/>
        </p:nvSpPr>
        <p:spPr bwMode="auto">
          <a:xfrm>
            <a:off x="709482" y="4457787"/>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50" name="Picture 26">
            <a:extLst>
              <a:ext uri="{FF2B5EF4-FFF2-40B4-BE49-F238E27FC236}">
                <a16:creationId xmlns:a16="http://schemas.microsoft.com/office/drawing/2014/main" id="{B0AE79D9-7483-48C4-BF00-4D02234D52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182" y="3771987"/>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031" name="Text Box 27">
            <a:extLst>
              <a:ext uri="{FF2B5EF4-FFF2-40B4-BE49-F238E27FC236}">
                <a16:creationId xmlns:a16="http://schemas.microsoft.com/office/drawing/2014/main" id="{1AF16E91-ED51-49F0-8B8D-394A7371415B}"/>
              </a:ext>
            </a:extLst>
          </p:cNvPr>
          <p:cNvSpPr txBox="1">
            <a:spLocks noChangeArrowheads="1"/>
          </p:cNvSpPr>
          <p:nvPr/>
        </p:nvSpPr>
        <p:spPr bwMode="auto">
          <a:xfrm>
            <a:off x="709482" y="4114887"/>
            <a:ext cx="6000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2" name="Line 28">
            <a:extLst>
              <a:ext uri="{FF2B5EF4-FFF2-40B4-BE49-F238E27FC236}">
                <a16:creationId xmlns:a16="http://schemas.microsoft.com/office/drawing/2014/main" id="{5E42B6F2-CA64-40DF-8891-4AE8D239C485}"/>
              </a:ext>
            </a:extLst>
          </p:cNvPr>
          <p:cNvSpPr>
            <a:spLocks noChangeShapeType="1"/>
          </p:cNvSpPr>
          <p:nvPr/>
        </p:nvSpPr>
        <p:spPr bwMode="auto">
          <a:xfrm>
            <a:off x="2538282" y="4743537"/>
            <a:ext cx="0" cy="2222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3" name="Line 29">
            <a:extLst>
              <a:ext uri="{FF2B5EF4-FFF2-40B4-BE49-F238E27FC236}">
                <a16:creationId xmlns:a16="http://schemas.microsoft.com/office/drawing/2014/main" id="{3245704C-3357-485E-9B5A-6CBFFF044209}"/>
              </a:ext>
            </a:extLst>
          </p:cNvPr>
          <p:cNvSpPr>
            <a:spLocks noChangeShapeType="1"/>
          </p:cNvSpPr>
          <p:nvPr/>
        </p:nvSpPr>
        <p:spPr bwMode="auto">
          <a:xfrm>
            <a:off x="1223832" y="4972137"/>
            <a:ext cx="36004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4" name="Text Box 30">
            <a:extLst>
              <a:ext uri="{FF2B5EF4-FFF2-40B4-BE49-F238E27FC236}">
                <a16:creationId xmlns:a16="http://schemas.microsoft.com/office/drawing/2014/main" id="{0808DA2E-5D0E-45F4-A8AF-8DD0E248CE85}"/>
              </a:ext>
            </a:extLst>
          </p:cNvPr>
          <p:cNvSpPr txBox="1">
            <a:spLocks noChangeArrowheads="1"/>
          </p:cNvSpPr>
          <p:nvPr/>
        </p:nvSpPr>
        <p:spPr bwMode="auto">
          <a:xfrm>
            <a:off x="1576257" y="4114887"/>
            <a:ext cx="67468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5" name="Line 31">
            <a:extLst>
              <a:ext uri="{FF2B5EF4-FFF2-40B4-BE49-F238E27FC236}">
                <a16:creationId xmlns:a16="http://schemas.microsoft.com/office/drawing/2014/main" id="{BC7A455A-41F6-4D89-9236-96C2BC13CEC3}"/>
              </a:ext>
            </a:extLst>
          </p:cNvPr>
          <p:cNvSpPr>
            <a:spLocks noChangeShapeType="1"/>
          </p:cNvSpPr>
          <p:nvPr/>
        </p:nvSpPr>
        <p:spPr bwMode="auto">
          <a:xfrm>
            <a:off x="1949320" y="4410162"/>
            <a:ext cx="0" cy="5334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6" name="Line 32">
            <a:extLst>
              <a:ext uri="{FF2B5EF4-FFF2-40B4-BE49-F238E27FC236}">
                <a16:creationId xmlns:a16="http://schemas.microsoft.com/office/drawing/2014/main" id="{E210F7FC-C7B4-4774-A9FC-BE6FB80BC42E}"/>
              </a:ext>
            </a:extLst>
          </p:cNvPr>
          <p:cNvSpPr>
            <a:spLocks noChangeShapeType="1"/>
          </p:cNvSpPr>
          <p:nvPr/>
        </p:nvSpPr>
        <p:spPr bwMode="auto">
          <a:xfrm>
            <a:off x="1623882" y="4400637"/>
            <a:ext cx="60483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7" name="Text Box 33">
            <a:extLst>
              <a:ext uri="{FF2B5EF4-FFF2-40B4-BE49-F238E27FC236}">
                <a16:creationId xmlns:a16="http://schemas.microsoft.com/office/drawing/2014/main" id="{C0D2243E-A4CA-429E-AEE8-6D5D45FB9D8D}"/>
              </a:ext>
            </a:extLst>
          </p:cNvPr>
          <p:cNvSpPr txBox="1">
            <a:spLocks noChangeArrowheads="1"/>
          </p:cNvSpPr>
          <p:nvPr/>
        </p:nvSpPr>
        <p:spPr bwMode="auto">
          <a:xfrm>
            <a:off x="2309682" y="445778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8" name="Line 34">
            <a:extLst>
              <a:ext uri="{FF2B5EF4-FFF2-40B4-BE49-F238E27FC236}">
                <a16:creationId xmlns:a16="http://schemas.microsoft.com/office/drawing/2014/main" id="{E3AF9F68-DF5D-47A9-97D1-3DBB1720CD30}"/>
              </a:ext>
            </a:extLst>
          </p:cNvPr>
          <p:cNvSpPr>
            <a:spLocks noChangeShapeType="1"/>
          </p:cNvSpPr>
          <p:nvPr/>
        </p:nvSpPr>
        <p:spPr bwMode="auto">
          <a:xfrm>
            <a:off x="2309682" y="4743537"/>
            <a:ext cx="461963"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9" name="Text Box 35">
            <a:extLst>
              <a:ext uri="{FF2B5EF4-FFF2-40B4-BE49-F238E27FC236}">
                <a16:creationId xmlns:a16="http://schemas.microsoft.com/office/drawing/2014/main" id="{C6C84FC5-A7B7-4CC4-BD43-D21C3CA75C89}"/>
              </a:ext>
            </a:extLst>
          </p:cNvPr>
          <p:cNvSpPr txBox="1">
            <a:spLocks noChangeArrowheads="1"/>
          </p:cNvSpPr>
          <p:nvPr/>
        </p:nvSpPr>
        <p:spPr bwMode="auto">
          <a:xfrm>
            <a:off x="2366832" y="5600787"/>
            <a:ext cx="7429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Gorbachev</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abdicates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0" name="Text Box 36">
            <a:extLst>
              <a:ext uri="{FF2B5EF4-FFF2-40B4-BE49-F238E27FC236}">
                <a16:creationId xmlns:a16="http://schemas.microsoft.com/office/drawing/2014/main" id="{7FDE5718-5D27-48E4-A46D-7718673C507A}"/>
              </a:ext>
            </a:extLst>
          </p:cNvPr>
          <p:cNvSpPr txBox="1">
            <a:spLocks noChangeArrowheads="1"/>
          </p:cNvSpPr>
          <p:nvPr/>
        </p:nvSpPr>
        <p:spPr bwMode="auto">
          <a:xfrm>
            <a:off x="4195632" y="4314912"/>
            <a:ext cx="6286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1" name="Line 37">
            <a:extLst>
              <a:ext uri="{FF2B5EF4-FFF2-40B4-BE49-F238E27FC236}">
                <a16:creationId xmlns:a16="http://schemas.microsoft.com/office/drawing/2014/main" id="{B96349C3-D770-4C56-8327-3042D42AD061}"/>
              </a:ext>
            </a:extLst>
          </p:cNvPr>
          <p:cNvSpPr>
            <a:spLocks noChangeShapeType="1"/>
          </p:cNvSpPr>
          <p:nvPr/>
        </p:nvSpPr>
        <p:spPr bwMode="auto">
          <a:xfrm>
            <a:off x="4481382" y="4600662"/>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3" name="Text Box 38">
            <a:extLst>
              <a:ext uri="{FF2B5EF4-FFF2-40B4-BE49-F238E27FC236}">
                <a16:creationId xmlns:a16="http://schemas.microsoft.com/office/drawing/2014/main" id="{58359F73-5082-4B65-9B6C-8663BB75B30C}"/>
              </a:ext>
            </a:extLst>
          </p:cNvPr>
          <p:cNvSpPr txBox="1">
            <a:spLocks noChangeArrowheads="1"/>
          </p:cNvSpPr>
          <p:nvPr/>
        </p:nvSpPr>
        <p:spPr bwMode="auto">
          <a:xfrm>
            <a:off x="1509582" y="5000712"/>
            <a:ext cx="77152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Deadly wound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Gorbachev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63" name="Picture 39">
            <a:extLst>
              <a:ext uri="{FF2B5EF4-FFF2-40B4-BE49-F238E27FC236}">
                <a16:creationId xmlns:a16="http://schemas.microsoft.com/office/drawing/2014/main" id="{28C2B1F0-BAAF-4A41-95D2-6DC506364C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2516851" y="5193593"/>
            <a:ext cx="600075"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044" name="Text Box 40">
            <a:extLst>
              <a:ext uri="{FF2B5EF4-FFF2-40B4-BE49-F238E27FC236}">
                <a16:creationId xmlns:a16="http://schemas.microsoft.com/office/drawing/2014/main" id="{0FD6452D-9A62-4EDE-BE56-D1EBE5134920}"/>
              </a:ext>
            </a:extLst>
          </p:cNvPr>
          <p:cNvSpPr txBox="1">
            <a:spLocks noChangeArrowheads="1"/>
          </p:cNvSpPr>
          <p:nvPr/>
        </p:nvSpPr>
        <p:spPr bwMode="auto">
          <a:xfrm>
            <a:off x="3452682" y="4829262"/>
            <a:ext cx="457200" cy="342900"/>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5" name="Line 41">
            <a:extLst>
              <a:ext uri="{FF2B5EF4-FFF2-40B4-BE49-F238E27FC236}">
                <a16:creationId xmlns:a16="http://schemas.microsoft.com/office/drawing/2014/main" id="{4BE2CC47-423D-4EB2-90B9-F44EB4E00C0D}"/>
              </a:ext>
            </a:extLst>
          </p:cNvPr>
          <p:cNvSpPr>
            <a:spLocks noChangeShapeType="1"/>
          </p:cNvSpPr>
          <p:nvPr/>
        </p:nvSpPr>
        <p:spPr bwMode="auto">
          <a:xfrm flipV="1">
            <a:off x="3452682" y="4886412"/>
            <a:ext cx="228600" cy="2857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6" name="Line 42">
            <a:extLst>
              <a:ext uri="{FF2B5EF4-FFF2-40B4-BE49-F238E27FC236}">
                <a16:creationId xmlns:a16="http://schemas.microsoft.com/office/drawing/2014/main" id="{64FA330B-241F-4266-95FC-E5E01C732AEA}"/>
              </a:ext>
            </a:extLst>
          </p:cNvPr>
          <p:cNvSpPr>
            <a:spLocks noChangeShapeType="1"/>
          </p:cNvSpPr>
          <p:nvPr/>
        </p:nvSpPr>
        <p:spPr bwMode="auto">
          <a:xfrm>
            <a:off x="3681282" y="4886412"/>
            <a:ext cx="114300" cy="2857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7" name="Line 43">
            <a:extLst>
              <a:ext uri="{FF2B5EF4-FFF2-40B4-BE49-F238E27FC236}">
                <a16:creationId xmlns:a16="http://schemas.microsoft.com/office/drawing/2014/main" id="{FB4ED6C9-5686-4AAC-BA83-EEC70DE65C78}"/>
              </a:ext>
            </a:extLst>
          </p:cNvPr>
          <p:cNvSpPr>
            <a:spLocks noChangeShapeType="1"/>
          </p:cNvSpPr>
          <p:nvPr/>
        </p:nvSpPr>
        <p:spPr bwMode="auto">
          <a:xfrm flipV="1">
            <a:off x="3795582" y="4886412"/>
            <a:ext cx="171450" cy="2857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8" name="Line 44">
            <a:extLst>
              <a:ext uri="{FF2B5EF4-FFF2-40B4-BE49-F238E27FC236}">
                <a16:creationId xmlns:a16="http://schemas.microsoft.com/office/drawing/2014/main" id="{3208062C-A0A7-45F9-9B3C-C4196F71E45A}"/>
              </a:ext>
            </a:extLst>
          </p:cNvPr>
          <p:cNvSpPr>
            <a:spLocks noChangeShapeType="1"/>
          </p:cNvSpPr>
          <p:nvPr/>
        </p:nvSpPr>
        <p:spPr bwMode="auto">
          <a:xfrm>
            <a:off x="1966782" y="4400637"/>
            <a:ext cx="571500" cy="51435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9" name="Text Box 45">
            <a:extLst>
              <a:ext uri="{FF2B5EF4-FFF2-40B4-BE49-F238E27FC236}">
                <a16:creationId xmlns:a16="http://schemas.microsoft.com/office/drawing/2014/main" id="{BBC5BBFA-9672-4EC0-833F-A08765875495}"/>
              </a:ext>
            </a:extLst>
          </p:cNvPr>
          <p:cNvSpPr txBox="1">
            <a:spLocks noChangeArrowheads="1"/>
          </p:cNvSpPr>
          <p:nvPr/>
        </p:nvSpPr>
        <p:spPr bwMode="auto">
          <a:xfrm>
            <a:off x="2766882" y="3657687"/>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1" name="Rectangle 1050">
            <a:extLst>
              <a:ext uri="{FF2B5EF4-FFF2-40B4-BE49-F238E27FC236}">
                <a16:creationId xmlns:a16="http://schemas.microsoft.com/office/drawing/2014/main" id="{6AE06656-E4FC-4A44-B638-FDEEA2B2D1DA}"/>
              </a:ext>
            </a:extLst>
          </p:cNvPr>
          <p:cNvSpPr/>
          <p:nvPr/>
        </p:nvSpPr>
        <p:spPr>
          <a:xfrm>
            <a:off x="5305217" y="1600287"/>
            <a:ext cx="6096000" cy="4493538"/>
          </a:xfrm>
          <a:prstGeom prst="rect">
            <a:avLst/>
          </a:prstGeom>
        </p:spPr>
        <p:txBody>
          <a:bodyPr>
            <a:spAutoFit/>
          </a:bodyPr>
          <a:lstStyle/>
          <a:p>
            <a:r>
              <a:rPr lang="en-US" sz="1600" kern="1400" dirty="0">
                <a:solidFill>
                  <a:srgbClr val="000000"/>
                </a:solidFill>
                <a:latin typeface="Arial Narrow" panose="020B0606020202030204" pitchFamily="34" charset="0"/>
              </a:rPr>
              <a:t>Prove to us that the KS was not defeated in (‘91?  89?) </a:t>
            </a:r>
          </a:p>
          <a:p>
            <a:r>
              <a:rPr lang="en-US" sz="1600" kern="1400" dirty="0">
                <a:solidFill>
                  <a:srgbClr val="000000"/>
                </a:solidFill>
                <a:latin typeface="Arial Narrow" panose="020B0606020202030204" pitchFamily="34" charset="0"/>
              </a:rPr>
              <a:t>Compare and contrast with </a:t>
            </a:r>
            <a:r>
              <a:rPr lang="en-US" sz="1600" kern="1400" dirty="0" err="1">
                <a:solidFill>
                  <a:srgbClr val="000000"/>
                </a:solidFill>
                <a:latin typeface="Arial Narrow" panose="020B0606020202030204" pitchFamily="34" charset="0"/>
              </a:rPr>
              <a:t>Millerite</a:t>
            </a:r>
            <a:r>
              <a:rPr lang="en-US" sz="1600" kern="1400" dirty="0">
                <a:solidFill>
                  <a:srgbClr val="000000"/>
                </a:solidFill>
                <a:latin typeface="Arial Narrow" panose="020B0606020202030204" pitchFamily="34" charset="0"/>
              </a:rPr>
              <a:t> history</a:t>
            </a:r>
          </a:p>
          <a:p>
            <a:r>
              <a:rPr lang="en-US" sz="1600" kern="1400" dirty="0">
                <a:solidFill>
                  <a:srgbClr val="000000"/>
                </a:solidFill>
                <a:latin typeface="Arial Narrow" panose="020B0606020202030204" pitchFamily="34" charset="0"/>
              </a:rPr>
              <a:t> </a:t>
            </a:r>
          </a:p>
          <a:p>
            <a:r>
              <a:rPr lang="en-US" sz="1600" kern="1400" dirty="0">
                <a:solidFill>
                  <a:srgbClr val="000000"/>
                </a:solidFill>
                <a:latin typeface="Arial Narrow" panose="020B0606020202030204" pitchFamily="34" charset="0"/>
              </a:rPr>
              <a:t> </a:t>
            </a:r>
          </a:p>
          <a:p>
            <a:r>
              <a:rPr lang="en-US" sz="1600" kern="1400" dirty="0">
                <a:solidFill>
                  <a:srgbClr val="000000"/>
                </a:solidFill>
                <a:latin typeface="Arial Narrow" panose="020B0606020202030204" pitchFamily="34" charset="0"/>
              </a:rPr>
              <a:t>If I’m on the battlefield and I receive a deadly wound, am I dead yet?  No. Papacy is not dead in 1798.  Who receives a deadly wound?  Papacy/Pius 6 </a:t>
            </a:r>
          </a:p>
          <a:p>
            <a:r>
              <a:rPr lang="en-US" sz="1600" kern="1400" dirty="0">
                <a:solidFill>
                  <a:srgbClr val="000000"/>
                </a:solidFill>
                <a:latin typeface="Arial Narrow" panose="020B0606020202030204" pitchFamily="34" charset="0"/>
              </a:rPr>
              <a:t>8 MR 354.1.  Pope specified in prophecy</a:t>
            </a:r>
          </a:p>
          <a:p>
            <a:r>
              <a:rPr lang="en-US" sz="1600" kern="1400" dirty="0">
                <a:solidFill>
                  <a:srgbClr val="000000"/>
                </a:solidFill>
                <a:latin typeface="Arial Narrow" panose="020B0606020202030204" pitchFamily="34" charset="0"/>
              </a:rPr>
              <a:t>Received deadly wound</a:t>
            </a:r>
          </a:p>
          <a:p>
            <a:r>
              <a:rPr lang="en-US" sz="1600" kern="1400" dirty="0">
                <a:solidFill>
                  <a:srgbClr val="000000"/>
                </a:solidFill>
                <a:latin typeface="Arial Narrow" panose="020B0606020202030204" pitchFamily="34" charset="0"/>
              </a:rPr>
              <a:t>Pope/Papacy  =  King/Kingdom</a:t>
            </a:r>
          </a:p>
          <a:p>
            <a:r>
              <a:rPr lang="en-US" sz="1600" kern="1400" dirty="0">
                <a:solidFill>
                  <a:srgbClr val="000000"/>
                </a:solidFill>
                <a:latin typeface="Arial Narrow" panose="020B0606020202030204" pitchFamily="34" charset="0"/>
              </a:rPr>
              <a:t> </a:t>
            </a:r>
          </a:p>
          <a:p>
            <a:r>
              <a:rPr lang="en-US" sz="1600" kern="1400" dirty="0">
                <a:solidFill>
                  <a:srgbClr val="000000"/>
                </a:solidFill>
                <a:latin typeface="Arial Narrow" panose="020B0606020202030204" pitchFamily="34" charset="0"/>
              </a:rPr>
              <a:t>1799 dies in captivity.  Deadly wound is result of a war between KN + KS.   1799 marks the death. What happens when you die?  You go to a grave. What is this a counterfeit of?  Christ.  What should you then expect to happen?  There’s a point in the future where you can expect to see a resurrection. By compare and contrast ª draw a line for KS.  </a:t>
            </a:r>
            <a:r>
              <a:rPr lang="en-US" sz="1600" kern="1400" dirty="0" err="1">
                <a:solidFill>
                  <a:srgbClr val="000000"/>
                </a:solidFill>
                <a:latin typeface="Arial Narrow" panose="020B0606020202030204" pitchFamily="34" charset="0"/>
              </a:rPr>
              <a:t>ToE</a:t>
            </a:r>
            <a:r>
              <a:rPr lang="en-US" sz="1600" kern="1400" dirty="0">
                <a:solidFill>
                  <a:srgbClr val="000000"/>
                </a:solidFill>
                <a:latin typeface="Arial Narrow" panose="020B0606020202030204" pitchFamily="34" charset="0"/>
              </a:rPr>
              <a:t>  =  1989, end of cold war.  USSR receives a deadly wound.  Gorbachev.  Berlin wall falls marking prophecy of USSR. 1991 Gorbachev abdicates  -  USSR is dissolved.  In the future it resurrects.</a:t>
            </a:r>
            <a:endParaRPr lang="en-US" sz="12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1052" name="Text Box 46">
            <a:extLst>
              <a:ext uri="{FF2B5EF4-FFF2-40B4-BE49-F238E27FC236}">
                <a16:creationId xmlns:a16="http://schemas.microsoft.com/office/drawing/2014/main" id="{035AA457-B5D1-4684-9F19-B1A8E1982F21}"/>
              </a:ext>
            </a:extLst>
          </p:cNvPr>
          <p:cNvSpPr txBox="1">
            <a:spLocks noChangeArrowheads="1"/>
          </p:cNvSpPr>
          <p:nvPr/>
        </p:nvSpPr>
        <p:spPr bwMode="auto">
          <a:xfrm>
            <a:off x="4118994" y="758621"/>
            <a:ext cx="3114675" cy="314325"/>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COMPARE AND CONTRAST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80352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2C2672-25D9-48F0-99FA-C286C9D66B76}"/>
              </a:ext>
            </a:extLst>
          </p:cNvPr>
          <p:cNvSpPr/>
          <p:nvPr/>
        </p:nvSpPr>
        <p:spPr>
          <a:xfrm>
            <a:off x="578840" y="746618"/>
            <a:ext cx="4655890" cy="5847755"/>
          </a:xfrm>
          <a:prstGeom prst="rect">
            <a:avLst/>
          </a:prstGeom>
        </p:spPr>
        <p:txBody>
          <a:bodyPr wrap="square">
            <a:spAutoFit/>
          </a:bodyPr>
          <a:lstStyle/>
          <a:p>
            <a:r>
              <a:rPr lang="en-US" sz="1200" b="1" kern="1400" dirty="0">
                <a:solidFill>
                  <a:srgbClr val="000000"/>
                </a:solidFill>
                <a:latin typeface="Arial Narrow" panose="020B0606020202030204" pitchFamily="34" charset="0"/>
              </a:rPr>
              <a:t>Highlight this point:  </a:t>
            </a:r>
            <a:r>
              <a:rPr lang="en-US" sz="1200" kern="1400" dirty="0">
                <a:solidFill>
                  <a:srgbClr val="000000"/>
                </a:solidFill>
                <a:latin typeface="Arial Narrow" panose="020B0606020202030204" pitchFamily="34" charset="0"/>
              </a:rPr>
              <a:t>We can understand that USSR or KS then really did die.   It isn’t underground plotting,  planning on how it would come back. It hasn’t faked it’s death.  The KN didn’t fake its death in 1798.   So compare and contrast should tell us USSR did not fake it’s death.  But we can, using this method know it returns.  Compare and contrast USSR/Russia  -  a change.  Shouldn’t we see a different manifestation of KN?  </a:t>
            </a:r>
          </a:p>
          <a:p>
            <a:r>
              <a:rPr lang="en-US" sz="1200" kern="1400" dirty="0">
                <a:solidFill>
                  <a:srgbClr val="000000"/>
                </a:solidFill>
                <a:latin typeface="Arial Narrow" panose="020B0606020202030204" pitchFamily="34" charset="0"/>
              </a:rPr>
              <a:t>We did.  When KN resurrects, it’s a different manifestation. It dies as the 5th head of Rev. 17, resurrects as the 7th head. So what is that saying?  It’s a different head.  Different manifestation. But if it resurrects as the 7th head it doesn’t discount the 5th head.  It’s just as much KN in 5th head as it is in 7th, despite the fact it looks different. Isn’t the fact that the KS looks like Russia now, that that shouldn’t change the USSR being KS?  It’s just understanding that it resurrects perhaps appearing slightly different.  Why is the papacy the 7th head?  You can say 8, that works.  There’s only 7 heads.  </a:t>
            </a:r>
          </a:p>
          <a:p>
            <a:r>
              <a:rPr lang="en-US" sz="1200" kern="1400" dirty="0">
                <a:solidFill>
                  <a:srgbClr val="000000"/>
                </a:solidFill>
                <a:latin typeface="Arial Narrow" panose="020B0606020202030204" pitchFamily="34" charset="0"/>
              </a:rPr>
              <a:t>(</a:t>
            </a:r>
            <a:r>
              <a:rPr lang="en-US" sz="1200" kern="1400" dirty="0" err="1">
                <a:solidFill>
                  <a:srgbClr val="000000"/>
                </a:solidFill>
                <a:latin typeface="Arial Narrow" panose="020B0606020202030204" pitchFamily="34" charset="0"/>
              </a:rPr>
              <a:t>Noumea</a:t>
            </a:r>
            <a:r>
              <a:rPr lang="en-US" sz="1200" kern="1400" dirty="0">
                <a:solidFill>
                  <a:srgbClr val="000000"/>
                </a:solidFill>
                <a:latin typeface="Arial Narrow" panose="020B0606020202030204" pitchFamily="34" charset="0"/>
              </a:rPr>
              <a:t> presentation:  Laodicea = 7/Ephesus = 1—there’s only 7 churches  -  8 = 1)</a:t>
            </a:r>
          </a:p>
          <a:p>
            <a:r>
              <a:rPr lang="en-US" sz="1200" kern="1400" dirty="0">
                <a:solidFill>
                  <a:srgbClr val="000000"/>
                </a:solidFill>
                <a:latin typeface="Arial Narrow" panose="020B0606020202030204" pitchFamily="34" charset="0"/>
              </a:rPr>
              <a:t>Whichever head we want to name it  -  it dies as 1 head and comes up as another.  And those heads don’t look the same in appearance.  So the USSR dies, Russia resurrects but the difference between them doesn’t discount what the USSR___?___ KS.  The problem that we’ve wrestled with is the fact that it fell.  But so did the papacy.  What we’re questioning is that we understand the USSR as KS died.  But when we’re observing its resurrection it looks differently.  If we compare and contrast, then there must be a difference in what the power looks like before the deadly </a:t>
            </a:r>
            <a:r>
              <a:rPr lang="en-US" sz="1200" kern="1400" dirty="0" err="1">
                <a:solidFill>
                  <a:srgbClr val="000000"/>
                </a:solidFill>
                <a:latin typeface="Arial Narrow" panose="020B0606020202030204" pitchFamily="34" charset="0"/>
              </a:rPr>
              <a:t>woulnd</a:t>
            </a:r>
            <a:r>
              <a:rPr lang="en-US" sz="1200" kern="1400" dirty="0">
                <a:solidFill>
                  <a:srgbClr val="000000"/>
                </a:solidFill>
                <a:latin typeface="Arial Narrow" panose="020B0606020202030204" pitchFamily="34" charset="0"/>
              </a:rPr>
              <a:t> and what it looks like when it resurrects.  The conclusion is in the history of KS it does look different.  When we compare it to the KN, Elder Parminder’s point, was that it dies as the 5th head of Rev 17 and resurrects as 7th.  But it’s a different head of Bible prophecy.  It has a different appearance. Answer:  yes, there is a change.  Something that is suggested or is being taught kind of gives the impression the KS didn’t really fall, because all the satellite states were taken but the head never was.  </a:t>
            </a:r>
          </a:p>
          <a:p>
            <a:r>
              <a:rPr lang="en-US" sz="1400" kern="1400" dirty="0">
                <a:solidFill>
                  <a:srgbClr val="000000"/>
                </a:solidFill>
                <a:latin typeface="Arial Narrow" panose="020B0606020202030204" pitchFamily="34" charset="0"/>
              </a:rPr>
              <a:t> </a:t>
            </a:r>
            <a:endParaRPr lang="en-US" sz="1400" kern="1400" dirty="0">
              <a:solidFill>
                <a:srgbClr val="000000"/>
              </a:solidFill>
              <a:effectLst/>
              <a:latin typeface="Arial Narrow" panose="020B0606020202030204" pitchFamily="34" charset="0"/>
            </a:endParaRPr>
          </a:p>
        </p:txBody>
      </p:sp>
      <p:sp>
        <p:nvSpPr>
          <p:cNvPr id="3" name="Rectangle 2">
            <a:extLst>
              <a:ext uri="{FF2B5EF4-FFF2-40B4-BE49-F238E27FC236}">
                <a16:creationId xmlns:a16="http://schemas.microsoft.com/office/drawing/2014/main" id="{49306304-5EE4-4119-AD6F-3900B7012B1A}"/>
              </a:ext>
            </a:extLst>
          </p:cNvPr>
          <p:cNvSpPr/>
          <p:nvPr/>
        </p:nvSpPr>
        <p:spPr>
          <a:xfrm>
            <a:off x="5517160" y="746618"/>
            <a:ext cx="6096000" cy="5539978"/>
          </a:xfrm>
          <a:prstGeom prst="rect">
            <a:avLst/>
          </a:prstGeom>
        </p:spPr>
        <p:txBody>
          <a:bodyPr>
            <a:spAutoFit/>
          </a:bodyPr>
          <a:lstStyle/>
          <a:p>
            <a:pPr marR="167424"/>
            <a:r>
              <a:rPr lang="en-US" sz="1200" kern="1400" dirty="0">
                <a:solidFill>
                  <a:srgbClr val="000000"/>
                </a:solidFill>
                <a:latin typeface="Arial Narrow" panose="020B0606020202030204" pitchFamily="34" charset="0"/>
              </a:rPr>
              <a:t>Dan  11:10	But his sons shall be stirred up, and shall assemble a multitude of great forces: and [one] shall certainly come, and overflow, and pass through: then shall he return, and be stirred up, [even] to his fortress.  </a:t>
            </a:r>
          </a:p>
          <a:p>
            <a:pPr marR="167424"/>
            <a:r>
              <a:rPr lang="en-US" sz="1200" kern="1400" dirty="0">
                <a:solidFill>
                  <a:srgbClr val="000000"/>
                </a:solidFill>
                <a:latin typeface="Arial Narrow" panose="020B0606020202030204" pitchFamily="34" charset="0"/>
              </a:rPr>
              <a:t> </a:t>
            </a:r>
          </a:p>
          <a:p>
            <a:pPr marR="167424"/>
            <a:r>
              <a:rPr lang="en-US" kern="1400" dirty="0">
                <a:solidFill>
                  <a:srgbClr val="000000"/>
                </a:solidFill>
                <a:latin typeface="Arial Narrow" panose="020B0606020202030204" pitchFamily="34" charset="0"/>
              </a:rPr>
              <a:t>For those new to these verses, vs 10 is the history of 1989.  </a:t>
            </a:r>
            <a:endParaRPr lang="en-US" sz="1200" kern="1400" dirty="0">
              <a:solidFill>
                <a:srgbClr val="000000"/>
              </a:solidFill>
              <a:latin typeface="Arial Narrow" panose="020B0606020202030204" pitchFamily="34" charset="0"/>
            </a:endParaRPr>
          </a:p>
          <a:p>
            <a:pPr marR="167424"/>
            <a:r>
              <a:rPr lang="en-US" kern="1400" dirty="0">
                <a:solidFill>
                  <a:srgbClr val="000000"/>
                </a:solidFill>
                <a:latin typeface="Arial Narrow" panose="020B0606020202030204" pitchFamily="34" charset="0"/>
              </a:rPr>
              <a:t>	</a:t>
            </a:r>
            <a:r>
              <a:rPr lang="en-US" kern="1400" dirty="0" err="1">
                <a:solidFill>
                  <a:srgbClr val="000000"/>
                </a:solidFill>
                <a:latin typeface="Arial Narrow" panose="020B0606020202030204" pitchFamily="34" charset="0"/>
              </a:rPr>
              <a:t>Seleucus</a:t>
            </a:r>
            <a:r>
              <a:rPr lang="en-US" kern="1400" dirty="0">
                <a:solidFill>
                  <a:srgbClr val="000000"/>
                </a:solidFill>
                <a:latin typeface="Arial Narrow" panose="020B0606020202030204" pitchFamily="34" charset="0"/>
              </a:rPr>
              <a:t>  = 	KN</a:t>
            </a:r>
            <a:endParaRPr lang="en-US" sz="1200" kern="1400" dirty="0">
              <a:solidFill>
                <a:srgbClr val="000000"/>
              </a:solidFill>
              <a:latin typeface="Arial Narrow" panose="020B0606020202030204" pitchFamily="34" charset="0"/>
            </a:endParaRPr>
          </a:p>
          <a:p>
            <a:pPr marR="167424"/>
            <a:r>
              <a:rPr lang="en-US" kern="1400" dirty="0">
                <a:solidFill>
                  <a:srgbClr val="000000"/>
                </a:solidFill>
                <a:latin typeface="Arial Narrow" panose="020B0606020202030204" pitchFamily="34" charset="0"/>
              </a:rPr>
              <a:t>	Ptolemy    =  	KS</a:t>
            </a:r>
            <a:endParaRPr lang="en-US" sz="1200" kern="1400" dirty="0">
              <a:solidFill>
                <a:srgbClr val="000000"/>
              </a:solidFill>
              <a:latin typeface="Arial Narrow" panose="020B0606020202030204" pitchFamily="34" charset="0"/>
            </a:endParaRPr>
          </a:p>
          <a:p>
            <a:pPr marR="167424"/>
            <a:r>
              <a:rPr lang="en-US" kern="1400" dirty="0">
                <a:solidFill>
                  <a:srgbClr val="000000"/>
                </a:solidFill>
                <a:latin typeface="Arial Narrow" panose="020B0606020202030204" pitchFamily="34" charset="0"/>
              </a:rPr>
              <a:t> </a:t>
            </a:r>
            <a:endParaRPr lang="en-US" sz="1200" kern="1400" dirty="0">
              <a:solidFill>
                <a:srgbClr val="000000"/>
              </a:solidFill>
              <a:latin typeface="Times New Roman" panose="02020603050405020304" pitchFamily="18" charset="0"/>
            </a:endParaRPr>
          </a:p>
          <a:p>
            <a:pPr marR="167424"/>
            <a:r>
              <a:rPr lang="en-US" sz="1200" kern="1400" dirty="0">
                <a:solidFill>
                  <a:srgbClr val="000000"/>
                </a:solidFill>
                <a:latin typeface="Arial Narrow" panose="020B0606020202030204" pitchFamily="34" charset="0"/>
              </a:rPr>
              <a:t>These sons are plural and the sons of the KN. In 1989 you have 2 presidents  -  Reagan and Bush  = 2 sons  </a:t>
            </a:r>
          </a:p>
          <a:p>
            <a:pPr marR="167424"/>
            <a:r>
              <a:rPr lang="en-US" sz="1200" kern="1400" dirty="0">
                <a:solidFill>
                  <a:srgbClr val="000000"/>
                </a:solidFill>
                <a:latin typeface="Arial Narrow" panose="020B0606020202030204" pitchFamily="34" charset="0"/>
              </a:rPr>
              <a:t>In this history one of those sons was killed, removed from power  and his brother took over the throne and finished the work that he began.  Which paralleled the history of Reagan and Bush.  Reagan began the work against USSR.  Bush came in and finished that work.  So when we read this verse  -  it says that the KN is going to overflow its banks.  It’s going to take all the satellite states of USSR.  But if you read that last phrase its only able to reach the fortress of the KS.  So how we understand that is that the KN took all the satellite states of USSR, but didn't take Russia.  So you understand how we interpret that.   The suggestion can be made from that that because Russia was not take it didn’t die.  If you go down a few verses 11:13-15  -  (1st, in next couple of verses we have the introduction of Raphia and </a:t>
            </a:r>
            <a:r>
              <a:rPr lang="en-US" sz="1200" kern="1400" dirty="0" err="1">
                <a:solidFill>
                  <a:srgbClr val="000000"/>
                </a:solidFill>
                <a:latin typeface="Arial Narrow" panose="020B0606020202030204" pitchFamily="34" charset="0"/>
              </a:rPr>
              <a:t>Panium</a:t>
            </a:r>
            <a:r>
              <a:rPr lang="en-US" sz="1200" kern="1400" dirty="0">
                <a:solidFill>
                  <a:srgbClr val="000000"/>
                </a:solidFill>
                <a:latin typeface="Arial Narrow" panose="020B0606020202030204" pitchFamily="34" charset="0"/>
              </a:rPr>
              <a:t>).  So if we talk about vs 10, this is 1989 and its to his fortress.  </a:t>
            </a:r>
          </a:p>
          <a:p>
            <a:pPr marR="167424"/>
            <a:r>
              <a:rPr lang="en-US" kern="1400" dirty="0">
                <a:solidFill>
                  <a:srgbClr val="000000"/>
                </a:solidFill>
                <a:latin typeface="Arial Narrow" panose="020B0606020202030204" pitchFamily="34" charset="0"/>
              </a:rPr>
              <a:t> </a:t>
            </a:r>
            <a:endParaRPr lang="en-US" sz="1200" kern="1400" dirty="0">
              <a:solidFill>
                <a:srgbClr val="000000"/>
              </a:solidFill>
              <a:latin typeface="Times New Roman" panose="02020603050405020304" pitchFamily="18" charset="0"/>
            </a:endParaRPr>
          </a:p>
          <a:p>
            <a:pPr marR="167424"/>
            <a:r>
              <a:rPr lang="en-US" kern="1400" dirty="0" err="1">
                <a:solidFill>
                  <a:srgbClr val="000000"/>
                </a:solidFill>
                <a:latin typeface="Arial Narrow" panose="020B0606020202030204" pitchFamily="34" charset="0"/>
              </a:rPr>
              <a:t>Seleucus</a:t>
            </a:r>
            <a:r>
              <a:rPr lang="en-US" kern="1400" dirty="0">
                <a:solidFill>
                  <a:srgbClr val="000000"/>
                </a:solidFill>
                <a:latin typeface="Arial Narrow" panose="020B0606020202030204" pitchFamily="34" charset="0"/>
              </a:rPr>
              <a:t> 	= 	KN</a:t>
            </a:r>
            <a:endParaRPr lang="en-US" sz="1200" kern="1400" dirty="0">
              <a:solidFill>
                <a:srgbClr val="000000"/>
              </a:solidFill>
              <a:latin typeface="Arial Narrow" panose="020B0606020202030204" pitchFamily="34" charset="0"/>
            </a:endParaRPr>
          </a:p>
          <a:p>
            <a:pPr marR="167424"/>
            <a:r>
              <a:rPr lang="en-US" kern="1400" dirty="0" err="1">
                <a:solidFill>
                  <a:srgbClr val="000000"/>
                </a:solidFill>
                <a:latin typeface="Arial Narrow" panose="020B0606020202030204" pitchFamily="34" charset="0"/>
              </a:rPr>
              <a:t>Prolemy</a:t>
            </a:r>
            <a:r>
              <a:rPr lang="en-US" kern="1400" dirty="0">
                <a:solidFill>
                  <a:srgbClr val="000000"/>
                </a:solidFill>
                <a:latin typeface="Arial Narrow" panose="020B0606020202030204" pitchFamily="34" charset="0"/>
              </a:rPr>
              <a:t>	=	KS</a:t>
            </a:r>
            <a:endParaRPr lang="en-US" sz="1200" kern="1400" dirty="0">
              <a:solidFill>
                <a:srgbClr val="000000"/>
              </a:solidFill>
              <a:latin typeface="Arial Narrow" panose="020B0606020202030204" pitchFamily="34" charset="0"/>
            </a:endParaRPr>
          </a:p>
          <a:p>
            <a:pPr marR="167424"/>
            <a:r>
              <a:rPr lang="en-US" kern="1400" dirty="0">
                <a:solidFill>
                  <a:srgbClr val="000000"/>
                </a:solidFill>
                <a:latin typeface="Arial Narrow" panose="020B0606020202030204" pitchFamily="34" charset="0"/>
              </a:rPr>
              <a:t>	Vs 10 </a:t>
            </a:r>
            <a:r>
              <a:rPr lang="en-US" kern="1400" dirty="0">
                <a:solidFill>
                  <a:srgbClr val="000000"/>
                </a:solidFill>
                <a:latin typeface="Arial Narrow" panose="020B0606020202030204" pitchFamily="34" charset="0"/>
                <a:sym typeface="Wingdings" panose="05000000000000000000" pitchFamily="2" charset="2"/>
              </a:rPr>
              <a:t></a:t>
            </a:r>
            <a:r>
              <a:rPr lang="en-US" kern="1400" dirty="0">
                <a:solidFill>
                  <a:srgbClr val="000000"/>
                </a:solidFill>
                <a:latin typeface="Arial Narrow" panose="020B0606020202030204" pitchFamily="34" charset="0"/>
              </a:rPr>
              <a:t> 1989</a:t>
            </a:r>
            <a:endParaRPr lang="en-US" sz="1200" kern="1400" dirty="0">
              <a:solidFill>
                <a:srgbClr val="000000"/>
              </a:solidFill>
              <a:latin typeface="Arial Narrow" panose="020B0606020202030204" pitchFamily="34" charset="0"/>
            </a:endParaRPr>
          </a:p>
          <a:p>
            <a:pPr marR="167424"/>
            <a:r>
              <a:rPr lang="en-US" kern="1400" dirty="0">
                <a:solidFill>
                  <a:srgbClr val="000000"/>
                </a:solidFill>
                <a:latin typeface="Arial Narrow" panose="020B0606020202030204" pitchFamily="34" charset="0"/>
              </a:rPr>
              <a:t>	Reagan and Bush</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208118325"/>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F50523-FE42-4DCF-8655-80921AD44B87}"/>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4</a:t>
            </a:fld>
            <a:endParaRPr lang="en-US"/>
          </a:p>
        </p:txBody>
      </p:sp>
      <p:grpSp>
        <p:nvGrpSpPr>
          <p:cNvPr id="4" name="Group 2">
            <a:extLst>
              <a:ext uri="{FF2B5EF4-FFF2-40B4-BE49-F238E27FC236}">
                <a16:creationId xmlns:a16="http://schemas.microsoft.com/office/drawing/2014/main" id="{3D8F2D43-AFAC-479B-B7C0-0772AAF6D81D}"/>
              </a:ext>
            </a:extLst>
          </p:cNvPr>
          <p:cNvGrpSpPr>
            <a:grpSpLocks/>
          </p:cNvGrpSpPr>
          <p:nvPr/>
        </p:nvGrpSpPr>
        <p:grpSpPr bwMode="auto">
          <a:xfrm>
            <a:off x="350750" y="385894"/>
            <a:ext cx="3887788" cy="1743075"/>
            <a:chOff x="108756450" y="109670850"/>
            <a:chExt cx="3887066" cy="1743075"/>
          </a:xfrm>
        </p:grpSpPr>
        <p:sp>
          <p:nvSpPr>
            <p:cNvPr id="5" name="Line 3">
              <a:extLst>
                <a:ext uri="{FF2B5EF4-FFF2-40B4-BE49-F238E27FC236}">
                  <a16:creationId xmlns:a16="http://schemas.microsoft.com/office/drawing/2014/main" id="{6AD00860-BFE4-4F55-9276-090B81DC34DB}"/>
                </a:ext>
              </a:extLst>
            </p:cNvPr>
            <p:cNvSpPr>
              <a:spLocks noChangeShapeType="1"/>
            </p:cNvSpPr>
            <p:nvPr/>
          </p:nvSpPr>
          <p:spPr bwMode="auto">
            <a:xfrm>
              <a:off x="109099350" y="110470950"/>
              <a:ext cx="3222915"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8A1E1BB7-ACC7-48BF-B705-61A61D8C2603}"/>
                </a:ext>
              </a:extLst>
            </p:cNvPr>
            <p:cNvSpPr>
              <a:spLocks noChangeShapeType="1"/>
            </p:cNvSpPr>
            <p:nvPr/>
          </p:nvSpPr>
          <p:spPr bwMode="auto">
            <a:xfrm>
              <a:off x="110070900" y="109937551"/>
              <a:ext cx="2" cy="53339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E070605D-1D44-4A34-B915-26217DC3AD3D}"/>
                </a:ext>
              </a:extLst>
            </p:cNvPr>
            <p:cNvSpPr>
              <a:spLocks noChangeShapeType="1"/>
            </p:cNvSpPr>
            <p:nvPr/>
          </p:nvSpPr>
          <p:spPr bwMode="auto">
            <a:xfrm>
              <a:off x="112322265" y="109937551"/>
              <a:ext cx="1" cy="53339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177358EF-0188-4B09-8771-1A68FFB7235E}"/>
                </a:ext>
              </a:extLst>
            </p:cNvPr>
            <p:cNvSpPr>
              <a:spLocks noChangeShapeType="1"/>
            </p:cNvSpPr>
            <p:nvPr/>
          </p:nvSpPr>
          <p:spPr bwMode="auto">
            <a:xfrm>
              <a:off x="111286637" y="109937551"/>
              <a:ext cx="1" cy="53339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7">
              <a:extLst>
                <a:ext uri="{FF2B5EF4-FFF2-40B4-BE49-F238E27FC236}">
                  <a16:creationId xmlns:a16="http://schemas.microsoft.com/office/drawing/2014/main" id="{3B26E83A-164E-47A7-B65B-0425ABE193B2}"/>
                </a:ext>
              </a:extLst>
            </p:cNvPr>
            <p:cNvSpPr txBox="1">
              <a:spLocks noChangeArrowheads="1"/>
            </p:cNvSpPr>
            <p:nvPr/>
          </p:nvSpPr>
          <p:spPr bwMode="auto">
            <a:xfrm>
              <a:off x="109710683" y="109670850"/>
              <a:ext cx="67540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Raphia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8">
              <a:extLst>
                <a:ext uri="{FF2B5EF4-FFF2-40B4-BE49-F238E27FC236}">
                  <a16:creationId xmlns:a16="http://schemas.microsoft.com/office/drawing/2014/main" id="{2D24EF29-3C99-46EC-80EF-A2B30FA12D2D}"/>
                </a:ext>
              </a:extLst>
            </p:cNvPr>
            <p:cNvSpPr txBox="1">
              <a:spLocks noChangeArrowheads="1"/>
            </p:cNvSpPr>
            <p:nvPr/>
          </p:nvSpPr>
          <p:spPr bwMode="auto">
            <a:xfrm>
              <a:off x="110939408" y="109670850"/>
              <a:ext cx="675409"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9">
              <a:extLst>
                <a:ext uri="{FF2B5EF4-FFF2-40B4-BE49-F238E27FC236}">
                  <a16:creationId xmlns:a16="http://schemas.microsoft.com/office/drawing/2014/main" id="{001CA683-7EBD-4BA5-8D35-ACDCA659BAA0}"/>
                </a:ext>
              </a:extLst>
            </p:cNvPr>
            <p:cNvSpPr txBox="1">
              <a:spLocks noChangeArrowheads="1"/>
            </p:cNvSpPr>
            <p:nvPr/>
          </p:nvSpPr>
          <p:spPr bwMode="auto">
            <a:xfrm>
              <a:off x="111968108" y="109670850"/>
              <a:ext cx="675408"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0">
              <a:extLst>
                <a:ext uri="{FF2B5EF4-FFF2-40B4-BE49-F238E27FC236}">
                  <a16:creationId xmlns:a16="http://schemas.microsoft.com/office/drawing/2014/main" id="{0B45C39E-B091-4028-A8E5-C70102EF9E45}"/>
                </a:ext>
              </a:extLst>
            </p:cNvPr>
            <p:cNvSpPr>
              <a:spLocks noChangeShapeType="1"/>
            </p:cNvSpPr>
            <p:nvPr/>
          </p:nvSpPr>
          <p:spPr bwMode="auto">
            <a:xfrm>
              <a:off x="109882133" y="109928025"/>
              <a:ext cx="34290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AFAA8AB4-98BC-401E-A4BE-E27BBA9842ED}"/>
                </a:ext>
              </a:extLst>
            </p:cNvPr>
            <p:cNvSpPr>
              <a:spLocks noChangeShapeType="1"/>
            </p:cNvSpPr>
            <p:nvPr/>
          </p:nvSpPr>
          <p:spPr bwMode="auto">
            <a:xfrm>
              <a:off x="111110858" y="109928025"/>
              <a:ext cx="34290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EAE52F4E-9A91-49F7-B87A-F28D696B8DF4}"/>
                </a:ext>
              </a:extLst>
            </p:cNvPr>
            <p:cNvSpPr>
              <a:spLocks noChangeShapeType="1"/>
            </p:cNvSpPr>
            <p:nvPr/>
          </p:nvSpPr>
          <p:spPr bwMode="auto">
            <a:xfrm>
              <a:off x="112139558" y="109928025"/>
              <a:ext cx="34290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E8A018CC-269C-4023-8BE5-AAFEF05EC0EA}"/>
                </a:ext>
              </a:extLst>
            </p:cNvPr>
            <p:cNvSpPr>
              <a:spLocks noChangeShapeType="1"/>
            </p:cNvSpPr>
            <p:nvPr/>
          </p:nvSpPr>
          <p:spPr bwMode="auto">
            <a:xfrm>
              <a:off x="109099350" y="109956600"/>
              <a:ext cx="2" cy="53339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A511AB52-793E-423B-985C-29F382053C34}"/>
                </a:ext>
              </a:extLst>
            </p:cNvPr>
            <p:cNvSpPr txBox="1">
              <a:spLocks noChangeArrowheads="1"/>
            </p:cNvSpPr>
            <p:nvPr/>
          </p:nvSpPr>
          <p:spPr bwMode="auto">
            <a:xfrm>
              <a:off x="108870750" y="109670850"/>
              <a:ext cx="514350" cy="298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DC6E125C-D729-4586-975F-8A354426C32A}"/>
                </a:ext>
              </a:extLst>
            </p:cNvPr>
            <p:cNvSpPr txBox="1">
              <a:spLocks noChangeArrowheads="1"/>
            </p:cNvSpPr>
            <p:nvPr/>
          </p:nvSpPr>
          <p:spPr bwMode="auto">
            <a:xfrm>
              <a:off x="110871000" y="110528100"/>
              <a:ext cx="8572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KN defeats 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B366AE09-3C46-44E4-9536-41D93443724E}"/>
                </a:ext>
              </a:extLst>
            </p:cNvPr>
            <p:cNvSpPr txBox="1">
              <a:spLocks noChangeArrowheads="1"/>
            </p:cNvSpPr>
            <p:nvPr/>
          </p:nvSpPr>
          <p:spPr bwMode="auto">
            <a:xfrm>
              <a:off x="111956850" y="110528100"/>
              <a:ext cx="675408"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7">
              <a:extLst>
                <a:ext uri="{FF2B5EF4-FFF2-40B4-BE49-F238E27FC236}">
                  <a16:creationId xmlns:a16="http://schemas.microsoft.com/office/drawing/2014/main" id="{66247E09-A314-44A2-9AC7-F3BB64AAE6CD}"/>
                </a:ext>
              </a:extLst>
            </p:cNvPr>
            <p:cNvSpPr>
              <a:spLocks noChangeShapeType="1"/>
            </p:cNvSpPr>
            <p:nvPr/>
          </p:nvSpPr>
          <p:spPr bwMode="auto">
            <a:xfrm>
              <a:off x="108927900" y="109956600"/>
              <a:ext cx="34290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8">
              <a:extLst>
                <a:ext uri="{FF2B5EF4-FFF2-40B4-BE49-F238E27FC236}">
                  <a16:creationId xmlns:a16="http://schemas.microsoft.com/office/drawing/2014/main" id="{C6F00542-C810-462A-A733-4D9ED1CA516A}"/>
                </a:ext>
              </a:extLst>
            </p:cNvPr>
            <p:cNvSpPr>
              <a:spLocks noChangeShapeType="1"/>
            </p:cNvSpPr>
            <p:nvPr/>
          </p:nvSpPr>
          <p:spPr bwMode="auto">
            <a:xfrm>
              <a:off x="111271050" y="109956600"/>
              <a:ext cx="1028700" cy="45720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67" name="Picture 19">
              <a:extLst>
                <a:ext uri="{FF2B5EF4-FFF2-40B4-BE49-F238E27FC236}">
                  <a16:creationId xmlns:a16="http://schemas.microsoft.com/office/drawing/2014/main" id="{E238854F-5F71-450E-9318-30D275FCD1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11992672" y="111006628"/>
              <a:ext cx="600075" cy="2145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1" name="Text Box 20">
              <a:extLst>
                <a:ext uri="{FF2B5EF4-FFF2-40B4-BE49-F238E27FC236}">
                  <a16:creationId xmlns:a16="http://schemas.microsoft.com/office/drawing/2014/main" id="{A1EF0097-1AAC-45E1-8A8C-52AF2E27ED7E}"/>
                </a:ext>
              </a:extLst>
            </p:cNvPr>
            <p:cNvSpPr txBox="1">
              <a:spLocks noChangeArrowheads="1"/>
            </p:cNvSpPr>
            <p:nvPr/>
          </p:nvSpPr>
          <p:spPr bwMode="auto">
            <a:xfrm>
              <a:off x="108756450" y="110528100"/>
              <a:ext cx="8572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Vs 10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Up to his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fortress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2" name="Rectangle 21">
            <a:extLst>
              <a:ext uri="{FF2B5EF4-FFF2-40B4-BE49-F238E27FC236}">
                <a16:creationId xmlns:a16="http://schemas.microsoft.com/office/drawing/2014/main" id="{537D3657-BC7C-45D2-ACB2-85B06A18CFF6}"/>
              </a:ext>
            </a:extLst>
          </p:cNvPr>
          <p:cNvSpPr/>
          <p:nvPr/>
        </p:nvSpPr>
        <p:spPr>
          <a:xfrm>
            <a:off x="533400" y="2866225"/>
            <a:ext cx="5893615" cy="3853474"/>
          </a:xfrm>
          <a:prstGeom prst="rect">
            <a:avLst/>
          </a:prstGeom>
        </p:spPr>
        <p:txBody>
          <a:bodyPr wrap="square">
            <a:spAutoFit/>
          </a:bodyPr>
          <a:lstStyle/>
          <a:p>
            <a:pPr marR="167424"/>
            <a:r>
              <a:rPr lang="en-US" sz="1400" kern="1400" dirty="0">
                <a:solidFill>
                  <a:srgbClr val="000000"/>
                </a:solidFill>
                <a:latin typeface="Arial Narrow" panose="020B0606020202030204" pitchFamily="34" charset="0"/>
              </a:rPr>
              <a:t>Next vs.  Is the history of Raphia and </a:t>
            </a:r>
            <a:r>
              <a:rPr lang="en-US" sz="1400" kern="1400" dirty="0" err="1">
                <a:solidFill>
                  <a:srgbClr val="000000"/>
                </a:solidFill>
                <a:latin typeface="Arial Narrow" panose="020B0606020202030204" pitchFamily="34" charset="0"/>
              </a:rPr>
              <a:t>Panium</a:t>
            </a:r>
            <a:r>
              <a:rPr lang="en-US" sz="1400" kern="1400" dirty="0">
                <a:solidFill>
                  <a:srgbClr val="000000"/>
                </a:solidFill>
                <a:latin typeface="Arial Narrow" panose="020B0606020202030204" pitchFamily="34" charset="0"/>
              </a:rPr>
              <a:t>.  Note: when we discussed </a:t>
            </a:r>
            <a:r>
              <a:rPr lang="en-US" sz="1400" kern="1400" dirty="0" err="1">
                <a:solidFill>
                  <a:srgbClr val="000000"/>
                </a:solidFill>
                <a:latin typeface="Arial Narrow" panose="020B0606020202030204" pitchFamily="34" charset="0"/>
              </a:rPr>
              <a:t>Panium</a:t>
            </a:r>
            <a:r>
              <a:rPr lang="en-US" sz="1400" kern="1400" dirty="0">
                <a:solidFill>
                  <a:srgbClr val="000000"/>
                </a:solidFill>
                <a:latin typeface="Arial Narrow" panose="020B0606020202030204" pitchFamily="34" charset="0"/>
              </a:rPr>
              <a:t> ª SL  -  What conclusion did we come to about the KS?  The fall of the KS 11:13-15  -  history of </a:t>
            </a:r>
            <a:r>
              <a:rPr lang="en-US" sz="1400" kern="1400" dirty="0" err="1">
                <a:solidFill>
                  <a:srgbClr val="000000"/>
                </a:solidFill>
                <a:latin typeface="Arial Narrow" panose="020B0606020202030204" pitchFamily="34" charset="0"/>
              </a:rPr>
              <a:t>Panium</a:t>
            </a:r>
            <a:r>
              <a:rPr lang="en-US" sz="1400" kern="1400" dirty="0">
                <a:solidFill>
                  <a:srgbClr val="000000"/>
                </a:solidFill>
                <a:latin typeface="Arial Narrow" panose="020B0606020202030204" pitchFamily="34" charset="0"/>
              </a:rPr>
              <a:t>  -  what happens at </a:t>
            </a:r>
            <a:r>
              <a:rPr lang="en-US" sz="1400" kern="1400" dirty="0" err="1">
                <a:solidFill>
                  <a:srgbClr val="000000"/>
                </a:solidFill>
                <a:latin typeface="Arial Narrow" panose="020B0606020202030204" pitchFamily="34" charset="0"/>
              </a:rPr>
              <a:t>Panium</a:t>
            </a:r>
            <a:r>
              <a:rPr lang="en-US" sz="1400" kern="1400" dirty="0">
                <a:solidFill>
                  <a:srgbClr val="000000"/>
                </a:solidFill>
                <a:latin typeface="Arial Narrow" panose="020B0606020202030204" pitchFamily="34" charset="0"/>
              </a:rPr>
              <a:t>?   KN defeats KS.  If we went back into that history this is the history of the 5th Syrian war.  And the Syrian wars are a fight for the area of </a:t>
            </a:r>
            <a:r>
              <a:rPr lang="en-US" sz="1400" kern="1400" dirty="0" err="1">
                <a:solidFill>
                  <a:srgbClr val="000000"/>
                </a:solidFill>
                <a:latin typeface="Arial Narrow" panose="020B0606020202030204" pitchFamily="34" charset="0"/>
              </a:rPr>
              <a:t>Coele</a:t>
            </a:r>
            <a:r>
              <a:rPr lang="en-US" sz="1400" kern="1400" dirty="0">
                <a:solidFill>
                  <a:srgbClr val="000000"/>
                </a:solidFill>
                <a:latin typeface="Arial Narrow" panose="020B0606020202030204" pitchFamily="34" charset="0"/>
              </a:rPr>
              <a:t> Syria.  </a:t>
            </a:r>
            <a:r>
              <a:rPr lang="en-US" sz="1400" kern="1400" dirty="0" err="1">
                <a:solidFill>
                  <a:srgbClr val="000000"/>
                </a:solidFill>
                <a:latin typeface="Arial Narrow" panose="020B0606020202030204" pitchFamily="34" charset="0"/>
              </a:rPr>
              <a:t>Seleucus</a:t>
            </a:r>
            <a:r>
              <a:rPr lang="en-US" sz="1400" kern="1400" dirty="0">
                <a:solidFill>
                  <a:srgbClr val="000000"/>
                </a:solidFill>
                <a:latin typeface="Arial Narrow" panose="020B0606020202030204" pitchFamily="34" charset="0"/>
              </a:rPr>
              <a:t> (KN) Ptolemy (KS) fighting for </a:t>
            </a:r>
            <a:r>
              <a:rPr lang="en-US" sz="1400" kern="1400" dirty="0" err="1">
                <a:solidFill>
                  <a:srgbClr val="000000"/>
                </a:solidFill>
                <a:latin typeface="Arial Narrow" panose="020B0606020202030204" pitchFamily="34" charset="0"/>
              </a:rPr>
              <a:t>Coele</a:t>
            </a:r>
            <a:r>
              <a:rPr lang="en-US" sz="1400" kern="1400" dirty="0">
                <a:solidFill>
                  <a:srgbClr val="000000"/>
                </a:solidFill>
                <a:latin typeface="Arial Narrow" panose="020B0606020202030204" pitchFamily="34" charset="0"/>
              </a:rPr>
              <a:t> Syria through all 6 Syrian wars.  When they come down to </a:t>
            </a:r>
            <a:r>
              <a:rPr lang="en-US" sz="1400" kern="1400" dirty="0" err="1">
                <a:solidFill>
                  <a:srgbClr val="000000"/>
                </a:solidFill>
                <a:latin typeface="Arial Narrow" panose="020B0606020202030204" pitchFamily="34" charset="0"/>
              </a:rPr>
              <a:t>Panium</a:t>
            </a:r>
            <a:r>
              <a:rPr lang="en-US" sz="1400" kern="1400" dirty="0">
                <a:solidFill>
                  <a:srgbClr val="000000"/>
                </a:solidFill>
                <a:latin typeface="Arial Narrow" panose="020B0606020202030204" pitchFamily="34" charset="0"/>
              </a:rPr>
              <a:t> they meet in this area and </a:t>
            </a:r>
            <a:r>
              <a:rPr lang="en-US" sz="1400" kern="1400" dirty="0" err="1">
                <a:solidFill>
                  <a:srgbClr val="000000"/>
                </a:solidFill>
                <a:latin typeface="Arial Narrow" panose="020B0606020202030204" pitchFamily="34" charset="0"/>
              </a:rPr>
              <a:t>Seleucus</a:t>
            </a:r>
            <a:r>
              <a:rPr lang="en-US" sz="1400" kern="1400" dirty="0">
                <a:solidFill>
                  <a:srgbClr val="000000"/>
                </a:solidFill>
                <a:latin typeface="Arial Narrow" panose="020B0606020202030204" pitchFamily="34" charset="0"/>
              </a:rPr>
              <a:t> defeats Ptolemy or the generals who were fighting.  At </a:t>
            </a:r>
            <a:r>
              <a:rPr lang="en-US" sz="1400" kern="1400" dirty="0" err="1">
                <a:solidFill>
                  <a:srgbClr val="000000"/>
                </a:solidFill>
                <a:latin typeface="Arial Narrow" panose="020B0606020202030204" pitchFamily="34" charset="0"/>
              </a:rPr>
              <a:t>Panium</a:t>
            </a:r>
            <a:r>
              <a:rPr lang="en-US" sz="1400" kern="1400" dirty="0">
                <a:solidFill>
                  <a:srgbClr val="000000"/>
                </a:solidFill>
                <a:latin typeface="Arial Narrow" panose="020B0606020202030204" pitchFamily="34" charset="0"/>
              </a:rPr>
              <a:t> what area did the KN win?  </a:t>
            </a:r>
            <a:r>
              <a:rPr lang="en-US" sz="1400" kern="1400" dirty="0" err="1">
                <a:solidFill>
                  <a:srgbClr val="000000"/>
                </a:solidFill>
                <a:latin typeface="Arial Narrow" panose="020B0606020202030204" pitchFamily="34" charset="0"/>
              </a:rPr>
              <a:t>Seleucus</a:t>
            </a:r>
            <a:r>
              <a:rPr lang="en-US" sz="1400" kern="1400" dirty="0">
                <a:solidFill>
                  <a:srgbClr val="000000"/>
                </a:solidFill>
                <a:latin typeface="Arial Narrow" panose="020B0606020202030204" pitchFamily="34" charset="0"/>
              </a:rPr>
              <a:t> doesn’t take Egypt.  He goes up to the fortress  - but he doesn’t take it at </a:t>
            </a:r>
            <a:r>
              <a:rPr lang="en-US" sz="1400" kern="1400" dirty="0" err="1">
                <a:solidFill>
                  <a:srgbClr val="000000"/>
                </a:solidFill>
                <a:latin typeface="Arial Narrow" panose="020B0606020202030204" pitchFamily="34" charset="0"/>
              </a:rPr>
              <a:t>Panium</a:t>
            </a:r>
            <a:r>
              <a:rPr lang="en-US" sz="1400" kern="1400" dirty="0">
                <a:solidFill>
                  <a:srgbClr val="000000"/>
                </a:solidFill>
                <a:latin typeface="Arial Narrow" panose="020B0606020202030204" pitchFamily="34" charset="0"/>
              </a:rPr>
              <a:t> or SL.    Does that mean the KS isn’t dead?  If we’re going to use the argument that in vs 10 he didn’t take Egypt, he never takes Egypt.  Not at Raphia or </a:t>
            </a:r>
            <a:r>
              <a:rPr lang="en-US" sz="1400" kern="1400" dirty="0" err="1">
                <a:solidFill>
                  <a:srgbClr val="000000"/>
                </a:solidFill>
                <a:latin typeface="Arial Narrow" panose="020B0606020202030204" pitchFamily="34" charset="0"/>
              </a:rPr>
              <a:t>Panium</a:t>
            </a:r>
            <a:r>
              <a:rPr lang="en-US" sz="1400" kern="1400" dirty="0">
                <a:solidFill>
                  <a:srgbClr val="000000"/>
                </a:solidFill>
                <a:latin typeface="Arial Narrow" panose="020B0606020202030204" pitchFamily="34" charset="0"/>
              </a:rPr>
              <a:t>. Not in this story.  All he takes is </a:t>
            </a:r>
            <a:r>
              <a:rPr lang="en-US" sz="1400" kern="1400" dirty="0" err="1">
                <a:solidFill>
                  <a:srgbClr val="000000"/>
                </a:solidFill>
                <a:latin typeface="Arial Narrow" panose="020B0606020202030204" pitchFamily="34" charset="0"/>
              </a:rPr>
              <a:t>Coele</a:t>
            </a:r>
            <a:r>
              <a:rPr lang="en-US" sz="1400" kern="1400" dirty="0">
                <a:solidFill>
                  <a:srgbClr val="000000"/>
                </a:solidFill>
                <a:latin typeface="Arial Narrow" panose="020B0606020202030204" pitchFamily="34" charset="0"/>
              </a:rPr>
              <a:t> Syria which you can call a satellite state.  If we’re saying he’s not taking the head in vs 10, it means it isn’t a defeat and a death, then we would need to use the same logic down here at </a:t>
            </a:r>
            <a:r>
              <a:rPr lang="en-US" sz="1400" kern="1400" dirty="0" err="1">
                <a:solidFill>
                  <a:srgbClr val="000000"/>
                </a:solidFill>
                <a:latin typeface="Arial Narrow" panose="020B0606020202030204" pitchFamily="34" charset="0"/>
              </a:rPr>
              <a:t>Panium</a:t>
            </a:r>
            <a:r>
              <a:rPr lang="en-US" sz="1400" kern="1400" dirty="0">
                <a:solidFill>
                  <a:srgbClr val="000000"/>
                </a:solidFill>
                <a:latin typeface="Arial Narrow" panose="020B0606020202030204" pitchFamily="34" charset="0"/>
              </a:rPr>
              <a:t>.  When he also never steps foot in Egypt.  So I’m not sure how we use that argument.  I would suggest that if we think about a body and if they take everything but the head, you’re still dead.  </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pic>
        <p:nvPicPr>
          <p:cNvPr id="2069" name="Picture 21">
            <a:extLst>
              <a:ext uri="{FF2B5EF4-FFF2-40B4-BE49-F238E27FC236}">
                <a16:creationId xmlns:a16="http://schemas.microsoft.com/office/drawing/2014/main" id="{3E794D61-5652-43CF-8856-F7D2FFD4D8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3138" y="1635122"/>
            <a:ext cx="3549067" cy="3039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3" name="Text Box 22">
            <a:extLst>
              <a:ext uri="{FF2B5EF4-FFF2-40B4-BE49-F238E27FC236}">
                <a16:creationId xmlns:a16="http://schemas.microsoft.com/office/drawing/2014/main" id="{D86F7A14-A1E3-4595-AA65-61DD8CD718FB}"/>
              </a:ext>
            </a:extLst>
          </p:cNvPr>
          <p:cNvSpPr txBox="1">
            <a:spLocks noChangeArrowheads="1"/>
          </p:cNvSpPr>
          <p:nvPr/>
        </p:nvSpPr>
        <p:spPr bwMode="auto">
          <a:xfrm>
            <a:off x="9239484" y="2866225"/>
            <a:ext cx="736599" cy="577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Coele Syria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484EFB55-E0BA-4969-AE1D-A4E2CD419108}"/>
              </a:ext>
            </a:extLst>
          </p:cNvPr>
          <p:cNvSpPr txBox="1">
            <a:spLocks noChangeArrowheads="1"/>
          </p:cNvSpPr>
          <p:nvPr/>
        </p:nvSpPr>
        <p:spPr bwMode="auto">
          <a:xfrm>
            <a:off x="8267934" y="3894925"/>
            <a:ext cx="736599" cy="577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Ptolemy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KS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9CF67C37-4D11-49E5-BB6E-95AC7FD98485}"/>
              </a:ext>
            </a:extLst>
          </p:cNvPr>
          <p:cNvSpPr txBox="1">
            <a:spLocks noChangeArrowheads="1"/>
          </p:cNvSpPr>
          <p:nvPr/>
        </p:nvSpPr>
        <p:spPr bwMode="auto">
          <a:xfrm>
            <a:off x="8410080" y="2128970"/>
            <a:ext cx="736599" cy="513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Seleucus</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KN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911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281679-8725-48D9-A895-822D23886F88}"/>
              </a:ext>
            </a:extLst>
          </p:cNvPr>
          <p:cNvSpPr>
            <a:spLocks noGrp="1"/>
          </p:cNvSpPr>
          <p:nvPr>
            <p:ph type="sldNum" sz="quarter" idx="12"/>
          </p:nvPr>
        </p:nvSpPr>
        <p:spPr/>
        <p:txBody>
          <a:bodyPr/>
          <a:lstStyle/>
          <a:p>
            <a:fld id="{1E1B8BD3-EEEF-4896-BEE3-06C250004F3C}" type="slidenum">
              <a:rPr lang="en-US" smtClean="0"/>
              <a:pPr/>
              <a:t>5</a:t>
            </a:fld>
            <a:endParaRPr lang="en-US"/>
          </a:p>
        </p:txBody>
      </p:sp>
      <p:sp>
        <p:nvSpPr>
          <p:cNvPr id="5" name="Rectangle 4">
            <a:extLst>
              <a:ext uri="{FF2B5EF4-FFF2-40B4-BE49-F238E27FC236}">
                <a16:creationId xmlns:a16="http://schemas.microsoft.com/office/drawing/2014/main" id="{9E18787A-71D3-4E1C-B974-0A8620677C10}"/>
              </a:ext>
            </a:extLst>
          </p:cNvPr>
          <p:cNvSpPr/>
          <p:nvPr/>
        </p:nvSpPr>
        <p:spPr>
          <a:xfrm>
            <a:off x="959141" y="813732"/>
            <a:ext cx="10273718" cy="5262979"/>
          </a:xfrm>
          <a:prstGeom prst="rect">
            <a:avLst/>
          </a:prstGeom>
        </p:spPr>
        <p:txBody>
          <a:bodyPr wrap="square">
            <a:spAutoFit/>
          </a:bodyPr>
          <a:lstStyle/>
          <a:p>
            <a:r>
              <a:rPr lang="en-US" sz="1600" kern="1400" dirty="0">
                <a:solidFill>
                  <a:srgbClr val="000000"/>
                </a:solidFill>
                <a:latin typeface="Arial Narrow" panose="020B0606020202030204" pitchFamily="34" charset="0"/>
              </a:rPr>
              <a:t>Parminder:   No one is asking questions, even though you said something quite significant, it doesn’t say it in the passages of Dan 11  -  it just says to his fortress.  You used the phrase “up to the neck”.  You see that phrase in Isaiah 8 when the KN is coming up to the neck. If you just read Isaiah 8:8 what you’d want to do is if you’re going up to the </a:t>
            </a:r>
            <a:r>
              <a:rPr lang="en-US" sz="1600" dirty="0">
                <a:latin typeface="Arial Narrow" panose="020B0606020202030204" pitchFamily="34" charset="0"/>
              </a:rPr>
              <a:t>Head, which means you’re basically chopping the head off  -  you can also use the imagery you’re putting your foot on the neck of your enemies.  It’s a phrase that’s used a lot in the Bible as is another phrase  -  when people are stiff necked and another phrase where you put yokes on people’s necks.  If you’re going to start using this imagery of heads, you’d want to study the </a:t>
            </a:r>
            <a:r>
              <a:rPr lang="en-US" sz="1600" dirty="0" err="1">
                <a:latin typeface="Arial Narrow" panose="020B0606020202030204" pitchFamily="34" charset="0"/>
              </a:rPr>
              <a:t>sugject</a:t>
            </a:r>
            <a:r>
              <a:rPr lang="en-US" sz="1600" dirty="0">
                <a:latin typeface="Arial Narrow" panose="020B0606020202030204" pitchFamily="34" charset="0"/>
              </a:rPr>
              <a:t> of necks.  If you just take the imagery use in </a:t>
            </a:r>
          </a:p>
          <a:p>
            <a:r>
              <a:rPr lang="en-US" sz="1600" dirty="0">
                <a:latin typeface="Arial Narrow" panose="020B0606020202030204" pitchFamily="34" charset="0"/>
              </a:rPr>
              <a:t>Isaiah  8:8	And he shall pass through Judah; he shall overflow and go over, he shall reach [even] to the neck; and the stretching out of his wings shall fill the breadth of thy land, O Immanuel.  </a:t>
            </a:r>
          </a:p>
          <a:p>
            <a:r>
              <a:rPr lang="en-US" sz="1600" dirty="0">
                <a:latin typeface="Arial Narrow" panose="020B0606020202030204" pitchFamily="34" charset="0"/>
              </a:rPr>
              <a:t>When you overflow and pass over and you stretch your wings to fill the whole land how fare are you going?  Shall reach even to the neck. If you put your foot on their neck, you’re going up to the head.  So this idea of going up to the head  -  the Bible defines it as taking the whole land.</a:t>
            </a:r>
          </a:p>
          <a:p>
            <a:r>
              <a:rPr lang="en-US" sz="1600" dirty="0">
                <a:latin typeface="Arial Narrow" panose="020B0606020202030204" pitchFamily="34" charset="0"/>
              </a:rPr>
              <a:t> </a:t>
            </a:r>
          </a:p>
          <a:p>
            <a:r>
              <a:rPr lang="en-US" sz="1600" dirty="0">
                <a:latin typeface="Arial Narrow" panose="020B0606020202030204" pitchFamily="34" charset="0"/>
              </a:rPr>
              <a:t>When it gets to the neck, then it repeats and enlarges and says that it fills the whole land  -   </a:t>
            </a:r>
          </a:p>
          <a:p>
            <a:r>
              <a:rPr lang="en-US" sz="1600" dirty="0">
                <a:latin typeface="Arial Narrow" panose="020B0606020202030204" pitchFamily="34" charset="0"/>
              </a:rPr>
              <a:t>Reaching the neck  =  filling the whole land</a:t>
            </a:r>
          </a:p>
          <a:p>
            <a:r>
              <a:rPr lang="en-US" sz="1600" dirty="0">
                <a:latin typeface="Arial Narrow" panose="020B0606020202030204" pitchFamily="34" charset="0"/>
              </a:rPr>
              <a:t>That it’s indicating complete destruction</a:t>
            </a:r>
          </a:p>
          <a:p>
            <a:r>
              <a:rPr lang="en-US" sz="1600" dirty="0">
                <a:latin typeface="Arial Narrow" panose="020B0606020202030204" pitchFamily="34" charset="0"/>
              </a:rPr>
              <a:t> </a:t>
            </a:r>
          </a:p>
          <a:p>
            <a:r>
              <a:rPr lang="en-US" sz="1600" dirty="0">
                <a:latin typeface="Arial Narrow" panose="020B0606020202030204" pitchFamily="34" charset="0"/>
              </a:rPr>
              <a:t>If we went back to considering this is a king and kingdom, and Gorbachev is essentially killed here, then mustn’t the kingdom have also had a same fate?  You can behead  someone  -  and that’s the concept I see ‘up to the neck.  I think the only way you can see Russia continuing through this history is if we tried to consider some kind of Russian deep state.  I don’t think that kind of thinking has ever served us well  -   conspiracy theory.  Boris Yeltsin was genuinely trying to recreate Russia as a democracy, however corrupt that was going to look.  </a:t>
            </a:r>
            <a:r>
              <a:rPr lang="en-US" sz="1600" kern="1400" dirty="0">
                <a:solidFill>
                  <a:srgbClr val="000000"/>
                </a:solidFill>
                <a:latin typeface="Times New Roman" panose="02020603050405020304" pitchFamily="18" charset="0"/>
              </a:rPr>
              <a:t> </a:t>
            </a:r>
            <a:endParaRPr lang="en-US" sz="16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065672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2">
            <a:extLst>
              <a:ext uri="{FF2B5EF4-FFF2-40B4-BE49-F238E27FC236}">
                <a16:creationId xmlns:a16="http://schemas.microsoft.com/office/drawing/2014/main" id="{72DFF409-1CE4-4DEB-9E6D-DB30FE7A0EDF}"/>
              </a:ext>
            </a:extLst>
          </p:cNvPr>
          <p:cNvGrpSpPr>
            <a:grpSpLocks/>
          </p:cNvGrpSpPr>
          <p:nvPr/>
        </p:nvGrpSpPr>
        <p:grpSpPr bwMode="auto">
          <a:xfrm>
            <a:off x="2452120" y="1434362"/>
            <a:ext cx="6515100" cy="3543300"/>
            <a:chOff x="106927650" y="109899450"/>
            <a:chExt cx="6515100" cy="3543300"/>
          </a:xfrm>
        </p:grpSpPr>
        <p:sp>
          <p:nvSpPr>
            <p:cNvPr id="41" name="Rectangle 3">
              <a:extLst>
                <a:ext uri="{FF2B5EF4-FFF2-40B4-BE49-F238E27FC236}">
                  <a16:creationId xmlns:a16="http://schemas.microsoft.com/office/drawing/2014/main" id="{51CBE3D2-EF8E-461C-918F-62F1991DDA59}"/>
                </a:ext>
              </a:extLst>
            </p:cNvPr>
            <p:cNvSpPr>
              <a:spLocks noChangeArrowheads="1"/>
            </p:cNvSpPr>
            <p:nvPr/>
          </p:nvSpPr>
          <p:spPr bwMode="auto">
            <a:xfrm>
              <a:off x="106927650" y="109899450"/>
              <a:ext cx="6515100" cy="3543300"/>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4">
              <a:extLst>
                <a:ext uri="{FF2B5EF4-FFF2-40B4-BE49-F238E27FC236}">
                  <a16:creationId xmlns:a16="http://schemas.microsoft.com/office/drawing/2014/main" id="{67B46F0C-5254-413F-9AD6-D1493639E809}"/>
                </a:ext>
              </a:extLst>
            </p:cNvPr>
            <p:cNvSpPr>
              <a:spLocks noChangeShapeType="1"/>
            </p:cNvSpPr>
            <p:nvPr/>
          </p:nvSpPr>
          <p:spPr bwMode="auto">
            <a:xfrm>
              <a:off x="107099100" y="112128300"/>
              <a:ext cx="2257424"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5">
              <a:extLst>
                <a:ext uri="{FF2B5EF4-FFF2-40B4-BE49-F238E27FC236}">
                  <a16:creationId xmlns:a16="http://schemas.microsoft.com/office/drawing/2014/main" id="{2934CF1B-68D4-4570-B7AA-15D893246333}"/>
                </a:ext>
              </a:extLst>
            </p:cNvPr>
            <p:cNvSpPr>
              <a:spLocks noChangeShapeType="1"/>
            </p:cNvSpPr>
            <p:nvPr/>
          </p:nvSpPr>
          <p:spPr bwMode="auto">
            <a:xfrm>
              <a:off x="107099100" y="111613950"/>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CE6BDC23-99F7-4C6B-B6A2-2BB2BD2B8DDF}"/>
                </a:ext>
              </a:extLst>
            </p:cNvPr>
            <p:cNvSpPr>
              <a:spLocks noChangeShapeType="1"/>
            </p:cNvSpPr>
            <p:nvPr/>
          </p:nvSpPr>
          <p:spPr bwMode="auto">
            <a:xfrm>
              <a:off x="108727875" y="111613950"/>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7">
              <a:extLst>
                <a:ext uri="{FF2B5EF4-FFF2-40B4-BE49-F238E27FC236}">
                  <a16:creationId xmlns:a16="http://schemas.microsoft.com/office/drawing/2014/main" id="{C5CE113F-3B18-4A9E-9F48-F8946F6FE9C4}"/>
                </a:ext>
              </a:extLst>
            </p:cNvPr>
            <p:cNvSpPr>
              <a:spLocks noChangeShapeType="1"/>
            </p:cNvSpPr>
            <p:nvPr/>
          </p:nvSpPr>
          <p:spPr bwMode="auto">
            <a:xfrm>
              <a:off x="109356524" y="111613950"/>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8">
              <a:extLst>
                <a:ext uri="{FF2B5EF4-FFF2-40B4-BE49-F238E27FC236}">
                  <a16:creationId xmlns:a16="http://schemas.microsoft.com/office/drawing/2014/main" id="{52DF0E9D-8194-4A95-B36A-16570D82F34C}"/>
                </a:ext>
              </a:extLst>
            </p:cNvPr>
            <p:cNvSpPr>
              <a:spLocks noChangeShapeType="1"/>
            </p:cNvSpPr>
            <p:nvPr/>
          </p:nvSpPr>
          <p:spPr bwMode="auto">
            <a:xfrm>
              <a:off x="107832763" y="111613950"/>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9">
              <a:extLst>
                <a:ext uri="{FF2B5EF4-FFF2-40B4-BE49-F238E27FC236}">
                  <a16:creationId xmlns:a16="http://schemas.microsoft.com/office/drawing/2014/main" id="{4795144B-D125-402E-8F90-3CC177AC6A08}"/>
                </a:ext>
              </a:extLst>
            </p:cNvPr>
            <p:cNvSpPr txBox="1">
              <a:spLocks noChangeArrowheads="1"/>
            </p:cNvSpPr>
            <p:nvPr/>
          </p:nvSpPr>
          <p:spPr bwMode="auto">
            <a:xfrm>
              <a:off x="107268407" y="111785400"/>
              <a:ext cx="42326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10">
              <a:extLst>
                <a:ext uri="{FF2B5EF4-FFF2-40B4-BE49-F238E27FC236}">
                  <a16:creationId xmlns:a16="http://schemas.microsoft.com/office/drawing/2014/main" id="{21F81C11-C1D5-433D-A900-3E697A69CDA7}"/>
                </a:ext>
              </a:extLst>
            </p:cNvPr>
            <p:cNvSpPr txBox="1">
              <a:spLocks noChangeArrowheads="1"/>
            </p:cNvSpPr>
            <p:nvPr/>
          </p:nvSpPr>
          <p:spPr bwMode="auto">
            <a:xfrm>
              <a:off x="108792168" y="111785400"/>
              <a:ext cx="42326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3083" name="Picture 11" descr="BcaE8X6Ri[1]">
              <a:extLst>
                <a:ext uri="{FF2B5EF4-FFF2-40B4-BE49-F238E27FC236}">
                  <a16:creationId xmlns:a16="http://schemas.microsoft.com/office/drawing/2014/main" id="{A4E1C036-630E-47A6-827B-EA4D002283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296625" y="111613950"/>
              <a:ext cx="395049" cy="140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9" name="Text Box 12">
              <a:extLst>
                <a:ext uri="{FF2B5EF4-FFF2-40B4-BE49-F238E27FC236}">
                  <a16:creationId xmlns:a16="http://schemas.microsoft.com/office/drawing/2014/main" id="{B373D7F2-6AA1-48D5-8A6F-1EE097B97ACB}"/>
                </a:ext>
              </a:extLst>
            </p:cNvPr>
            <p:cNvSpPr txBox="1">
              <a:spLocks noChangeArrowheads="1"/>
            </p:cNvSpPr>
            <p:nvPr/>
          </p:nvSpPr>
          <p:spPr bwMode="auto">
            <a:xfrm>
              <a:off x="108848604" y="111471075"/>
              <a:ext cx="3386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4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13">
              <a:extLst>
                <a:ext uri="{FF2B5EF4-FFF2-40B4-BE49-F238E27FC236}">
                  <a16:creationId xmlns:a16="http://schemas.microsoft.com/office/drawing/2014/main" id="{24E0C36E-DA53-4590-804E-F734CBF90F8E}"/>
                </a:ext>
              </a:extLst>
            </p:cNvPr>
            <p:cNvSpPr>
              <a:spLocks noChangeShapeType="1"/>
            </p:cNvSpPr>
            <p:nvPr/>
          </p:nvSpPr>
          <p:spPr bwMode="auto">
            <a:xfrm>
              <a:off x="107099100" y="111042450"/>
              <a:ext cx="5943598"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14">
              <a:extLst>
                <a:ext uri="{FF2B5EF4-FFF2-40B4-BE49-F238E27FC236}">
                  <a16:creationId xmlns:a16="http://schemas.microsoft.com/office/drawing/2014/main" id="{B02B90DC-D577-49D2-B4B6-8D264736017F}"/>
                </a:ext>
              </a:extLst>
            </p:cNvPr>
            <p:cNvSpPr>
              <a:spLocks noChangeShapeType="1"/>
            </p:cNvSpPr>
            <p:nvPr/>
          </p:nvSpPr>
          <p:spPr bwMode="auto">
            <a:xfrm>
              <a:off x="107099100" y="110528100"/>
              <a:ext cx="2"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15">
              <a:extLst>
                <a:ext uri="{FF2B5EF4-FFF2-40B4-BE49-F238E27FC236}">
                  <a16:creationId xmlns:a16="http://schemas.microsoft.com/office/drawing/2014/main" id="{6DBFE1B3-AD76-41D7-82B0-3D2893F0CF1C}"/>
                </a:ext>
              </a:extLst>
            </p:cNvPr>
            <p:cNvSpPr>
              <a:spLocks noChangeShapeType="1"/>
            </p:cNvSpPr>
            <p:nvPr/>
          </p:nvSpPr>
          <p:spPr bwMode="auto">
            <a:xfrm>
              <a:off x="109327950" y="110528100"/>
              <a:ext cx="2"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16">
              <a:extLst>
                <a:ext uri="{FF2B5EF4-FFF2-40B4-BE49-F238E27FC236}">
                  <a16:creationId xmlns:a16="http://schemas.microsoft.com/office/drawing/2014/main" id="{6AFAB047-9352-41B8-94ED-66194F136C38}"/>
                </a:ext>
              </a:extLst>
            </p:cNvPr>
            <p:cNvSpPr>
              <a:spLocks noChangeShapeType="1"/>
            </p:cNvSpPr>
            <p:nvPr/>
          </p:nvSpPr>
          <p:spPr bwMode="auto">
            <a:xfrm>
              <a:off x="107870625" y="110528100"/>
              <a:ext cx="2"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17">
              <a:extLst>
                <a:ext uri="{FF2B5EF4-FFF2-40B4-BE49-F238E27FC236}">
                  <a16:creationId xmlns:a16="http://schemas.microsoft.com/office/drawing/2014/main" id="{A3E3DCEA-4CCE-4F3F-AEFC-A01D7D71FB17}"/>
                </a:ext>
              </a:extLst>
            </p:cNvPr>
            <p:cNvSpPr txBox="1">
              <a:spLocks noChangeArrowheads="1"/>
            </p:cNvSpPr>
            <p:nvPr/>
          </p:nvSpPr>
          <p:spPr bwMode="auto">
            <a:xfrm>
              <a:off x="107323387" y="110642400"/>
              <a:ext cx="40436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18">
              <a:extLst>
                <a:ext uri="{FF2B5EF4-FFF2-40B4-BE49-F238E27FC236}">
                  <a16:creationId xmlns:a16="http://schemas.microsoft.com/office/drawing/2014/main" id="{9D23549E-932F-4383-8DDE-8029FF91E570}"/>
                </a:ext>
              </a:extLst>
            </p:cNvPr>
            <p:cNvSpPr txBox="1">
              <a:spLocks noChangeArrowheads="1"/>
            </p:cNvSpPr>
            <p:nvPr/>
          </p:nvSpPr>
          <p:spPr bwMode="auto">
            <a:xfrm>
              <a:off x="108842175" y="110670975"/>
              <a:ext cx="434556"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Arial Rounded MT Bold" panose="020F07040305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19">
              <a:extLst>
                <a:ext uri="{FF2B5EF4-FFF2-40B4-BE49-F238E27FC236}">
                  <a16:creationId xmlns:a16="http://schemas.microsoft.com/office/drawing/2014/main" id="{9B0A0E0F-7DFC-45BA-9D63-949D3D29811B}"/>
                </a:ext>
              </a:extLst>
            </p:cNvPr>
            <p:cNvSpPr txBox="1">
              <a:spLocks noChangeArrowheads="1"/>
            </p:cNvSpPr>
            <p:nvPr/>
          </p:nvSpPr>
          <p:spPr bwMode="auto">
            <a:xfrm>
              <a:off x="108899325" y="110328075"/>
              <a:ext cx="3013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4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3092" name="Picture 20" descr="BcaE8X6Ri[1]">
              <a:extLst>
                <a:ext uri="{FF2B5EF4-FFF2-40B4-BE49-F238E27FC236}">
                  <a16:creationId xmlns:a16="http://schemas.microsoft.com/office/drawing/2014/main" id="{DCC5362E-25EB-43DE-88C1-1A8740015B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327700" y="110442375"/>
              <a:ext cx="400050" cy="140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7" name="Line 21">
              <a:extLst>
                <a:ext uri="{FF2B5EF4-FFF2-40B4-BE49-F238E27FC236}">
                  <a16:creationId xmlns:a16="http://schemas.microsoft.com/office/drawing/2014/main" id="{3936DB73-8472-4315-BA2B-A6E16C8A1547}"/>
                </a:ext>
              </a:extLst>
            </p:cNvPr>
            <p:cNvSpPr>
              <a:spLocks noChangeShapeType="1"/>
            </p:cNvSpPr>
            <p:nvPr/>
          </p:nvSpPr>
          <p:spPr bwMode="auto">
            <a:xfrm>
              <a:off x="108727875" y="110528100"/>
              <a:ext cx="2"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22">
              <a:extLst>
                <a:ext uri="{FF2B5EF4-FFF2-40B4-BE49-F238E27FC236}">
                  <a16:creationId xmlns:a16="http://schemas.microsoft.com/office/drawing/2014/main" id="{745035D3-B69D-416D-8C0D-00F8616E8105}"/>
                </a:ext>
              </a:extLst>
            </p:cNvPr>
            <p:cNvSpPr>
              <a:spLocks noChangeShapeType="1"/>
            </p:cNvSpPr>
            <p:nvPr/>
          </p:nvSpPr>
          <p:spPr bwMode="auto">
            <a:xfrm>
              <a:off x="110789588" y="110499525"/>
              <a:ext cx="2"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23">
              <a:extLst>
                <a:ext uri="{FF2B5EF4-FFF2-40B4-BE49-F238E27FC236}">
                  <a16:creationId xmlns:a16="http://schemas.microsoft.com/office/drawing/2014/main" id="{67A962D8-3778-4EA5-A88F-449448ED55D9}"/>
                </a:ext>
              </a:extLst>
            </p:cNvPr>
            <p:cNvSpPr>
              <a:spLocks noChangeShapeType="1"/>
            </p:cNvSpPr>
            <p:nvPr/>
          </p:nvSpPr>
          <p:spPr bwMode="auto">
            <a:xfrm>
              <a:off x="113018438" y="110499525"/>
              <a:ext cx="2"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24">
              <a:extLst>
                <a:ext uri="{FF2B5EF4-FFF2-40B4-BE49-F238E27FC236}">
                  <a16:creationId xmlns:a16="http://schemas.microsoft.com/office/drawing/2014/main" id="{B65F251D-1214-4A1F-B366-CC9A440BAAF3}"/>
                </a:ext>
              </a:extLst>
            </p:cNvPr>
            <p:cNvSpPr>
              <a:spLocks noChangeShapeType="1"/>
            </p:cNvSpPr>
            <p:nvPr/>
          </p:nvSpPr>
          <p:spPr bwMode="auto">
            <a:xfrm>
              <a:off x="111561113" y="110499525"/>
              <a:ext cx="2"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25">
              <a:extLst>
                <a:ext uri="{FF2B5EF4-FFF2-40B4-BE49-F238E27FC236}">
                  <a16:creationId xmlns:a16="http://schemas.microsoft.com/office/drawing/2014/main" id="{F99DE4E0-E062-4D11-9611-3979CC692EF6}"/>
                </a:ext>
              </a:extLst>
            </p:cNvPr>
            <p:cNvSpPr txBox="1">
              <a:spLocks noChangeArrowheads="1"/>
            </p:cNvSpPr>
            <p:nvPr/>
          </p:nvSpPr>
          <p:spPr bwMode="auto">
            <a:xfrm>
              <a:off x="111013875" y="110613825"/>
              <a:ext cx="40436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26">
              <a:extLst>
                <a:ext uri="{FF2B5EF4-FFF2-40B4-BE49-F238E27FC236}">
                  <a16:creationId xmlns:a16="http://schemas.microsoft.com/office/drawing/2014/main" id="{4B299EAE-7B07-48CC-BA61-9D8DCDF10BE9}"/>
                </a:ext>
              </a:extLst>
            </p:cNvPr>
            <p:cNvSpPr txBox="1">
              <a:spLocks noChangeArrowheads="1"/>
            </p:cNvSpPr>
            <p:nvPr/>
          </p:nvSpPr>
          <p:spPr bwMode="auto">
            <a:xfrm>
              <a:off x="112532663" y="110642400"/>
              <a:ext cx="434556"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Arial Rounded MT Bold" panose="020F0704030504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27">
              <a:extLst>
                <a:ext uri="{FF2B5EF4-FFF2-40B4-BE49-F238E27FC236}">
                  <a16:creationId xmlns:a16="http://schemas.microsoft.com/office/drawing/2014/main" id="{D90943D9-1C93-4D01-A5DE-92CB644896B9}"/>
                </a:ext>
              </a:extLst>
            </p:cNvPr>
            <p:cNvSpPr txBox="1">
              <a:spLocks noChangeArrowheads="1"/>
            </p:cNvSpPr>
            <p:nvPr/>
          </p:nvSpPr>
          <p:spPr bwMode="auto">
            <a:xfrm>
              <a:off x="112585500" y="110299500"/>
              <a:ext cx="3013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4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3100" name="Picture 28" descr="BcaE8X6Ri[1]">
              <a:extLst>
                <a:ext uri="{FF2B5EF4-FFF2-40B4-BE49-F238E27FC236}">
                  <a16:creationId xmlns:a16="http://schemas.microsoft.com/office/drawing/2014/main" id="{FBD800EE-E836-44A2-90A5-DC88168193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013875" y="110385225"/>
              <a:ext cx="400050" cy="140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072" name="Line 29">
              <a:extLst>
                <a:ext uri="{FF2B5EF4-FFF2-40B4-BE49-F238E27FC236}">
                  <a16:creationId xmlns:a16="http://schemas.microsoft.com/office/drawing/2014/main" id="{1807B0BB-0E08-4CF9-BBCB-72199F6F182B}"/>
                </a:ext>
              </a:extLst>
            </p:cNvPr>
            <p:cNvSpPr>
              <a:spLocks noChangeShapeType="1"/>
            </p:cNvSpPr>
            <p:nvPr/>
          </p:nvSpPr>
          <p:spPr bwMode="auto">
            <a:xfrm>
              <a:off x="112418363" y="110499525"/>
              <a:ext cx="2"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73" name="AutoShape 30">
              <a:extLst>
                <a:ext uri="{FF2B5EF4-FFF2-40B4-BE49-F238E27FC236}">
                  <a16:creationId xmlns:a16="http://schemas.microsoft.com/office/drawing/2014/main" id="{C342E1C3-BB76-4DD7-A3DB-956437EAAF30}"/>
                </a:ext>
              </a:extLst>
            </p:cNvPr>
            <p:cNvSpPr>
              <a:spLocks/>
            </p:cNvSpPr>
            <p:nvPr/>
          </p:nvSpPr>
          <p:spPr bwMode="auto">
            <a:xfrm rot="5400000">
              <a:off x="108142087" y="109170788"/>
              <a:ext cx="142875" cy="2228850"/>
            </a:xfrm>
            <a:prstGeom prst="leftBracket">
              <a:avLst>
                <a:gd name="adj" fmla="val 130000"/>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74" name="Text Box 31">
              <a:extLst>
                <a:ext uri="{FF2B5EF4-FFF2-40B4-BE49-F238E27FC236}">
                  <a16:creationId xmlns:a16="http://schemas.microsoft.com/office/drawing/2014/main" id="{254FDB26-EB19-42E0-B76F-1965DA31FB57}"/>
                </a:ext>
              </a:extLst>
            </p:cNvPr>
            <p:cNvSpPr txBox="1">
              <a:spLocks noChangeArrowheads="1"/>
            </p:cNvSpPr>
            <p:nvPr/>
          </p:nvSpPr>
          <p:spPr bwMode="auto">
            <a:xfrm>
              <a:off x="107670600" y="109928025"/>
              <a:ext cx="13144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Ancient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75" name="Text Box 32">
              <a:extLst>
                <a:ext uri="{FF2B5EF4-FFF2-40B4-BE49-F238E27FC236}">
                  <a16:creationId xmlns:a16="http://schemas.microsoft.com/office/drawing/2014/main" id="{C20E5F64-EECE-43F5-9898-EDE01046D8A0}"/>
                </a:ext>
              </a:extLst>
            </p:cNvPr>
            <p:cNvSpPr txBox="1">
              <a:spLocks noChangeArrowheads="1"/>
            </p:cNvSpPr>
            <p:nvPr/>
          </p:nvSpPr>
          <p:spPr bwMode="auto">
            <a:xfrm>
              <a:off x="111356775" y="109928025"/>
              <a:ext cx="1171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76" name="AutoShape 33">
              <a:extLst>
                <a:ext uri="{FF2B5EF4-FFF2-40B4-BE49-F238E27FC236}">
                  <a16:creationId xmlns:a16="http://schemas.microsoft.com/office/drawing/2014/main" id="{0D788C7F-2AF4-49F6-9F49-4663E6824756}"/>
                </a:ext>
              </a:extLst>
            </p:cNvPr>
            <p:cNvSpPr>
              <a:spLocks/>
            </p:cNvSpPr>
            <p:nvPr/>
          </p:nvSpPr>
          <p:spPr bwMode="auto">
            <a:xfrm rot="5400000">
              <a:off x="111828262" y="109170788"/>
              <a:ext cx="142875" cy="2228850"/>
            </a:xfrm>
            <a:prstGeom prst="leftBracket">
              <a:avLst>
                <a:gd name="adj" fmla="val 130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77" name="Text Box 34">
              <a:extLst>
                <a:ext uri="{FF2B5EF4-FFF2-40B4-BE49-F238E27FC236}">
                  <a16:creationId xmlns:a16="http://schemas.microsoft.com/office/drawing/2014/main" id="{C60D912F-E7B3-4608-964A-ACF8AFDD09B1}"/>
                </a:ext>
              </a:extLst>
            </p:cNvPr>
            <p:cNvSpPr txBox="1">
              <a:spLocks noChangeArrowheads="1"/>
            </p:cNvSpPr>
            <p:nvPr/>
          </p:nvSpPr>
          <p:spPr bwMode="auto">
            <a:xfrm>
              <a:off x="111013875" y="109899450"/>
              <a:ext cx="3013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4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3107" name="Picture 35" descr="BcaE8X6Ri[1]">
              <a:extLst>
                <a:ext uri="{FF2B5EF4-FFF2-40B4-BE49-F238E27FC236}">
                  <a16:creationId xmlns:a16="http://schemas.microsoft.com/office/drawing/2014/main" id="{679453C0-B97F-440E-84D1-56B1433E14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241975" y="109985175"/>
              <a:ext cx="400050" cy="140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078" name="Text Box 36">
              <a:extLst>
                <a:ext uri="{FF2B5EF4-FFF2-40B4-BE49-F238E27FC236}">
                  <a16:creationId xmlns:a16="http://schemas.microsoft.com/office/drawing/2014/main" id="{3BCEFCE9-C788-4D06-98FA-808F1F60B9C2}"/>
                </a:ext>
              </a:extLst>
            </p:cNvPr>
            <p:cNvSpPr txBox="1">
              <a:spLocks noChangeArrowheads="1"/>
            </p:cNvSpPr>
            <p:nvPr/>
          </p:nvSpPr>
          <p:spPr bwMode="auto">
            <a:xfrm>
              <a:off x="109670850" y="110899575"/>
              <a:ext cx="800100" cy="257175"/>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79" name="Line 37">
              <a:extLst>
                <a:ext uri="{FF2B5EF4-FFF2-40B4-BE49-F238E27FC236}">
                  <a16:creationId xmlns:a16="http://schemas.microsoft.com/office/drawing/2014/main" id="{E3F5A35F-7D6A-4AF7-A8D2-AD7CF28DD8BD}"/>
                </a:ext>
              </a:extLst>
            </p:cNvPr>
            <p:cNvSpPr>
              <a:spLocks noChangeShapeType="1"/>
            </p:cNvSpPr>
            <p:nvPr/>
          </p:nvSpPr>
          <p:spPr bwMode="auto">
            <a:xfrm flipV="1">
              <a:off x="109613700" y="110871000"/>
              <a:ext cx="400050" cy="3429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0" name="Line 38">
              <a:extLst>
                <a:ext uri="{FF2B5EF4-FFF2-40B4-BE49-F238E27FC236}">
                  <a16:creationId xmlns:a16="http://schemas.microsoft.com/office/drawing/2014/main" id="{5B14A641-995D-4393-B916-FD77DF10B839}"/>
                </a:ext>
              </a:extLst>
            </p:cNvPr>
            <p:cNvSpPr>
              <a:spLocks noChangeShapeType="1"/>
            </p:cNvSpPr>
            <p:nvPr/>
          </p:nvSpPr>
          <p:spPr bwMode="auto">
            <a:xfrm>
              <a:off x="110013750" y="110871000"/>
              <a:ext cx="200025" cy="37147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1" name="Line 39">
              <a:extLst>
                <a:ext uri="{FF2B5EF4-FFF2-40B4-BE49-F238E27FC236}">
                  <a16:creationId xmlns:a16="http://schemas.microsoft.com/office/drawing/2014/main" id="{7F24C7A9-3F57-4BD2-95E8-3DD861306A42}"/>
                </a:ext>
              </a:extLst>
            </p:cNvPr>
            <p:cNvSpPr>
              <a:spLocks noChangeShapeType="1"/>
            </p:cNvSpPr>
            <p:nvPr/>
          </p:nvSpPr>
          <p:spPr bwMode="auto">
            <a:xfrm flipV="1">
              <a:off x="110213775" y="110899575"/>
              <a:ext cx="285750" cy="3429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2" name="Line 40">
              <a:extLst>
                <a:ext uri="{FF2B5EF4-FFF2-40B4-BE49-F238E27FC236}">
                  <a16:creationId xmlns:a16="http://schemas.microsoft.com/office/drawing/2014/main" id="{B3DDA36F-B6DC-46A0-805B-83F29BA0F0D9}"/>
                </a:ext>
              </a:extLst>
            </p:cNvPr>
            <p:cNvSpPr>
              <a:spLocks noChangeShapeType="1"/>
            </p:cNvSpPr>
            <p:nvPr/>
          </p:nvSpPr>
          <p:spPr bwMode="auto">
            <a:xfrm flipV="1">
              <a:off x="107099100" y="111099600"/>
              <a:ext cx="3686175" cy="457200"/>
            </a:xfrm>
            <a:prstGeom prst="line">
              <a:avLst/>
            </a:prstGeom>
            <a:noFill/>
            <a:ln w="9525">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4" name="Line 41">
              <a:extLst>
                <a:ext uri="{FF2B5EF4-FFF2-40B4-BE49-F238E27FC236}">
                  <a16:creationId xmlns:a16="http://schemas.microsoft.com/office/drawing/2014/main" id="{90AC09D3-3AAC-4B20-B94E-0CE43C02013A}"/>
                </a:ext>
              </a:extLst>
            </p:cNvPr>
            <p:cNvSpPr>
              <a:spLocks noChangeShapeType="1"/>
            </p:cNvSpPr>
            <p:nvPr/>
          </p:nvSpPr>
          <p:spPr bwMode="auto">
            <a:xfrm flipV="1">
              <a:off x="109356525" y="111071025"/>
              <a:ext cx="3686175" cy="542925"/>
            </a:xfrm>
            <a:prstGeom prst="line">
              <a:avLst/>
            </a:prstGeom>
            <a:noFill/>
            <a:ln w="9525">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5" name="Text Box 42">
              <a:extLst>
                <a:ext uri="{FF2B5EF4-FFF2-40B4-BE49-F238E27FC236}">
                  <a16:creationId xmlns:a16="http://schemas.microsoft.com/office/drawing/2014/main" id="{50C29D94-832C-4305-B442-C4E2A8510796}"/>
                </a:ext>
              </a:extLst>
            </p:cNvPr>
            <p:cNvSpPr txBox="1">
              <a:spLocks noChangeArrowheads="1"/>
            </p:cNvSpPr>
            <p:nvPr/>
          </p:nvSpPr>
          <p:spPr bwMode="auto">
            <a:xfrm>
              <a:off x="107870625" y="111985425"/>
              <a:ext cx="800100" cy="257175"/>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86" name="Line 43">
              <a:extLst>
                <a:ext uri="{FF2B5EF4-FFF2-40B4-BE49-F238E27FC236}">
                  <a16:creationId xmlns:a16="http://schemas.microsoft.com/office/drawing/2014/main" id="{96B6E4EC-89ED-4ABF-AF48-BB90E577E50C}"/>
                </a:ext>
              </a:extLst>
            </p:cNvPr>
            <p:cNvSpPr>
              <a:spLocks noChangeShapeType="1"/>
            </p:cNvSpPr>
            <p:nvPr/>
          </p:nvSpPr>
          <p:spPr bwMode="auto">
            <a:xfrm flipV="1">
              <a:off x="107813475" y="111956850"/>
              <a:ext cx="400050" cy="3429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7" name="Line 44">
              <a:extLst>
                <a:ext uri="{FF2B5EF4-FFF2-40B4-BE49-F238E27FC236}">
                  <a16:creationId xmlns:a16="http://schemas.microsoft.com/office/drawing/2014/main" id="{F329BA3D-1585-4867-AB6F-C5D4D2ABC98F}"/>
                </a:ext>
              </a:extLst>
            </p:cNvPr>
            <p:cNvSpPr>
              <a:spLocks noChangeShapeType="1"/>
            </p:cNvSpPr>
            <p:nvPr/>
          </p:nvSpPr>
          <p:spPr bwMode="auto">
            <a:xfrm>
              <a:off x="108213525" y="111956850"/>
              <a:ext cx="200025"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8" name="Line 45">
              <a:extLst>
                <a:ext uri="{FF2B5EF4-FFF2-40B4-BE49-F238E27FC236}">
                  <a16:creationId xmlns:a16="http://schemas.microsoft.com/office/drawing/2014/main" id="{A9EB2F21-7B05-4ACC-A878-66BBC70B9C17}"/>
                </a:ext>
              </a:extLst>
            </p:cNvPr>
            <p:cNvSpPr>
              <a:spLocks noChangeShapeType="1"/>
            </p:cNvSpPr>
            <p:nvPr/>
          </p:nvSpPr>
          <p:spPr bwMode="auto">
            <a:xfrm flipV="1">
              <a:off x="108413550" y="111985425"/>
              <a:ext cx="285750" cy="3429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9" name="Line 46">
              <a:extLst>
                <a:ext uri="{FF2B5EF4-FFF2-40B4-BE49-F238E27FC236}">
                  <a16:creationId xmlns:a16="http://schemas.microsoft.com/office/drawing/2014/main" id="{1E85C002-B420-438E-AEFF-46CFB69451CF}"/>
                </a:ext>
              </a:extLst>
            </p:cNvPr>
            <p:cNvSpPr>
              <a:spLocks noChangeShapeType="1"/>
            </p:cNvSpPr>
            <p:nvPr/>
          </p:nvSpPr>
          <p:spPr bwMode="auto">
            <a:xfrm>
              <a:off x="107121246" y="11267122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90" name="Line 47">
              <a:extLst>
                <a:ext uri="{FF2B5EF4-FFF2-40B4-BE49-F238E27FC236}">
                  <a16:creationId xmlns:a16="http://schemas.microsoft.com/office/drawing/2014/main" id="{2AC96694-E230-42CF-A1DA-46FA269E3E74}"/>
                </a:ext>
              </a:extLst>
            </p:cNvPr>
            <p:cNvSpPr>
              <a:spLocks noChangeShapeType="1"/>
            </p:cNvSpPr>
            <p:nvPr/>
          </p:nvSpPr>
          <p:spPr bwMode="auto">
            <a:xfrm>
              <a:off x="107813475" y="11267122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91" name="Text Box 48">
              <a:extLst>
                <a:ext uri="{FF2B5EF4-FFF2-40B4-BE49-F238E27FC236}">
                  <a16:creationId xmlns:a16="http://schemas.microsoft.com/office/drawing/2014/main" id="{1BC4ADA8-727A-429B-9E36-26C6300E5F79}"/>
                </a:ext>
              </a:extLst>
            </p:cNvPr>
            <p:cNvSpPr txBox="1">
              <a:spLocks noChangeArrowheads="1"/>
            </p:cNvSpPr>
            <p:nvPr/>
          </p:nvSpPr>
          <p:spPr bwMode="auto">
            <a:xfrm>
              <a:off x="107241975" y="112842675"/>
              <a:ext cx="42326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93" name="Text Box 49">
              <a:extLst>
                <a:ext uri="{FF2B5EF4-FFF2-40B4-BE49-F238E27FC236}">
                  <a16:creationId xmlns:a16="http://schemas.microsoft.com/office/drawing/2014/main" id="{BACEAEA5-B291-4B20-ACEB-A32D3B8282E7}"/>
                </a:ext>
              </a:extLst>
            </p:cNvPr>
            <p:cNvSpPr txBox="1">
              <a:spLocks noChangeArrowheads="1"/>
            </p:cNvSpPr>
            <p:nvPr/>
          </p:nvSpPr>
          <p:spPr bwMode="auto">
            <a:xfrm>
              <a:off x="107270550" y="112528350"/>
              <a:ext cx="3386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4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94" name="Line 50">
              <a:extLst>
                <a:ext uri="{FF2B5EF4-FFF2-40B4-BE49-F238E27FC236}">
                  <a16:creationId xmlns:a16="http://schemas.microsoft.com/office/drawing/2014/main" id="{7834E1A8-F26E-41EB-91B8-971E18807843}"/>
                </a:ext>
              </a:extLst>
            </p:cNvPr>
            <p:cNvSpPr>
              <a:spLocks noChangeShapeType="1"/>
            </p:cNvSpPr>
            <p:nvPr/>
          </p:nvSpPr>
          <p:spPr bwMode="auto">
            <a:xfrm>
              <a:off x="107127675" y="113185575"/>
              <a:ext cx="6858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95" name="Line 51">
              <a:extLst>
                <a:ext uri="{FF2B5EF4-FFF2-40B4-BE49-F238E27FC236}">
                  <a16:creationId xmlns:a16="http://schemas.microsoft.com/office/drawing/2014/main" id="{69388556-C09C-41C3-86E2-A375BCF530FD}"/>
                </a:ext>
              </a:extLst>
            </p:cNvPr>
            <p:cNvSpPr>
              <a:spLocks noChangeShapeType="1"/>
            </p:cNvSpPr>
            <p:nvPr/>
          </p:nvSpPr>
          <p:spPr bwMode="auto">
            <a:xfrm flipV="1">
              <a:off x="107127675" y="112128300"/>
              <a:ext cx="1600200" cy="514350"/>
            </a:xfrm>
            <a:prstGeom prst="line">
              <a:avLst/>
            </a:prstGeom>
            <a:noFill/>
            <a:ln w="9525">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96" name="Line 52">
              <a:extLst>
                <a:ext uri="{FF2B5EF4-FFF2-40B4-BE49-F238E27FC236}">
                  <a16:creationId xmlns:a16="http://schemas.microsoft.com/office/drawing/2014/main" id="{0571D970-1156-4F33-96DD-D1F063329FFC}"/>
                </a:ext>
              </a:extLst>
            </p:cNvPr>
            <p:cNvSpPr>
              <a:spLocks noChangeShapeType="1"/>
            </p:cNvSpPr>
            <p:nvPr/>
          </p:nvSpPr>
          <p:spPr bwMode="auto">
            <a:xfrm flipV="1">
              <a:off x="107842050" y="112156875"/>
              <a:ext cx="1485900" cy="514350"/>
            </a:xfrm>
            <a:prstGeom prst="line">
              <a:avLst/>
            </a:prstGeom>
            <a:noFill/>
            <a:ln w="9525">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97" name="Text Box 53">
              <a:extLst>
                <a:ext uri="{FF2B5EF4-FFF2-40B4-BE49-F238E27FC236}">
                  <a16:creationId xmlns:a16="http://schemas.microsoft.com/office/drawing/2014/main" id="{1A495071-153E-4890-B694-2EBE5336AD6F}"/>
                </a:ext>
              </a:extLst>
            </p:cNvPr>
            <p:cNvSpPr txBox="1">
              <a:spLocks noChangeArrowheads="1"/>
            </p:cNvSpPr>
            <p:nvPr/>
          </p:nvSpPr>
          <p:spPr bwMode="auto">
            <a:xfrm>
              <a:off x="109899450" y="111728250"/>
              <a:ext cx="1171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98" name="Line 54">
              <a:extLst>
                <a:ext uri="{FF2B5EF4-FFF2-40B4-BE49-F238E27FC236}">
                  <a16:creationId xmlns:a16="http://schemas.microsoft.com/office/drawing/2014/main" id="{C4EA9502-DDBD-4570-8033-2E0CB6F06EF3}"/>
                </a:ext>
              </a:extLst>
            </p:cNvPr>
            <p:cNvSpPr>
              <a:spLocks noChangeShapeType="1"/>
            </p:cNvSpPr>
            <p:nvPr/>
          </p:nvSpPr>
          <p:spPr bwMode="auto">
            <a:xfrm flipH="1">
              <a:off x="109413675" y="111842550"/>
              <a:ext cx="428625"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99" name="Text Box 55">
              <a:extLst>
                <a:ext uri="{FF2B5EF4-FFF2-40B4-BE49-F238E27FC236}">
                  <a16:creationId xmlns:a16="http://schemas.microsoft.com/office/drawing/2014/main" id="{1F5BA517-018B-4A12-9158-69E265AF313F}"/>
                </a:ext>
              </a:extLst>
            </p:cNvPr>
            <p:cNvSpPr txBox="1">
              <a:spLocks noChangeArrowheads="1"/>
            </p:cNvSpPr>
            <p:nvPr/>
          </p:nvSpPr>
          <p:spPr bwMode="auto">
            <a:xfrm>
              <a:off x="109556550" y="112328325"/>
              <a:ext cx="3800475" cy="102870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We have one long line and e see Moses and Christ  -  an alpha and omega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Our time  -  Millerites and 144  =  alpha and omega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Beginning/end			beginning/end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Ancient Israel			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01" name="Text Box 56">
              <a:extLst>
                <a:ext uri="{FF2B5EF4-FFF2-40B4-BE49-F238E27FC236}">
                  <a16:creationId xmlns:a16="http://schemas.microsoft.com/office/drawing/2014/main" id="{8DFBA317-BC76-4CAE-B90B-305DDAC54271}"/>
                </a:ext>
              </a:extLst>
            </p:cNvPr>
            <p:cNvSpPr txBox="1">
              <a:spLocks noChangeArrowheads="1"/>
            </p:cNvSpPr>
            <p:nvPr/>
          </p:nvSpPr>
          <p:spPr bwMode="auto">
            <a:xfrm>
              <a:off x="111785400" y="111728250"/>
              <a:ext cx="1171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3102" name="Rectangle 3101">
            <a:extLst>
              <a:ext uri="{FF2B5EF4-FFF2-40B4-BE49-F238E27FC236}">
                <a16:creationId xmlns:a16="http://schemas.microsoft.com/office/drawing/2014/main" id="{1DC6B808-6E81-4678-9E98-609434EA58CA}"/>
              </a:ext>
            </a:extLst>
          </p:cNvPr>
          <p:cNvSpPr/>
          <p:nvPr/>
        </p:nvSpPr>
        <p:spPr>
          <a:xfrm>
            <a:off x="398844" y="461871"/>
            <a:ext cx="10931130" cy="707886"/>
          </a:xfrm>
          <a:prstGeom prst="rect">
            <a:avLst/>
          </a:prstGeom>
        </p:spPr>
        <p:txBody>
          <a:bodyPr wrap="square">
            <a:spAutoFit/>
          </a:bodyPr>
          <a:lstStyle/>
          <a:p>
            <a:pPr marR="9525"/>
            <a:r>
              <a:rPr lang="en-US" sz="1400" kern="1400" dirty="0">
                <a:solidFill>
                  <a:srgbClr val="000000"/>
                </a:solidFill>
                <a:latin typeface="Arial Narrow" panose="020B0606020202030204" pitchFamily="34" charset="0"/>
              </a:rPr>
              <a:t>Back to our review: If we consider the history of the world  -  the beginning and end of God’s people, ancient Israel and modern Israel  -  how many parts are there to ancient Israel?  2   How many reform lines make up ancient Israel?  2</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3103" name="Rectangle 3102">
            <a:extLst>
              <a:ext uri="{FF2B5EF4-FFF2-40B4-BE49-F238E27FC236}">
                <a16:creationId xmlns:a16="http://schemas.microsoft.com/office/drawing/2014/main" id="{CE126015-955E-4910-9B2C-B5D87A0F2029}"/>
              </a:ext>
            </a:extLst>
          </p:cNvPr>
          <p:cNvSpPr/>
          <p:nvPr/>
        </p:nvSpPr>
        <p:spPr>
          <a:xfrm>
            <a:off x="583407" y="5338577"/>
            <a:ext cx="10746567" cy="1138773"/>
          </a:xfrm>
          <a:prstGeom prst="rect">
            <a:avLst/>
          </a:prstGeom>
        </p:spPr>
        <p:txBody>
          <a:bodyPr wrap="square">
            <a:spAutoFit/>
          </a:bodyPr>
          <a:lstStyle/>
          <a:p>
            <a:pPr marR="9525"/>
            <a:r>
              <a:rPr lang="en-US" sz="1400" kern="1400" dirty="0">
                <a:solidFill>
                  <a:srgbClr val="000000"/>
                </a:solidFill>
                <a:latin typeface="Arial Narrow" panose="020B0606020202030204" pitchFamily="34" charset="0"/>
              </a:rPr>
              <a:t>If I want to understand what Miller/144 look like, what do I need to do to my line?  Cut the line  - bring Miller/144 under Moses/Christ.  We’ll do 2 parts  -  Miller/144.  If you want to understand the 144 what else can you do?  You can look to Christ’s line or Millerites  -  nee4d to break the line again.  If we want to understand the 144, we can understand it by history of the Millerites, of Christ and of Moses.  This is modern Israel.  When we consider Modern Babylon, if we consider modern Israel in 2 parts, how many parts must we see in modern Babylon?  2</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141970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a:extLst>
              <a:ext uri="{FF2B5EF4-FFF2-40B4-BE49-F238E27FC236}">
                <a16:creationId xmlns:a16="http://schemas.microsoft.com/office/drawing/2014/main" id="{F0D13B19-EDD2-4793-8F31-169BC78A8BE2}"/>
              </a:ext>
            </a:extLst>
          </p:cNvPr>
          <p:cNvGrpSpPr>
            <a:grpSpLocks/>
          </p:cNvGrpSpPr>
          <p:nvPr/>
        </p:nvGrpSpPr>
        <p:grpSpPr bwMode="auto">
          <a:xfrm>
            <a:off x="2494065" y="1143000"/>
            <a:ext cx="6515100" cy="2286000"/>
            <a:chOff x="106870500" y="106070400"/>
            <a:chExt cx="6515100" cy="2286000"/>
          </a:xfrm>
        </p:grpSpPr>
        <p:sp>
          <p:nvSpPr>
            <p:cNvPr id="8" name="Rectangle 3">
              <a:extLst>
                <a:ext uri="{FF2B5EF4-FFF2-40B4-BE49-F238E27FC236}">
                  <a16:creationId xmlns:a16="http://schemas.microsoft.com/office/drawing/2014/main" id="{4662BEEB-3159-41F6-A4DC-0EB528360AEA}"/>
                </a:ext>
              </a:extLst>
            </p:cNvPr>
            <p:cNvSpPr>
              <a:spLocks noChangeArrowheads="1"/>
            </p:cNvSpPr>
            <p:nvPr/>
          </p:nvSpPr>
          <p:spPr bwMode="auto">
            <a:xfrm>
              <a:off x="106870500" y="106070400"/>
              <a:ext cx="6515100" cy="2286000"/>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9" name="Group 4">
              <a:extLst>
                <a:ext uri="{FF2B5EF4-FFF2-40B4-BE49-F238E27FC236}">
                  <a16:creationId xmlns:a16="http://schemas.microsoft.com/office/drawing/2014/main" id="{9C48FE04-D0D2-4CC6-BFD1-23B286F1832C}"/>
                </a:ext>
              </a:extLst>
            </p:cNvPr>
            <p:cNvGrpSpPr>
              <a:grpSpLocks/>
            </p:cNvGrpSpPr>
            <p:nvPr/>
          </p:nvGrpSpPr>
          <p:grpSpPr bwMode="auto">
            <a:xfrm>
              <a:off x="107070525" y="106527600"/>
              <a:ext cx="2257425" cy="857250"/>
              <a:chOff x="107070525" y="106527600"/>
              <a:chExt cx="2257425" cy="857250"/>
            </a:xfrm>
          </p:grpSpPr>
          <p:sp>
            <p:nvSpPr>
              <p:cNvPr id="29" name="Line 5">
                <a:extLst>
                  <a:ext uri="{FF2B5EF4-FFF2-40B4-BE49-F238E27FC236}">
                    <a16:creationId xmlns:a16="http://schemas.microsoft.com/office/drawing/2014/main" id="{5149D5BB-BB3B-4E87-84CE-C2C3583D47FA}"/>
                  </a:ext>
                </a:extLst>
              </p:cNvPr>
              <p:cNvSpPr>
                <a:spLocks noChangeShapeType="1"/>
              </p:cNvSpPr>
              <p:nvPr/>
            </p:nvSpPr>
            <p:spPr bwMode="auto">
              <a:xfrm>
                <a:off x="107070525" y="107184825"/>
                <a:ext cx="2257424"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A2EAC1B-2985-44D5-BFC9-EE46DBA14BA7}"/>
                  </a:ext>
                </a:extLst>
              </p:cNvPr>
              <p:cNvSpPr>
                <a:spLocks noChangeShapeType="1"/>
              </p:cNvSpPr>
              <p:nvPr/>
            </p:nvSpPr>
            <p:spPr bwMode="auto">
              <a:xfrm>
                <a:off x="107070525" y="10667047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7">
                <a:extLst>
                  <a:ext uri="{FF2B5EF4-FFF2-40B4-BE49-F238E27FC236}">
                    <a16:creationId xmlns:a16="http://schemas.microsoft.com/office/drawing/2014/main" id="{F07CB823-8B25-4949-8B0A-EE7E2511FDF4}"/>
                  </a:ext>
                </a:extLst>
              </p:cNvPr>
              <p:cNvSpPr>
                <a:spLocks noChangeShapeType="1"/>
              </p:cNvSpPr>
              <p:nvPr/>
            </p:nvSpPr>
            <p:spPr bwMode="auto">
              <a:xfrm>
                <a:off x="108699300" y="10667047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29" name="Line 8">
                <a:extLst>
                  <a:ext uri="{FF2B5EF4-FFF2-40B4-BE49-F238E27FC236}">
                    <a16:creationId xmlns:a16="http://schemas.microsoft.com/office/drawing/2014/main" id="{CE09BCCF-E694-409A-8CCC-B5BF0D12CA83}"/>
                  </a:ext>
                </a:extLst>
              </p:cNvPr>
              <p:cNvSpPr>
                <a:spLocks noChangeShapeType="1"/>
              </p:cNvSpPr>
              <p:nvPr/>
            </p:nvSpPr>
            <p:spPr bwMode="auto">
              <a:xfrm>
                <a:off x="109327949" y="10667047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30" name="Line 9">
                <a:extLst>
                  <a:ext uri="{FF2B5EF4-FFF2-40B4-BE49-F238E27FC236}">
                    <a16:creationId xmlns:a16="http://schemas.microsoft.com/office/drawing/2014/main" id="{A15B7FCC-AE5C-44C8-9B71-24BE06FFA264}"/>
                  </a:ext>
                </a:extLst>
              </p:cNvPr>
              <p:cNvSpPr>
                <a:spLocks noChangeShapeType="1"/>
              </p:cNvSpPr>
              <p:nvPr/>
            </p:nvSpPr>
            <p:spPr bwMode="auto">
              <a:xfrm>
                <a:off x="107804188" y="10667047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31" name="Text Box 10">
                <a:extLst>
                  <a:ext uri="{FF2B5EF4-FFF2-40B4-BE49-F238E27FC236}">
                    <a16:creationId xmlns:a16="http://schemas.microsoft.com/office/drawing/2014/main" id="{80B2A3E2-8369-4CC2-A470-6B9BD3BA1ADF}"/>
                  </a:ext>
                </a:extLst>
              </p:cNvPr>
              <p:cNvSpPr txBox="1">
                <a:spLocks noChangeArrowheads="1"/>
              </p:cNvSpPr>
              <p:nvPr/>
            </p:nvSpPr>
            <p:spPr bwMode="auto">
              <a:xfrm>
                <a:off x="107239832" y="106841925"/>
                <a:ext cx="42326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32" name="Text Box 11">
                <a:extLst>
                  <a:ext uri="{FF2B5EF4-FFF2-40B4-BE49-F238E27FC236}">
                    <a16:creationId xmlns:a16="http://schemas.microsoft.com/office/drawing/2014/main" id="{5EEE3AE1-9C83-4FF3-B4B9-FE38CC63D701}"/>
                  </a:ext>
                </a:extLst>
              </p:cNvPr>
              <p:cNvSpPr txBox="1">
                <a:spLocks noChangeArrowheads="1"/>
              </p:cNvSpPr>
              <p:nvPr/>
            </p:nvSpPr>
            <p:spPr bwMode="auto">
              <a:xfrm>
                <a:off x="108763593" y="106841925"/>
                <a:ext cx="42326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4108" name="Picture 12" descr="BcaE8X6Ri[1]">
                <a:extLst>
                  <a:ext uri="{FF2B5EF4-FFF2-40B4-BE49-F238E27FC236}">
                    <a16:creationId xmlns:a16="http://schemas.microsoft.com/office/drawing/2014/main" id="{79669041-2F70-4708-8CC2-02ECD08345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268050" y="106670475"/>
                <a:ext cx="395049" cy="140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133" name="Text Box 13">
                <a:extLst>
                  <a:ext uri="{FF2B5EF4-FFF2-40B4-BE49-F238E27FC236}">
                    <a16:creationId xmlns:a16="http://schemas.microsoft.com/office/drawing/2014/main" id="{EDF46DA2-3119-457A-84F8-16976514760A}"/>
                  </a:ext>
                </a:extLst>
              </p:cNvPr>
              <p:cNvSpPr txBox="1">
                <a:spLocks noChangeArrowheads="1"/>
              </p:cNvSpPr>
              <p:nvPr/>
            </p:nvSpPr>
            <p:spPr bwMode="auto">
              <a:xfrm>
                <a:off x="108820029" y="106527600"/>
                <a:ext cx="3386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4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34" name="Text Box 14">
                <a:extLst>
                  <a:ext uri="{FF2B5EF4-FFF2-40B4-BE49-F238E27FC236}">
                    <a16:creationId xmlns:a16="http://schemas.microsoft.com/office/drawing/2014/main" id="{508A9C36-CD75-4F55-A342-5CCDD1C81D12}"/>
                  </a:ext>
                </a:extLst>
              </p:cNvPr>
              <p:cNvSpPr txBox="1">
                <a:spLocks noChangeArrowheads="1"/>
              </p:cNvSpPr>
              <p:nvPr/>
            </p:nvSpPr>
            <p:spPr bwMode="auto">
              <a:xfrm>
                <a:off x="107842050" y="107041950"/>
                <a:ext cx="800100" cy="257175"/>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35" name="Line 15">
                <a:extLst>
                  <a:ext uri="{FF2B5EF4-FFF2-40B4-BE49-F238E27FC236}">
                    <a16:creationId xmlns:a16="http://schemas.microsoft.com/office/drawing/2014/main" id="{54116C9D-0122-4556-ABBA-EF0BDA0AE7B3}"/>
                  </a:ext>
                </a:extLst>
              </p:cNvPr>
              <p:cNvSpPr>
                <a:spLocks noChangeShapeType="1"/>
              </p:cNvSpPr>
              <p:nvPr/>
            </p:nvSpPr>
            <p:spPr bwMode="auto">
              <a:xfrm flipV="1">
                <a:off x="107784900" y="107013375"/>
                <a:ext cx="400050" cy="3429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36" name="Line 16">
                <a:extLst>
                  <a:ext uri="{FF2B5EF4-FFF2-40B4-BE49-F238E27FC236}">
                    <a16:creationId xmlns:a16="http://schemas.microsoft.com/office/drawing/2014/main" id="{D522ED43-17D9-4F8D-9D4F-95C00897CDAE}"/>
                  </a:ext>
                </a:extLst>
              </p:cNvPr>
              <p:cNvSpPr>
                <a:spLocks noChangeShapeType="1"/>
              </p:cNvSpPr>
              <p:nvPr/>
            </p:nvSpPr>
            <p:spPr bwMode="auto">
              <a:xfrm>
                <a:off x="108184950" y="107013375"/>
                <a:ext cx="200025"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37" name="Line 17">
                <a:extLst>
                  <a:ext uri="{FF2B5EF4-FFF2-40B4-BE49-F238E27FC236}">
                    <a16:creationId xmlns:a16="http://schemas.microsoft.com/office/drawing/2014/main" id="{1EEA635C-947B-496F-9763-25BBC67BE01D}"/>
                  </a:ext>
                </a:extLst>
              </p:cNvPr>
              <p:cNvSpPr>
                <a:spLocks noChangeShapeType="1"/>
              </p:cNvSpPr>
              <p:nvPr/>
            </p:nvSpPr>
            <p:spPr bwMode="auto">
              <a:xfrm flipV="1">
                <a:off x="108384975" y="107041950"/>
                <a:ext cx="285750" cy="3429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0" name="Line 18">
              <a:extLst>
                <a:ext uri="{FF2B5EF4-FFF2-40B4-BE49-F238E27FC236}">
                  <a16:creationId xmlns:a16="http://schemas.microsoft.com/office/drawing/2014/main" id="{7889B73E-3A92-468F-BAA0-02FA35E310F4}"/>
                </a:ext>
              </a:extLst>
            </p:cNvPr>
            <p:cNvSpPr>
              <a:spLocks noChangeShapeType="1"/>
            </p:cNvSpPr>
            <p:nvPr/>
          </p:nvSpPr>
          <p:spPr bwMode="auto">
            <a:xfrm>
              <a:off x="107092671" y="107727750"/>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9">
              <a:extLst>
                <a:ext uri="{FF2B5EF4-FFF2-40B4-BE49-F238E27FC236}">
                  <a16:creationId xmlns:a16="http://schemas.microsoft.com/office/drawing/2014/main" id="{9D4411A2-135B-497C-83B0-AEA84AB95724}"/>
                </a:ext>
              </a:extLst>
            </p:cNvPr>
            <p:cNvSpPr>
              <a:spLocks noChangeShapeType="1"/>
            </p:cNvSpPr>
            <p:nvPr/>
          </p:nvSpPr>
          <p:spPr bwMode="auto">
            <a:xfrm>
              <a:off x="107784900" y="107727750"/>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20">
              <a:extLst>
                <a:ext uri="{FF2B5EF4-FFF2-40B4-BE49-F238E27FC236}">
                  <a16:creationId xmlns:a16="http://schemas.microsoft.com/office/drawing/2014/main" id="{A436F340-5349-4572-B4B5-516F54E1D038}"/>
                </a:ext>
              </a:extLst>
            </p:cNvPr>
            <p:cNvSpPr txBox="1">
              <a:spLocks noChangeArrowheads="1"/>
            </p:cNvSpPr>
            <p:nvPr/>
          </p:nvSpPr>
          <p:spPr bwMode="auto">
            <a:xfrm>
              <a:off x="107213400" y="107899200"/>
              <a:ext cx="42326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21">
              <a:extLst>
                <a:ext uri="{FF2B5EF4-FFF2-40B4-BE49-F238E27FC236}">
                  <a16:creationId xmlns:a16="http://schemas.microsoft.com/office/drawing/2014/main" id="{40E3D531-BEC5-481B-9537-52BF75C02558}"/>
                </a:ext>
              </a:extLst>
            </p:cNvPr>
            <p:cNvSpPr txBox="1">
              <a:spLocks noChangeArrowheads="1"/>
            </p:cNvSpPr>
            <p:nvPr/>
          </p:nvSpPr>
          <p:spPr bwMode="auto">
            <a:xfrm>
              <a:off x="107241975" y="107584875"/>
              <a:ext cx="3386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4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22">
              <a:extLst>
                <a:ext uri="{FF2B5EF4-FFF2-40B4-BE49-F238E27FC236}">
                  <a16:creationId xmlns:a16="http://schemas.microsoft.com/office/drawing/2014/main" id="{65385C90-64A8-444C-9E97-93C1464D5AB7}"/>
                </a:ext>
              </a:extLst>
            </p:cNvPr>
            <p:cNvSpPr>
              <a:spLocks noChangeShapeType="1"/>
            </p:cNvSpPr>
            <p:nvPr/>
          </p:nvSpPr>
          <p:spPr bwMode="auto">
            <a:xfrm>
              <a:off x="107099100" y="108242100"/>
              <a:ext cx="68580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23">
              <a:extLst>
                <a:ext uri="{FF2B5EF4-FFF2-40B4-BE49-F238E27FC236}">
                  <a16:creationId xmlns:a16="http://schemas.microsoft.com/office/drawing/2014/main" id="{E58CBD21-9387-4B6A-9C2C-2983FF5A87A3}"/>
                </a:ext>
              </a:extLst>
            </p:cNvPr>
            <p:cNvSpPr>
              <a:spLocks noChangeShapeType="1"/>
            </p:cNvSpPr>
            <p:nvPr/>
          </p:nvSpPr>
          <p:spPr bwMode="auto">
            <a:xfrm flipV="1">
              <a:off x="107099100" y="107184825"/>
              <a:ext cx="1600200" cy="514350"/>
            </a:xfrm>
            <a:prstGeom prst="line">
              <a:avLst/>
            </a:prstGeom>
            <a:noFill/>
            <a:ln w="9525"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24">
              <a:extLst>
                <a:ext uri="{FF2B5EF4-FFF2-40B4-BE49-F238E27FC236}">
                  <a16:creationId xmlns:a16="http://schemas.microsoft.com/office/drawing/2014/main" id="{18317B6C-4F29-4328-9E46-0EB7C1292B33}"/>
                </a:ext>
              </a:extLst>
            </p:cNvPr>
            <p:cNvSpPr>
              <a:spLocks noChangeShapeType="1"/>
            </p:cNvSpPr>
            <p:nvPr/>
          </p:nvSpPr>
          <p:spPr bwMode="auto">
            <a:xfrm flipV="1">
              <a:off x="107813475" y="107213400"/>
              <a:ext cx="1485900" cy="514350"/>
            </a:xfrm>
            <a:prstGeom prst="line">
              <a:avLst/>
            </a:prstGeom>
            <a:noFill/>
            <a:ln w="9525"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25">
              <a:extLst>
                <a:ext uri="{FF2B5EF4-FFF2-40B4-BE49-F238E27FC236}">
                  <a16:creationId xmlns:a16="http://schemas.microsoft.com/office/drawing/2014/main" id="{59A859D0-27B9-46AF-8DE3-F07A0122C9E9}"/>
                </a:ext>
              </a:extLst>
            </p:cNvPr>
            <p:cNvSpPr txBox="1">
              <a:spLocks noChangeArrowheads="1"/>
            </p:cNvSpPr>
            <p:nvPr/>
          </p:nvSpPr>
          <p:spPr bwMode="auto">
            <a:xfrm>
              <a:off x="107670600" y="106184700"/>
              <a:ext cx="1171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26">
              <a:extLst>
                <a:ext uri="{FF2B5EF4-FFF2-40B4-BE49-F238E27FC236}">
                  <a16:creationId xmlns:a16="http://schemas.microsoft.com/office/drawing/2014/main" id="{1A0D2311-B46D-4305-902A-CE83ACE804D2}"/>
                </a:ext>
              </a:extLst>
            </p:cNvPr>
            <p:cNvSpPr txBox="1">
              <a:spLocks noChangeArrowheads="1"/>
            </p:cNvSpPr>
            <p:nvPr/>
          </p:nvSpPr>
          <p:spPr bwMode="auto">
            <a:xfrm>
              <a:off x="111442500" y="106184700"/>
              <a:ext cx="1171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27">
              <a:extLst>
                <a:ext uri="{FF2B5EF4-FFF2-40B4-BE49-F238E27FC236}">
                  <a16:creationId xmlns:a16="http://schemas.microsoft.com/office/drawing/2014/main" id="{A7A0EFCE-1AB8-4323-92CB-D71A4B674051}"/>
                </a:ext>
              </a:extLst>
            </p:cNvPr>
            <p:cNvSpPr>
              <a:spLocks noChangeShapeType="1"/>
            </p:cNvSpPr>
            <p:nvPr/>
          </p:nvSpPr>
          <p:spPr bwMode="auto">
            <a:xfrm>
              <a:off x="110871000" y="107184825"/>
              <a:ext cx="2257424"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28">
              <a:extLst>
                <a:ext uri="{FF2B5EF4-FFF2-40B4-BE49-F238E27FC236}">
                  <a16:creationId xmlns:a16="http://schemas.microsoft.com/office/drawing/2014/main" id="{BF3C54E1-DAEA-4328-89C5-8717BEE2CC87}"/>
                </a:ext>
              </a:extLst>
            </p:cNvPr>
            <p:cNvSpPr>
              <a:spLocks noChangeShapeType="1"/>
            </p:cNvSpPr>
            <p:nvPr/>
          </p:nvSpPr>
          <p:spPr bwMode="auto">
            <a:xfrm>
              <a:off x="110871000" y="10667047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9">
              <a:extLst>
                <a:ext uri="{FF2B5EF4-FFF2-40B4-BE49-F238E27FC236}">
                  <a16:creationId xmlns:a16="http://schemas.microsoft.com/office/drawing/2014/main" id="{54859FF5-1CDE-4DA8-B43D-0B9A1B6FECA0}"/>
                </a:ext>
              </a:extLst>
            </p:cNvPr>
            <p:cNvSpPr>
              <a:spLocks noChangeShapeType="1"/>
            </p:cNvSpPr>
            <p:nvPr/>
          </p:nvSpPr>
          <p:spPr bwMode="auto">
            <a:xfrm>
              <a:off x="112499775" y="10667047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30">
              <a:extLst>
                <a:ext uri="{FF2B5EF4-FFF2-40B4-BE49-F238E27FC236}">
                  <a16:creationId xmlns:a16="http://schemas.microsoft.com/office/drawing/2014/main" id="{F384D9BF-89D6-482A-BA7E-709F8EEDA95E}"/>
                </a:ext>
              </a:extLst>
            </p:cNvPr>
            <p:cNvSpPr>
              <a:spLocks noChangeShapeType="1"/>
            </p:cNvSpPr>
            <p:nvPr/>
          </p:nvSpPr>
          <p:spPr bwMode="auto">
            <a:xfrm>
              <a:off x="113128424" y="10667047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31">
              <a:extLst>
                <a:ext uri="{FF2B5EF4-FFF2-40B4-BE49-F238E27FC236}">
                  <a16:creationId xmlns:a16="http://schemas.microsoft.com/office/drawing/2014/main" id="{AE108E92-68DF-46AB-A7F3-C3C1C2590332}"/>
                </a:ext>
              </a:extLst>
            </p:cNvPr>
            <p:cNvSpPr>
              <a:spLocks noChangeShapeType="1"/>
            </p:cNvSpPr>
            <p:nvPr/>
          </p:nvSpPr>
          <p:spPr bwMode="auto">
            <a:xfrm>
              <a:off x="111604663" y="10667047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4128" name="Picture 32" descr="BcaE8X6Ri[1]">
              <a:extLst>
                <a:ext uri="{FF2B5EF4-FFF2-40B4-BE49-F238E27FC236}">
                  <a16:creationId xmlns:a16="http://schemas.microsoft.com/office/drawing/2014/main" id="{701FB9CF-536A-4B17-AB85-F2B25FE043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068525" y="106670475"/>
              <a:ext cx="395049" cy="140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4" name="Text Box 33">
              <a:extLst>
                <a:ext uri="{FF2B5EF4-FFF2-40B4-BE49-F238E27FC236}">
                  <a16:creationId xmlns:a16="http://schemas.microsoft.com/office/drawing/2014/main" id="{87D5DD25-AD56-4900-AAB9-746D5B1E6E0A}"/>
                </a:ext>
              </a:extLst>
            </p:cNvPr>
            <p:cNvSpPr txBox="1">
              <a:spLocks noChangeArrowheads="1"/>
            </p:cNvSpPr>
            <p:nvPr/>
          </p:nvSpPr>
          <p:spPr bwMode="auto">
            <a:xfrm>
              <a:off x="112620504" y="106527600"/>
              <a:ext cx="3386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4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34">
              <a:extLst>
                <a:ext uri="{FF2B5EF4-FFF2-40B4-BE49-F238E27FC236}">
                  <a16:creationId xmlns:a16="http://schemas.microsoft.com/office/drawing/2014/main" id="{CDEC100C-BADF-4C48-9318-A3C239C37D3E}"/>
                </a:ext>
              </a:extLst>
            </p:cNvPr>
            <p:cNvSpPr txBox="1">
              <a:spLocks noChangeArrowheads="1"/>
            </p:cNvSpPr>
            <p:nvPr/>
          </p:nvSpPr>
          <p:spPr bwMode="auto">
            <a:xfrm>
              <a:off x="111642525" y="107041950"/>
              <a:ext cx="800100" cy="257175"/>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35">
              <a:extLst>
                <a:ext uri="{FF2B5EF4-FFF2-40B4-BE49-F238E27FC236}">
                  <a16:creationId xmlns:a16="http://schemas.microsoft.com/office/drawing/2014/main" id="{DA201457-90E0-44DB-9ED1-B056B274F662}"/>
                </a:ext>
              </a:extLst>
            </p:cNvPr>
            <p:cNvSpPr>
              <a:spLocks noChangeShapeType="1"/>
            </p:cNvSpPr>
            <p:nvPr/>
          </p:nvSpPr>
          <p:spPr bwMode="auto">
            <a:xfrm flipV="1">
              <a:off x="111585375" y="107013375"/>
              <a:ext cx="400050" cy="3429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36">
              <a:extLst>
                <a:ext uri="{FF2B5EF4-FFF2-40B4-BE49-F238E27FC236}">
                  <a16:creationId xmlns:a16="http://schemas.microsoft.com/office/drawing/2014/main" id="{444912EA-120E-4BE8-969C-88F2E14F628F}"/>
                </a:ext>
              </a:extLst>
            </p:cNvPr>
            <p:cNvSpPr>
              <a:spLocks noChangeShapeType="1"/>
            </p:cNvSpPr>
            <p:nvPr/>
          </p:nvSpPr>
          <p:spPr bwMode="auto">
            <a:xfrm>
              <a:off x="111985425" y="107013375"/>
              <a:ext cx="200025"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37">
              <a:extLst>
                <a:ext uri="{FF2B5EF4-FFF2-40B4-BE49-F238E27FC236}">
                  <a16:creationId xmlns:a16="http://schemas.microsoft.com/office/drawing/2014/main" id="{37F44D6B-C1A9-407E-A8EA-0519801C67B4}"/>
                </a:ext>
              </a:extLst>
            </p:cNvPr>
            <p:cNvSpPr>
              <a:spLocks noChangeShapeType="1"/>
            </p:cNvSpPr>
            <p:nvPr/>
          </p:nvSpPr>
          <p:spPr bwMode="auto">
            <a:xfrm flipV="1">
              <a:off x="112185450" y="107041950"/>
              <a:ext cx="285750" cy="3429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4138" name="Rectangle 4137">
            <a:extLst>
              <a:ext uri="{FF2B5EF4-FFF2-40B4-BE49-F238E27FC236}">
                <a16:creationId xmlns:a16="http://schemas.microsoft.com/office/drawing/2014/main" id="{29DA7521-306F-4530-B451-2033045D1CDD}"/>
              </a:ext>
            </a:extLst>
          </p:cNvPr>
          <p:cNvSpPr/>
          <p:nvPr/>
        </p:nvSpPr>
        <p:spPr>
          <a:xfrm>
            <a:off x="891372" y="4026280"/>
            <a:ext cx="10114984" cy="2215991"/>
          </a:xfrm>
          <a:prstGeom prst="rect">
            <a:avLst/>
          </a:prstGeom>
        </p:spPr>
        <p:txBody>
          <a:bodyPr wrap="square">
            <a:spAutoFit/>
          </a:bodyPr>
          <a:lstStyle/>
          <a:p>
            <a:r>
              <a:rPr lang="en-US" kern="1400" dirty="0">
                <a:solidFill>
                  <a:srgbClr val="000000"/>
                </a:solidFill>
                <a:latin typeface="Arial Narrow" panose="020B0606020202030204" pitchFamily="34" charset="0"/>
              </a:rPr>
              <a:t>I’m suggesting that the modern Babylon (alpha) history is a close counterfeit of </a:t>
            </a:r>
            <a:r>
              <a:rPr lang="en-US" kern="1400" dirty="0" err="1">
                <a:solidFill>
                  <a:srgbClr val="000000"/>
                </a:solidFill>
                <a:latin typeface="Arial Narrow" panose="020B0606020202030204" pitchFamily="34" charset="0"/>
              </a:rPr>
              <a:t>Millerite</a:t>
            </a:r>
            <a:r>
              <a:rPr lang="en-US" kern="1400" dirty="0">
                <a:solidFill>
                  <a:srgbClr val="000000"/>
                </a:solidFill>
                <a:latin typeface="Arial Narrow" panose="020B0606020202030204" pitchFamily="34" charset="0"/>
              </a:rPr>
              <a:t> history.  In the time of the Millerites we had a prophet raised up:  William Miller at the </a:t>
            </a:r>
            <a:r>
              <a:rPr lang="en-US" kern="1400" dirty="0" err="1">
                <a:solidFill>
                  <a:srgbClr val="000000"/>
                </a:solidFill>
                <a:latin typeface="Arial Narrow" panose="020B0606020202030204" pitchFamily="34" charset="0"/>
              </a:rPr>
              <a:t>ToE</a:t>
            </a:r>
            <a:r>
              <a:rPr lang="en-US" kern="1400" dirty="0">
                <a:solidFill>
                  <a:srgbClr val="000000"/>
                </a:solidFill>
                <a:latin typeface="Arial Narrow" panose="020B0606020202030204" pitchFamily="34" charset="0"/>
              </a:rPr>
              <a:t>.  We also had the 3 angels message and we also had Ellen White.  William Miller learned by Bible Study led by the Holy Spirit.   But Ellen White by direct revelation.  In this history we have 2 types of prophets.  When we come to modern Babylon, we must be able to say the same thing. The raising up of a prophet also a prophet receiving dreams and visions.  A 3 step testing message.  All those components must be seen in it’s alpha history.  And we can demonstrate that.  What I want is us to understand, so we can focus on the KS in these histories.  Ellen White says that </a:t>
            </a:r>
            <a:r>
              <a:rPr lang="en-US" kern="1400" dirty="0" err="1">
                <a:solidFill>
                  <a:srgbClr val="000000"/>
                </a:solidFill>
                <a:latin typeface="Arial Narrow" panose="020B0606020202030204" pitchFamily="34" charset="0"/>
              </a:rPr>
              <a:t>Millerite</a:t>
            </a:r>
            <a:r>
              <a:rPr lang="en-US" kern="1400" dirty="0">
                <a:solidFill>
                  <a:srgbClr val="000000"/>
                </a:solidFill>
                <a:latin typeface="Arial Narrow" panose="020B0606020202030204" pitchFamily="34" charset="0"/>
              </a:rPr>
              <a:t> history is the history of the 1st and 2nd angels messages.</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405464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3BDA541F-BE4C-4CDC-A27F-DF7E7CA57026}"/>
              </a:ext>
            </a:extLst>
          </p:cNvPr>
          <p:cNvSpPr>
            <a:spLocks noChangeArrowheads="1"/>
          </p:cNvSpPr>
          <p:nvPr/>
        </p:nvSpPr>
        <p:spPr bwMode="auto">
          <a:xfrm>
            <a:off x="2098384" y="479308"/>
            <a:ext cx="6858000" cy="3143250"/>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7" name="Group 3">
            <a:extLst>
              <a:ext uri="{FF2B5EF4-FFF2-40B4-BE49-F238E27FC236}">
                <a16:creationId xmlns:a16="http://schemas.microsoft.com/office/drawing/2014/main" id="{37C65818-205D-4EBB-88A6-7F0D57519A94}"/>
              </a:ext>
            </a:extLst>
          </p:cNvPr>
          <p:cNvGrpSpPr>
            <a:grpSpLocks/>
          </p:cNvGrpSpPr>
          <p:nvPr/>
        </p:nvGrpSpPr>
        <p:grpSpPr bwMode="auto">
          <a:xfrm>
            <a:off x="2384134" y="593608"/>
            <a:ext cx="5829300" cy="2914650"/>
            <a:chOff x="106537125" y="107642025"/>
            <a:chExt cx="5829300" cy="2914650"/>
          </a:xfrm>
        </p:grpSpPr>
        <p:grpSp>
          <p:nvGrpSpPr>
            <p:cNvPr id="8" name="Group 4">
              <a:extLst>
                <a:ext uri="{FF2B5EF4-FFF2-40B4-BE49-F238E27FC236}">
                  <a16:creationId xmlns:a16="http://schemas.microsoft.com/office/drawing/2014/main" id="{6EF44259-A02C-427A-9519-BD125AAAD74E}"/>
                </a:ext>
              </a:extLst>
            </p:cNvPr>
            <p:cNvGrpSpPr>
              <a:grpSpLocks/>
            </p:cNvGrpSpPr>
            <p:nvPr/>
          </p:nvGrpSpPr>
          <p:grpSpPr bwMode="auto">
            <a:xfrm>
              <a:off x="106537125" y="107642025"/>
              <a:ext cx="5772150" cy="1428750"/>
              <a:chOff x="106537125" y="107642025"/>
              <a:chExt cx="5772150" cy="1428750"/>
            </a:xfrm>
          </p:grpSpPr>
          <p:grpSp>
            <p:nvGrpSpPr>
              <p:cNvPr id="27" name="Group 5">
                <a:extLst>
                  <a:ext uri="{FF2B5EF4-FFF2-40B4-BE49-F238E27FC236}">
                    <a16:creationId xmlns:a16="http://schemas.microsoft.com/office/drawing/2014/main" id="{798B810F-104A-4883-AB12-94D918794226}"/>
                  </a:ext>
                </a:extLst>
              </p:cNvPr>
              <p:cNvGrpSpPr>
                <a:grpSpLocks/>
              </p:cNvGrpSpPr>
              <p:nvPr/>
            </p:nvGrpSpPr>
            <p:grpSpPr bwMode="auto">
              <a:xfrm>
                <a:off x="106537125" y="107642025"/>
                <a:ext cx="371180" cy="755140"/>
                <a:chOff x="104727375" y="112204500"/>
                <a:chExt cx="371180" cy="755140"/>
              </a:xfrm>
            </p:grpSpPr>
            <p:sp>
              <p:nvSpPr>
                <p:cNvPr id="42" name="Line 6">
                  <a:extLst>
                    <a:ext uri="{FF2B5EF4-FFF2-40B4-BE49-F238E27FC236}">
                      <a16:creationId xmlns:a16="http://schemas.microsoft.com/office/drawing/2014/main" id="{1CE32526-339D-4A15-B0D7-AFFFC5B3F292}"/>
                    </a:ext>
                  </a:extLst>
                </p:cNvPr>
                <p:cNvSpPr>
                  <a:spLocks noChangeShapeType="1"/>
                </p:cNvSpPr>
                <p:nvPr/>
              </p:nvSpPr>
              <p:spPr bwMode="auto">
                <a:xfrm>
                  <a:off x="104898825" y="112490250"/>
                  <a:ext cx="2" cy="46939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7">
                  <a:extLst>
                    <a:ext uri="{FF2B5EF4-FFF2-40B4-BE49-F238E27FC236}">
                      <a16:creationId xmlns:a16="http://schemas.microsoft.com/office/drawing/2014/main" id="{9BB07A7F-AFA6-49C3-826E-F7DC6C5A4E57}"/>
                    </a:ext>
                  </a:extLst>
                </p:cNvPr>
                <p:cNvSpPr>
                  <a:spLocks noChangeShapeType="1"/>
                </p:cNvSpPr>
                <p:nvPr/>
              </p:nvSpPr>
              <p:spPr bwMode="auto">
                <a:xfrm>
                  <a:off x="104727375" y="112490250"/>
                  <a:ext cx="296944"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8">
                  <a:extLst>
                    <a:ext uri="{FF2B5EF4-FFF2-40B4-BE49-F238E27FC236}">
                      <a16:creationId xmlns:a16="http://schemas.microsoft.com/office/drawing/2014/main" id="{1116D716-427A-48CF-9531-A41CA3BFB0C5}"/>
                    </a:ext>
                  </a:extLst>
                </p:cNvPr>
                <p:cNvSpPr txBox="1">
                  <a:spLocks noChangeArrowheads="1"/>
                </p:cNvSpPr>
                <p:nvPr/>
              </p:nvSpPr>
              <p:spPr bwMode="auto">
                <a:xfrm>
                  <a:off x="104727375" y="112204500"/>
                  <a:ext cx="37118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8" name="Line 9">
                <a:extLst>
                  <a:ext uri="{FF2B5EF4-FFF2-40B4-BE49-F238E27FC236}">
                    <a16:creationId xmlns:a16="http://schemas.microsoft.com/office/drawing/2014/main" id="{D0235DEE-E353-4321-94A9-322CA557E17A}"/>
                  </a:ext>
                </a:extLst>
              </p:cNvPr>
              <p:cNvSpPr>
                <a:spLocks noChangeShapeType="1"/>
              </p:cNvSpPr>
              <p:nvPr/>
            </p:nvSpPr>
            <p:spPr bwMode="auto">
              <a:xfrm>
                <a:off x="106708575" y="108384975"/>
                <a:ext cx="297180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29" name="Group 10">
                <a:extLst>
                  <a:ext uri="{FF2B5EF4-FFF2-40B4-BE49-F238E27FC236}">
                    <a16:creationId xmlns:a16="http://schemas.microsoft.com/office/drawing/2014/main" id="{A3675955-2C9D-4B90-8E30-AF66969B26D7}"/>
                  </a:ext>
                </a:extLst>
              </p:cNvPr>
              <p:cNvGrpSpPr>
                <a:grpSpLocks/>
              </p:cNvGrpSpPr>
              <p:nvPr/>
            </p:nvGrpSpPr>
            <p:grpSpPr bwMode="auto">
              <a:xfrm>
                <a:off x="109508925" y="107642025"/>
                <a:ext cx="371180" cy="755140"/>
                <a:chOff x="103955850" y="112614075"/>
                <a:chExt cx="371180" cy="755140"/>
              </a:xfrm>
            </p:grpSpPr>
            <p:sp>
              <p:nvSpPr>
                <p:cNvPr id="39" name="Line 11">
                  <a:extLst>
                    <a:ext uri="{FF2B5EF4-FFF2-40B4-BE49-F238E27FC236}">
                      <a16:creationId xmlns:a16="http://schemas.microsoft.com/office/drawing/2014/main" id="{97F70EE8-1419-42AE-A708-341518864694}"/>
                    </a:ext>
                  </a:extLst>
                </p:cNvPr>
                <p:cNvSpPr>
                  <a:spLocks noChangeShapeType="1"/>
                </p:cNvSpPr>
                <p:nvPr/>
              </p:nvSpPr>
              <p:spPr bwMode="auto">
                <a:xfrm>
                  <a:off x="104127300" y="112899825"/>
                  <a:ext cx="2" cy="46939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12">
                  <a:extLst>
                    <a:ext uri="{FF2B5EF4-FFF2-40B4-BE49-F238E27FC236}">
                      <a16:creationId xmlns:a16="http://schemas.microsoft.com/office/drawing/2014/main" id="{97F69423-7B35-4CBA-9590-6739F036998A}"/>
                    </a:ext>
                  </a:extLst>
                </p:cNvPr>
                <p:cNvSpPr>
                  <a:spLocks noChangeShapeType="1"/>
                </p:cNvSpPr>
                <p:nvPr/>
              </p:nvSpPr>
              <p:spPr bwMode="auto">
                <a:xfrm>
                  <a:off x="103955850" y="112899825"/>
                  <a:ext cx="296944"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3">
                  <a:extLst>
                    <a:ext uri="{FF2B5EF4-FFF2-40B4-BE49-F238E27FC236}">
                      <a16:creationId xmlns:a16="http://schemas.microsoft.com/office/drawing/2014/main" id="{04FF14AC-7480-47B4-8B7D-53590BEE11A3}"/>
                    </a:ext>
                  </a:extLst>
                </p:cNvPr>
                <p:cNvSpPr txBox="1">
                  <a:spLocks noChangeArrowheads="1"/>
                </p:cNvSpPr>
                <p:nvPr/>
              </p:nvSpPr>
              <p:spPr bwMode="auto">
                <a:xfrm>
                  <a:off x="103955850" y="112614075"/>
                  <a:ext cx="37118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30" name="Line 14">
                <a:extLst>
                  <a:ext uri="{FF2B5EF4-FFF2-40B4-BE49-F238E27FC236}">
                    <a16:creationId xmlns:a16="http://schemas.microsoft.com/office/drawing/2014/main" id="{3AF6449D-A48C-4E15-9A67-FA698B18CE69}"/>
                  </a:ext>
                </a:extLst>
              </p:cNvPr>
              <p:cNvSpPr>
                <a:spLocks noChangeShapeType="1"/>
              </p:cNvSpPr>
              <p:nvPr/>
            </p:nvSpPr>
            <p:spPr bwMode="auto">
              <a:xfrm>
                <a:off x="106708575" y="108499275"/>
                <a:ext cx="1257300" cy="1"/>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5">
                <a:extLst>
                  <a:ext uri="{FF2B5EF4-FFF2-40B4-BE49-F238E27FC236}">
                    <a16:creationId xmlns:a16="http://schemas.microsoft.com/office/drawing/2014/main" id="{56592469-F7E9-417E-AF49-23D194A7685B}"/>
                  </a:ext>
                </a:extLst>
              </p:cNvPr>
              <p:cNvSpPr>
                <a:spLocks noChangeShapeType="1"/>
              </p:cNvSpPr>
              <p:nvPr/>
            </p:nvSpPr>
            <p:spPr bwMode="auto">
              <a:xfrm>
                <a:off x="107908725" y="108613575"/>
                <a:ext cx="1771650" cy="1"/>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16">
                <a:extLst>
                  <a:ext uri="{FF2B5EF4-FFF2-40B4-BE49-F238E27FC236}">
                    <a16:creationId xmlns:a16="http://schemas.microsoft.com/office/drawing/2014/main" id="{0954103B-2A7C-49D9-8D9E-D58E7DF0D16D}"/>
                  </a:ext>
                </a:extLst>
              </p:cNvPr>
              <p:cNvSpPr>
                <a:spLocks noChangeShapeType="1"/>
              </p:cNvSpPr>
              <p:nvPr/>
            </p:nvSpPr>
            <p:spPr bwMode="auto">
              <a:xfrm>
                <a:off x="109680375" y="108442125"/>
                <a:ext cx="1" cy="3429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17">
                <a:extLst>
                  <a:ext uri="{FF2B5EF4-FFF2-40B4-BE49-F238E27FC236}">
                    <a16:creationId xmlns:a16="http://schemas.microsoft.com/office/drawing/2014/main" id="{F74BCE54-5D8C-451D-9A54-D362F71725B2}"/>
                  </a:ext>
                </a:extLst>
              </p:cNvPr>
              <p:cNvSpPr>
                <a:spLocks noChangeShapeType="1"/>
              </p:cNvSpPr>
              <p:nvPr/>
            </p:nvSpPr>
            <p:spPr bwMode="auto">
              <a:xfrm>
                <a:off x="109737525" y="108785025"/>
                <a:ext cx="2571750" cy="1"/>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18">
                <a:extLst>
                  <a:ext uri="{FF2B5EF4-FFF2-40B4-BE49-F238E27FC236}">
                    <a16:creationId xmlns:a16="http://schemas.microsoft.com/office/drawing/2014/main" id="{3F2C0200-6CC4-4428-8137-C78B3C11BCE0}"/>
                  </a:ext>
                </a:extLst>
              </p:cNvPr>
              <p:cNvSpPr txBox="1">
                <a:spLocks noChangeArrowheads="1"/>
              </p:cNvSpPr>
              <p:nvPr/>
            </p:nvSpPr>
            <p:spPr bwMode="auto">
              <a:xfrm>
                <a:off x="106937175" y="108556425"/>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19">
                <a:extLst>
                  <a:ext uri="{FF2B5EF4-FFF2-40B4-BE49-F238E27FC236}">
                    <a16:creationId xmlns:a16="http://schemas.microsoft.com/office/drawing/2014/main" id="{DE127A20-C1DE-44A9-B04C-E6AE050492BB}"/>
                  </a:ext>
                </a:extLst>
              </p:cNvPr>
              <p:cNvSpPr txBox="1">
                <a:spLocks noChangeArrowheads="1"/>
              </p:cNvSpPr>
              <p:nvPr/>
            </p:nvSpPr>
            <p:spPr bwMode="auto">
              <a:xfrm>
                <a:off x="108423075" y="108670725"/>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20">
                <a:extLst>
                  <a:ext uri="{FF2B5EF4-FFF2-40B4-BE49-F238E27FC236}">
                    <a16:creationId xmlns:a16="http://schemas.microsoft.com/office/drawing/2014/main" id="{98726FF6-3AA7-4111-962F-6B85EC190545}"/>
                  </a:ext>
                </a:extLst>
              </p:cNvPr>
              <p:cNvSpPr txBox="1">
                <a:spLocks noChangeArrowheads="1"/>
              </p:cNvSpPr>
              <p:nvPr/>
            </p:nvSpPr>
            <p:spPr bwMode="auto">
              <a:xfrm>
                <a:off x="110366175" y="108842175"/>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21">
                <a:extLst>
                  <a:ext uri="{FF2B5EF4-FFF2-40B4-BE49-F238E27FC236}">
                    <a16:creationId xmlns:a16="http://schemas.microsoft.com/office/drawing/2014/main" id="{B2FA4D0F-1653-4FC9-A539-81D8C4A35FE2}"/>
                  </a:ext>
                </a:extLst>
              </p:cNvPr>
              <p:cNvSpPr txBox="1">
                <a:spLocks noChangeArrowheads="1"/>
              </p:cNvSpPr>
              <p:nvPr/>
            </p:nvSpPr>
            <p:spPr bwMode="auto">
              <a:xfrm>
                <a:off x="106765725" y="108042075"/>
                <a:ext cx="28575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History of 1st &amp; 2nd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22">
                <a:extLst>
                  <a:ext uri="{FF2B5EF4-FFF2-40B4-BE49-F238E27FC236}">
                    <a16:creationId xmlns:a16="http://schemas.microsoft.com/office/drawing/2014/main" id="{0634BA6E-0E39-44FE-9D74-634119806BA0}"/>
                  </a:ext>
                </a:extLst>
              </p:cNvPr>
              <p:cNvSpPr txBox="1">
                <a:spLocks noChangeArrowheads="1"/>
              </p:cNvSpPr>
              <p:nvPr/>
            </p:nvSpPr>
            <p:spPr bwMode="auto">
              <a:xfrm>
                <a:off x="109794675" y="108499275"/>
                <a:ext cx="24574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Runs through history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9" name="Group 23">
              <a:extLst>
                <a:ext uri="{FF2B5EF4-FFF2-40B4-BE49-F238E27FC236}">
                  <a16:creationId xmlns:a16="http://schemas.microsoft.com/office/drawing/2014/main" id="{812FDDC5-1A74-41E6-83EC-74C437226163}"/>
                </a:ext>
              </a:extLst>
            </p:cNvPr>
            <p:cNvGrpSpPr>
              <a:grpSpLocks/>
            </p:cNvGrpSpPr>
            <p:nvPr/>
          </p:nvGrpSpPr>
          <p:grpSpPr bwMode="auto">
            <a:xfrm>
              <a:off x="106594275" y="109127925"/>
              <a:ext cx="371180" cy="755140"/>
              <a:chOff x="104070150" y="113395125"/>
              <a:chExt cx="371180" cy="755140"/>
            </a:xfrm>
          </p:grpSpPr>
          <p:sp>
            <p:nvSpPr>
              <p:cNvPr id="24" name="Line 24">
                <a:extLst>
                  <a:ext uri="{FF2B5EF4-FFF2-40B4-BE49-F238E27FC236}">
                    <a16:creationId xmlns:a16="http://schemas.microsoft.com/office/drawing/2014/main" id="{2B0FC4C7-5CEA-44C6-88A7-04F1AE3B3D41}"/>
                  </a:ext>
                </a:extLst>
              </p:cNvPr>
              <p:cNvSpPr>
                <a:spLocks noChangeShapeType="1"/>
              </p:cNvSpPr>
              <p:nvPr/>
            </p:nvSpPr>
            <p:spPr bwMode="auto">
              <a:xfrm>
                <a:off x="104241600" y="113680875"/>
                <a:ext cx="2" cy="46939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5">
                <a:extLst>
                  <a:ext uri="{FF2B5EF4-FFF2-40B4-BE49-F238E27FC236}">
                    <a16:creationId xmlns:a16="http://schemas.microsoft.com/office/drawing/2014/main" id="{D7C49CD4-0180-4CD5-8C10-41DBAE875589}"/>
                  </a:ext>
                </a:extLst>
              </p:cNvPr>
              <p:cNvSpPr>
                <a:spLocks noChangeShapeType="1"/>
              </p:cNvSpPr>
              <p:nvPr/>
            </p:nvSpPr>
            <p:spPr bwMode="auto">
              <a:xfrm>
                <a:off x="104070150" y="113680875"/>
                <a:ext cx="296944"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6">
                <a:extLst>
                  <a:ext uri="{FF2B5EF4-FFF2-40B4-BE49-F238E27FC236}">
                    <a16:creationId xmlns:a16="http://schemas.microsoft.com/office/drawing/2014/main" id="{E9C40FE6-A576-4F0D-83F0-5F7A5607764F}"/>
                  </a:ext>
                </a:extLst>
              </p:cNvPr>
              <p:cNvSpPr txBox="1">
                <a:spLocks noChangeArrowheads="1"/>
              </p:cNvSpPr>
              <p:nvPr/>
            </p:nvSpPr>
            <p:spPr bwMode="auto">
              <a:xfrm>
                <a:off x="104070150" y="113395125"/>
                <a:ext cx="37118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0" name="Line 27">
              <a:extLst>
                <a:ext uri="{FF2B5EF4-FFF2-40B4-BE49-F238E27FC236}">
                  <a16:creationId xmlns:a16="http://schemas.microsoft.com/office/drawing/2014/main" id="{7E429B7A-849A-47D3-A081-98C80D0C43E0}"/>
                </a:ext>
              </a:extLst>
            </p:cNvPr>
            <p:cNvSpPr>
              <a:spLocks noChangeShapeType="1"/>
            </p:cNvSpPr>
            <p:nvPr/>
          </p:nvSpPr>
          <p:spPr bwMode="auto">
            <a:xfrm>
              <a:off x="106765725" y="109870875"/>
              <a:ext cx="297180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11" name="Group 28">
              <a:extLst>
                <a:ext uri="{FF2B5EF4-FFF2-40B4-BE49-F238E27FC236}">
                  <a16:creationId xmlns:a16="http://schemas.microsoft.com/office/drawing/2014/main" id="{0E2AB6F7-2C3E-469F-8579-8F61E1C14251}"/>
                </a:ext>
              </a:extLst>
            </p:cNvPr>
            <p:cNvGrpSpPr>
              <a:grpSpLocks/>
            </p:cNvGrpSpPr>
            <p:nvPr/>
          </p:nvGrpSpPr>
          <p:grpSpPr bwMode="auto">
            <a:xfrm>
              <a:off x="109566075" y="109127925"/>
              <a:ext cx="371180" cy="755140"/>
              <a:chOff x="103298625" y="113804700"/>
              <a:chExt cx="371180" cy="755140"/>
            </a:xfrm>
          </p:grpSpPr>
          <p:sp>
            <p:nvSpPr>
              <p:cNvPr id="21" name="Line 29">
                <a:extLst>
                  <a:ext uri="{FF2B5EF4-FFF2-40B4-BE49-F238E27FC236}">
                    <a16:creationId xmlns:a16="http://schemas.microsoft.com/office/drawing/2014/main" id="{7CFF577B-835A-4B8F-8306-9829B42019E4}"/>
                  </a:ext>
                </a:extLst>
              </p:cNvPr>
              <p:cNvSpPr>
                <a:spLocks noChangeShapeType="1"/>
              </p:cNvSpPr>
              <p:nvPr/>
            </p:nvSpPr>
            <p:spPr bwMode="auto">
              <a:xfrm>
                <a:off x="103470075" y="114090450"/>
                <a:ext cx="2" cy="46939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30">
                <a:extLst>
                  <a:ext uri="{FF2B5EF4-FFF2-40B4-BE49-F238E27FC236}">
                    <a16:creationId xmlns:a16="http://schemas.microsoft.com/office/drawing/2014/main" id="{75A2D9BC-0FBB-4F5D-80B4-AA9DBA99A443}"/>
                  </a:ext>
                </a:extLst>
              </p:cNvPr>
              <p:cNvSpPr>
                <a:spLocks noChangeShapeType="1"/>
              </p:cNvSpPr>
              <p:nvPr/>
            </p:nvSpPr>
            <p:spPr bwMode="auto">
              <a:xfrm>
                <a:off x="103298625" y="114090450"/>
                <a:ext cx="296944"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31">
                <a:extLst>
                  <a:ext uri="{FF2B5EF4-FFF2-40B4-BE49-F238E27FC236}">
                    <a16:creationId xmlns:a16="http://schemas.microsoft.com/office/drawing/2014/main" id="{D78C866F-DA90-4E8F-9F3C-78E30F363A6D}"/>
                  </a:ext>
                </a:extLst>
              </p:cNvPr>
              <p:cNvSpPr txBox="1">
                <a:spLocks noChangeArrowheads="1"/>
              </p:cNvSpPr>
              <p:nvPr/>
            </p:nvSpPr>
            <p:spPr bwMode="auto">
              <a:xfrm>
                <a:off x="103298625" y="113804700"/>
                <a:ext cx="37118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2" name="Line 32">
              <a:extLst>
                <a:ext uri="{FF2B5EF4-FFF2-40B4-BE49-F238E27FC236}">
                  <a16:creationId xmlns:a16="http://schemas.microsoft.com/office/drawing/2014/main" id="{BF1E90D2-D7E4-4703-9D72-4E76A50E4912}"/>
                </a:ext>
              </a:extLst>
            </p:cNvPr>
            <p:cNvSpPr>
              <a:spLocks noChangeShapeType="1"/>
            </p:cNvSpPr>
            <p:nvPr/>
          </p:nvSpPr>
          <p:spPr bwMode="auto">
            <a:xfrm>
              <a:off x="106765725" y="109985175"/>
              <a:ext cx="1257300" cy="1"/>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33">
              <a:extLst>
                <a:ext uri="{FF2B5EF4-FFF2-40B4-BE49-F238E27FC236}">
                  <a16:creationId xmlns:a16="http://schemas.microsoft.com/office/drawing/2014/main" id="{8D77CFA4-9F62-424F-8FA2-8C27BC38F10A}"/>
                </a:ext>
              </a:extLst>
            </p:cNvPr>
            <p:cNvSpPr>
              <a:spLocks noChangeShapeType="1"/>
            </p:cNvSpPr>
            <p:nvPr/>
          </p:nvSpPr>
          <p:spPr bwMode="auto">
            <a:xfrm>
              <a:off x="107965875" y="110099475"/>
              <a:ext cx="1771650" cy="1"/>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34">
              <a:extLst>
                <a:ext uri="{FF2B5EF4-FFF2-40B4-BE49-F238E27FC236}">
                  <a16:creationId xmlns:a16="http://schemas.microsoft.com/office/drawing/2014/main" id="{8E037181-D3BA-4C9D-A40C-66799E7021F6}"/>
                </a:ext>
              </a:extLst>
            </p:cNvPr>
            <p:cNvSpPr>
              <a:spLocks noChangeShapeType="1"/>
            </p:cNvSpPr>
            <p:nvPr/>
          </p:nvSpPr>
          <p:spPr bwMode="auto">
            <a:xfrm>
              <a:off x="109737525" y="109928025"/>
              <a:ext cx="1" cy="3429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35">
              <a:extLst>
                <a:ext uri="{FF2B5EF4-FFF2-40B4-BE49-F238E27FC236}">
                  <a16:creationId xmlns:a16="http://schemas.microsoft.com/office/drawing/2014/main" id="{B410509C-6A5E-4302-814F-FB575F74AE43}"/>
                </a:ext>
              </a:extLst>
            </p:cNvPr>
            <p:cNvSpPr>
              <a:spLocks noChangeShapeType="1"/>
            </p:cNvSpPr>
            <p:nvPr/>
          </p:nvSpPr>
          <p:spPr bwMode="auto">
            <a:xfrm>
              <a:off x="109794675" y="110270925"/>
              <a:ext cx="2571750" cy="1"/>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36">
              <a:extLst>
                <a:ext uri="{FF2B5EF4-FFF2-40B4-BE49-F238E27FC236}">
                  <a16:creationId xmlns:a16="http://schemas.microsoft.com/office/drawing/2014/main" id="{67B5DE3B-ABE5-4759-90E7-80378BDB51D2}"/>
                </a:ext>
              </a:extLst>
            </p:cNvPr>
            <p:cNvSpPr txBox="1">
              <a:spLocks noChangeArrowheads="1"/>
            </p:cNvSpPr>
            <p:nvPr/>
          </p:nvSpPr>
          <p:spPr bwMode="auto">
            <a:xfrm>
              <a:off x="106994325" y="110042325"/>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WW1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37">
              <a:extLst>
                <a:ext uri="{FF2B5EF4-FFF2-40B4-BE49-F238E27FC236}">
                  <a16:creationId xmlns:a16="http://schemas.microsoft.com/office/drawing/2014/main" id="{92433552-F989-4B27-84FB-D666B394DA33}"/>
                </a:ext>
              </a:extLst>
            </p:cNvPr>
            <p:cNvSpPr txBox="1">
              <a:spLocks noChangeArrowheads="1"/>
            </p:cNvSpPr>
            <p:nvPr/>
          </p:nvSpPr>
          <p:spPr bwMode="auto">
            <a:xfrm>
              <a:off x="108480225" y="110156625"/>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WW2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38">
              <a:extLst>
                <a:ext uri="{FF2B5EF4-FFF2-40B4-BE49-F238E27FC236}">
                  <a16:creationId xmlns:a16="http://schemas.microsoft.com/office/drawing/2014/main" id="{A083F0E3-D3A8-4E7E-BCBD-CD46EF1BE0E4}"/>
                </a:ext>
              </a:extLst>
            </p:cNvPr>
            <p:cNvSpPr txBox="1">
              <a:spLocks noChangeArrowheads="1"/>
            </p:cNvSpPr>
            <p:nvPr/>
          </p:nvSpPr>
          <p:spPr bwMode="auto">
            <a:xfrm>
              <a:off x="110423325" y="110328075"/>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WW3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39">
              <a:extLst>
                <a:ext uri="{FF2B5EF4-FFF2-40B4-BE49-F238E27FC236}">
                  <a16:creationId xmlns:a16="http://schemas.microsoft.com/office/drawing/2014/main" id="{E014103F-3553-4092-8D6E-51E00478701C}"/>
                </a:ext>
              </a:extLst>
            </p:cNvPr>
            <p:cNvSpPr txBox="1">
              <a:spLocks noChangeArrowheads="1"/>
            </p:cNvSpPr>
            <p:nvPr/>
          </p:nvSpPr>
          <p:spPr bwMode="auto">
            <a:xfrm>
              <a:off x="106822875" y="109527975"/>
              <a:ext cx="28575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History of WW1 &amp; 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40">
              <a:extLst>
                <a:ext uri="{FF2B5EF4-FFF2-40B4-BE49-F238E27FC236}">
                  <a16:creationId xmlns:a16="http://schemas.microsoft.com/office/drawing/2014/main" id="{65A0BD40-957B-4F31-9854-C1F07C8EAFCE}"/>
                </a:ext>
              </a:extLst>
            </p:cNvPr>
            <p:cNvSpPr txBox="1">
              <a:spLocks noChangeArrowheads="1"/>
            </p:cNvSpPr>
            <p:nvPr/>
          </p:nvSpPr>
          <p:spPr bwMode="auto">
            <a:xfrm>
              <a:off x="109851825" y="109985175"/>
              <a:ext cx="24574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Runs through history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45" name="Rectangle 44">
            <a:extLst>
              <a:ext uri="{FF2B5EF4-FFF2-40B4-BE49-F238E27FC236}">
                <a16:creationId xmlns:a16="http://schemas.microsoft.com/office/drawing/2014/main" id="{06963E13-6A13-4789-AD9D-B1C15B5C9561}"/>
              </a:ext>
            </a:extLst>
          </p:cNvPr>
          <p:cNvSpPr/>
          <p:nvPr/>
        </p:nvSpPr>
        <p:spPr>
          <a:xfrm>
            <a:off x="1167031" y="4047295"/>
            <a:ext cx="9361152" cy="2246769"/>
          </a:xfrm>
          <a:prstGeom prst="rect">
            <a:avLst/>
          </a:prstGeom>
        </p:spPr>
        <p:txBody>
          <a:bodyPr wrap="square">
            <a:spAutoFit/>
          </a:bodyPr>
          <a:lstStyle/>
          <a:p>
            <a:r>
              <a:rPr lang="en-US" sz="1600" kern="1400" dirty="0">
                <a:solidFill>
                  <a:srgbClr val="000000"/>
                </a:solidFill>
                <a:latin typeface="Arial Narrow" panose="020B0606020202030204" pitchFamily="34" charset="0"/>
              </a:rPr>
              <a:t>What are 2 things you see in this history?  (alpha modern Babylon)   Ellen White says </a:t>
            </a:r>
            <a:r>
              <a:rPr lang="en-US" sz="1600" kern="1400" dirty="0" err="1">
                <a:solidFill>
                  <a:srgbClr val="000000"/>
                </a:solidFill>
                <a:latin typeface="Arial Narrow" panose="020B0606020202030204" pitchFamily="34" charset="0"/>
              </a:rPr>
              <a:t>Millerite</a:t>
            </a:r>
            <a:r>
              <a:rPr lang="en-US" sz="1600" kern="1400" dirty="0">
                <a:solidFill>
                  <a:srgbClr val="000000"/>
                </a:solidFill>
                <a:latin typeface="Arial Narrow" panose="020B0606020202030204" pitchFamily="34" charset="0"/>
              </a:rPr>
              <a:t> is history of 1st &amp; 2nd—2nd ends in 1844.  What ends in 1945?  WW2</a:t>
            </a:r>
          </a:p>
          <a:p>
            <a:r>
              <a:rPr lang="en-US" sz="1600" kern="1400" dirty="0">
                <a:solidFill>
                  <a:srgbClr val="000000"/>
                </a:solidFill>
                <a:latin typeface="Arial Narrow" panose="020B0606020202030204" pitchFamily="34" charset="0"/>
              </a:rPr>
              <a:t> </a:t>
            </a:r>
          </a:p>
          <a:p>
            <a:r>
              <a:rPr lang="en-US" sz="1600" kern="1400" dirty="0">
                <a:solidFill>
                  <a:srgbClr val="000000"/>
                </a:solidFill>
                <a:latin typeface="Arial Narrow" panose="020B0606020202030204" pitchFamily="34" charset="0"/>
              </a:rPr>
              <a:t>The </a:t>
            </a:r>
            <a:r>
              <a:rPr lang="en-US" sz="1600" kern="1400" dirty="0" err="1">
                <a:solidFill>
                  <a:srgbClr val="000000"/>
                </a:solidFill>
                <a:latin typeface="Arial Narrow" panose="020B0606020202030204" pitchFamily="34" charset="0"/>
              </a:rPr>
              <a:t>Millerite</a:t>
            </a:r>
            <a:r>
              <a:rPr lang="en-US" sz="1600" kern="1400" dirty="0">
                <a:solidFill>
                  <a:srgbClr val="000000"/>
                </a:solidFill>
                <a:latin typeface="Arial Narrow" panose="020B0606020202030204" pitchFamily="34" charset="0"/>
              </a:rPr>
              <a:t> history, alpha modern Israel, is the history of 1st &amp; 2nd, 3rd begins in 1844  -  runs through history until it’s empowered.  The counterfeit of this is the history of WW1, WW2 ends 1945.  In one sense, you can see WW3 begin in 1945 with the cold war.  Runs through history until it’s empowered.  We can see these angels messages in a number of different ways, particularly the 3rd.  I would suggest we can do the same with the world wars:  cutting the line and seeing it in our history or as an extension of the cold war.  </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7697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B19BFC93-379C-46F5-B3F3-A89CEF44BA13}"/>
              </a:ext>
            </a:extLst>
          </p:cNvPr>
          <p:cNvSpPr/>
          <p:nvPr/>
        </p:nvSpPr>
        <p:spPr>
          <a:xfrm>
            <a:off x="455802" y="357170"/>
            <a:ext cx="8261408" cy="2646878"/>
          </a:xfrm>
          <a:prstGeom prst="rect">
            <a:avLst/>
          </a:prstGeom>
        </p:spPr>
        <p:txBody>
          <a:bodyPr wrap="square">
            <a:spAutoFit/>
          </a:bodyPr>
          <a:lstStyle/>
          <a:p>
            <a:r>
              <a:rPr lang="en-US" sz="1400" kern="1400" dirty="0">
                <a:solidFill>
                  <a:srgbClr val="000000"/>
                </a:solidFill>
                <a:latin typeface="Arial Narrow" panose="020B0606020202030204" pitchFamily="34" charset="0"/>
              </a:rPr>
              <a:t>In Australia we have these community halls and at the back of these halls you’ll find 2 wooden plaques.  One for WW1 and one for WW2.  The list all the men in that community who died in these wars.  </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How many years was WW1?   4		WW2?  6</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 </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So we can also understand this is the 46. I would suggest a counterfeit 2 charts, 2 tables.  You can see this counterfeit many different ways.  The reason we’re laboring this point is so we can understand that in 1917 the papacy is setting itself up against the KS who is in the process of rising.  This call, the raising up of a prophet to overturn the papal leadership, Pius 12, and you also have Lucia, you also have a young woman receiving visions.  And all of this that’s going on inside the papacy is not for a war over 100 years later.  It’s for WW2.  You have Stalin as KS vs Hitler.  And Hitler is in an alliance with the pope.  They’d already signed a treaty and were working together.  When we’re discussing the KS we’re going to discuss the history of Pyrrhus in 2 parts.  In Macedonia and Italy. </a:t>
            </a:r>
            <a:endParaRPr lang="en-US" sz="14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pic>
        <p:nvPicPr>
          <p:cNvPr id="6146" name="Picture 2" descr="SNAGHTML1b9e9da3">
            <a:extLst>
              <a:ext uri="{FF2B5EF4-FFF2-40B4-BE49-F238E27FC236}">
                <a16:creationId xmlns:a16="http://schemas.microsoft.com/office/drawing/2014/main" id="{CF5D8680-CE31-44F2-9630-800490B9C0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60110" y="357170"/>
            <a:ext cx="2343150" cy="196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Lst>
        </p:spPr>
      </p:pic>
      <p:sp>
        <p:nvSpPr>
          <p:cNvPr id="45" name="Text Box 3">
            <a:extLst>
              <a:ext uri="{FF2B5EF4-FFF2-40B4-BE49-F238E27FC236}">
                <a16:creationId xmlns:a16="http://schemas.microsoft.com/office/drawing/2014/main" id="{36374749-E6FE-4B33-A361-B654DFEC3180}"/>
              </a:ext>
            </a:extLst>
          </p:cNvPr>
          <p:cNvSpPr txBox="1">
            <a:spLocks noChangeArrowheads="1"/>
          </p:cNvSpPr>
          <p:nvPr/>
        </p:nvSpPr>
        <p:spPr bwMode="auto">
          <a:xfrm>
            <a:off x="9288710" y="757221"/>
            <a:ext cx="742950" cy="1257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WW1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
            <a:extLst>
              <a:ext uri="{FF2B5EF4-FFF2-40B4-BE49-F238E27FC236}">
                <a16:creationId xmlns:a16="http://schemas.microsoft.com/office/drawing/2014/main" id="{A6684600-2C36-4959-8846-E66804295319}"/>
              </a:ext>
            </a:extLst>
          </p:cNvPr>
          <p:cNvSpPr txBox="1">
            <a:spLocks noChangeArrowheads="1"/>
          </p:cNvSpPr>
          <p:nvPr/>
        </p:nvSpPr>
        <p:spPr bwMode="auto">
          <a:xfrm>
            <a:off x="10374560" y="757221"/>
            <a:ext cx="742950" cy="1257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WW2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5">
            <a:extLst>
              <a:ext uri="{FF2B5EF4-FFF2-40B4-BE49-F238E27FC236}">
                <a16:creationId xmlns:a16="http://schemas.microsoft.com/office/drawing/2014/main" id="{64D75B47-3302-4308-A020-E6F1D71667DE}"/>
              </a:ext>
            </a:extLst>
          </p:cNvPr>
          <p:cNvSpPr>
            <a:spLocks noChangeShapeType="1"/>
          </p:cNvSpPr>
          <p:nvPr/>
        </p:nvSpPr>
        <p:spPr bwMode="auto">
          <a:xfrm>
            <a:off x="9345860" y="1214421"/>
            <a:ext cx="5715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DDC2315D-FDBF-43A0-876B-DD96DCA89B2A}"/>
              </a:ext>
            </a:extLst>
          </p:cNvPr>
          <p:cNvSpPr>
            <a:spLocks noChangeShapeType="1"/>
          </p:cNvSpPr>
          <p:nvPr/>
        </p:nvSpPr>
        <p:spPr bwMode="auto">
          <a:xfrm>
            <a:off x="9345860" y="1728771"/>
            <a:ext cx="5715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7">
            <a:extLst>
              <a:ext uri="{FF2B5EF4-FFF2-40B4-BE49-F238E27FC236}">
                <a16:creationId xmlns:a16="http://schemas.microsoft.com/office/drawing/2014/main" id="{90E23AC5-6D7D-4778-9E6E-3D365D4FC334}"/>
              </a:ext>
            </a:extLst>
          </p:cNvPr>
          <p:cNvSpPr>
            <a:spLocks noChangeShapeType="1"/>
          </p:cNvSpPr>
          <p:nvPr/>
        </p:nvSpPr>
        <p:spPr bwMode="auto">
          <a:xfrm>
            <a:off x="9345860" y="1557321"/>
            <a:ext cx="5715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8">
            <a:extLst>
              <a:ext uri="{FF2B5EF4-FFF2-40B4-BE49-F238E27FC236}">
                <a16:creationId xmlns:a16="http://schemas.microsoft.com/office/drawing/2014/main" id="{90657872-7625-4D74-96AF-1BACE8528FB0}"/>
              </a:ext>
            </a:extLst>
          </p:cNvPr>
          <p:cNvSpPr>
            <a:spLocks noChangeShapeType="1"/>
          </p:cNvSpPr>
          <p:nvPr/>
        </p:nvSpPr>
        <p:spPr bwMode="auto">
          <a:xfrm>
            <a:off x="9345860" y="1385871"/>
            <a:ext cx="5715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9">
            <a:extLst>
              <a:ext uri="{FF2B5EF4-FFF2-40B4-BE49-F238E27FC236}">
                <a16:creationId xmlns:a16="http://schemas.microsoft.com/office/drawing/2014/main" id="{F3574DBD-1354-4026-9C08-C4CC33FA1A50}"/>
              </a:ext>
            </a:extLst>
          </p:cNvPr>
          <p:cNvSpPr>
            <a:spLocks noChangeShapeType="1"/>
          </p:cNvSpPr>
          <p:nvPr/>
        </p:nvSpPr>
        <p:spPr bwMode="auto">
          <a:xfrm>
            <a:off x="10488860" y="1214421"/>
            <a:ext cx="5715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10">
            <a:extLst>
              <a:ext uri="{FF2B5EF4-FFF2-40B4-BE49-F238E27FC236}">
                <a16:creationId xmlns:a16="http://schemas.microsoft.com/office/drawing/2014/main" id="{B4D597F1-422E-4E60-904E-9B9298FE116D}"/>
              </a:ext>
            </a:extLst>
          </p:cNvPr>
          <p:cNvSpPr>
            <a:spLocks noChangeShapeType="1"/>
          </p:cNvSpPr>
          <p:nvPr/>
        </p:nvSpPr>
        <p:spPr bwMode="auto">
          <a:xfrm>
            <a:off x="10488860" y="1728771"/>
            <a:ext cx="5715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11">
            <a:extLst>
              <a:ext uri="{FF2B5EF4-FFF2-40B4-BE49-F238E27FC236}">
                <a16:creationId xmlns:a16="http://schemas.microsoft.com/office/drawing/2014/main" id="{87D128B0-EB6B-450E-BAEB-8F538FF5E540}"/>
              </a:ext>
            </a:extLst>
          </p:cNvPr>
          <p:cNvSpPr>
            <a:spLocks noChangeShapeType="1"/>
          </p:cNvSpPr>
          <p:nvPr/>
        </p:nvSpPr>
        <p:spPr bwMode="auto">
          <a:xfrm>
            <a:off x="10488860" y="1557321"/>
            <a:ext cx="5715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12">
            <a:extLst>
              <a:ext uri="{FF2B5EF4-FFF2-40B4-BE49-F238E27FC236}">
                <a16:creationId xmlns:a16="http://schemas.microsoft.com/office/drawing/2014/main" id="{234B9223-12F5-4280-8380-78D049E54BBE}"/>
              </a:ext>
            </a:extLst>
          </p:cNvPr>
          <p:cNvSpPr>
            <a:spLocks noChangeShapeType="1"/>
          </p:cNvSpPr>
          <p:nvPr/>
        </p:nvSpPr>
        <p:spPr bwMode="auto">
          <a:xfrm>
            <a:off x="10488860" y="1385871"/>
            <a:ext cx="5715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Rectangle 54">
            <a:extLst>
              <a:ext uri="{FF2B5EF4-FFF2-40B4-BE49-F238E27FC236}">
                <a16:creationId xmlns:a16="http://schemas.microsoft.com/office/drawing/2014/main" id="{43BB2759-D792-4D31-ADCA-2BC0DC2F6805}"/>
              </a:ext>
            </a:extLst>
          </p:cNvPr>
          <p:cNvSpPr/>
          <p:nvPr/>
        </p:nvSpPr>
        <p:spPr>
          <a:xfrm>
            <a:off x="455802" y="2925926"/>
            <a:ext cx="4275589" cy="3754874"/>
          </a:xfrm>
          <a:prstGeom prst="rect">
            <a:avLst/>
          </a:prstGeom>
        </p:spPr>
        <p:txBody>
          <a:bodyPr wrap="square">
            <a:spAutoFit/>
          </a:bodyPr>
          <a:lstStyle/>
          <a:p>
            <a:r>
              <a:rPr lang="en-US" sz="1400" kern="1400" dirty="0">
                <a:solidFill>
                  <a:srgbClr val="000000"/>
                </a:solidFill>
                <a:latin typeface="Arial Narrow" panose="020B0606020202030204" pitchFamily="34" charset="0"/>
              </a:rPr>
              <a:t>Daniel  8:5	And as I was considering, behold, an he goat came from the west on the face of the whole earth, and touched not the ground: and the goat [had] a notable horn between his eyes.  </a:t>
            </a:r>
          </a:p>
          <a:p>
            <a:r>
              <a:rPr lang="en-US" sz="1400" kern="1400" dirty="0">
                <a:solidFill>
                  <a:srgbClr val="000000"/>
                </a:solidFill>
                <a:latin typeface="Arial Narrow" panose="020B0606020202030204" pitchFamily="34" charset="0"/>
              </a:rPr>
              <a:t> 8:6	And he came to the ram that had [two] horns, which I had seen standing before the river, and ran unto him in the fury of his power.  </a:t>
            </a:r>
          </a:p>
          <a:p>
            <a:r>
              <a:rPr lang="en-US" sz="1400" kern="1400" dirty="0">
                <a:solidFill>
                  <a:srgbClr val="000000"/>
                </a:solidFill>
                <a:latin typeface="Arial Narrow" panose="020B0606020202030204" pitchFamily="34" charset="0"/>
              </a:rPr>
              <a:t> 8:7	And I saw him come close unto the ram, and he was moved with choler against him, and smote the ram, and brake his two horns: and there was no power in the ram to stand before him, but he cast him down to the ground, and stamped upon him: and there was none that could deliver the ram out of his hand.  </a:t>
            </a:r>
          </a:p>
          <a:p>
            <a:r>
              <a:rPr lang="en-US" sz="1400" kern="1400" dirty="0">
                <a:solidFill>
                  <a:srgbClr val="000000"/>
                </a:solidFill>
                <a:latin typeface="Arial Narrow" panose="020B0606020202030204" pitchFamily="34" charset="0"/>
              </a:rPr>
              <a:t> 8:8	Therefore the he goat waxed very great: and when he was strong, the great horn was broken; and for it came up four notable ones toward the four winds of heaven.  </a:t>
            </a:r>
          </a:p>
          <a:p>
            <a:r>
              <a:rPr lang="en-US" sz="1400" kern="1400" dirty="0">
                <a:solidFill>
                  <a:srgbClr val="000000"/>
                </a:solidFill>
                <a:latin typeface="Arial Narrow" panose="020B0606020202030204" pitchFamily="34" charset="0"/>
              </a:rPr>
              <a:t> </a:t>
            </a:r>
            <a:endParaRPr lang="en-US" sz="1400" kern="1400" dirty="0">
              <a:solidFill>
                <a:srgbClr val="000000"/>
              </a:solidFill>
              <a:effectLst/>
              <a:latin typeface="Arial Narrow" panose="020B0606020202030204" pitchFamily="34" charset="0"/>
            </a:endParaRPr>
          </a:p>
        </p:txBody>
      </p:sp>
      <p:grpSp>
        <p:nvGrpSpPr>
          <p:cNvPr id="56" name="Group 13">
            <a:extLst>
              <a:ext uri="{FF2B5EF4-FFF2-40B4-BE49-F238E27FC236}">
                <a16:creationId xmlns:a16="http://schemas.microsoft.com/office/drawing/2014/main" id="{1176AEF2-6747-41A6-A302-67917DF1C35B}"/>
              </a:ext>
            </a:extLst>
          </p:cNvPr>
          <p:cNvGrpSpPr>
            <a:grpSpLocks/>
          </p:cNvGrpSpPr>
          <p:nvPr/>
        </p:nvGrpSpPr>
        <p:grpSpPr bwMode="auto">
          <a:xfrm>
            <a:off x="8707248" y="3853953"/>
            <a:ext cx="3028950" cy="2457450"/>
            <a:chOff x="106327575" y="117890925"/>
            <a:chExt cx="3028950" cy="2457450"/>
          </a:xfrm>
        </p:grpSpPr>
        <p:sp>
          <p:nvSpPr>
            <p:cNvPr id="57" name="Rectangle 14">
              <a:extLst>
                <a:ext uri="{FF2B5EF4-FFF2-40B4-BE49-F238E27FC236}">
                  <a16:creationId xmlns:a16="http://schemas.microsoft.com/office/drawing/2014/main" id="{BF8222AB-EA08-4428-B9D6-267D5EB77BAA}"/>
                </a:ext>
              </a:extLst>
            </p:cNvPr>
            <p:cNvSpPr>
              <a:spLocks noChangeArrowheads="1"/>
            </p:cNvSpPr>
            <p:nvPr/>
          </p:nvSpPr>
          <p:spPr bwMode="auto">
            <a:xfrm>
              <a:off x="106327575" y="117890925"/>
              <a:ext cx="3028950" cy="2457450"/>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58" name="Group 15">
              <a:extLst>
                <a:ext uri="{FF2B5EF4-FFF2-40B4-BE49-F238E27FC236}">
                  <a16:creationId xmlns:a16="http://schemas.microsoft.com/office/drawing/2014/main" id="{705832AA-65D0-47A8-A24F-27C2695CCA4C}"/>
                </a:ext>
              </a:extLst>
            </p:cNvPr>
            <p:cNvGrpSpPr>
              <a:grpSpLocks/>
            </p:cNvGrpSpPr>
            <p:nvPr/>
          </p:nvGrpSpPr>
          <p:grpSpPr bwMode="auto">
            <a:xfrm>
              <a:off x="106441875" y="117948075"/>
              <a:ext cx="2914650" cy="2317750"/>
              <a:chOff x="109623225" y="118710075"/>
              <a:chExt cx="2914650" cy="2317750"/>
            </a:xfrm>
          </p:grpSpPr>
          <p:sp>
            <p:nvSpPr>
              <p:cNvPr id="59" name="Text Box 16">
                <a:extLst>
                  <a:ext uri="{FF2B5EF4-FFF2-40B4-BE49-F238E27FC236}">
                    <a16:creationId xmlns:a16="http://schemas.microsoft.com/office/drawing/2014/main" id="{BDCB7797-F3BF-4558-9A00-00FCB89E9C2B}"/>
                  </a:ext>
                </a:extLst>
              </p:cNvPr>
              <p:cNvSpPr txBox="1">
                <a:spLocks noChangeArrowheads="1"/>
              </p:cNvSpPr>
              <p:nvPr/>
            </p:nvSpPr>
            <p:spPr bwMode="auto">
              <a:xfrm>
                <a:off x="111109125" y="118710075"/>
                <a:ext cx="102870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Lysimachus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17">
                <a:extLst>
                  <a:ext uri="{FF2B5EF4-FFF2-40B4-BE49-F238E27FC236}">
                    <a16:creationId xmlns:a16="http://schemas.microsoft.com/office/drawing/2014/main" id="{89B300D0-7CB7-4494-A6E5-003B84E6E70D}"/>
                  </a:ext>
                </a:extLst>
              </p:cNvPr>
              <p:cNvSpPr txBox="1">
                <a:spLocks noChangeArrowheads="1"/>
              </p:cNvSpPr>
              <p:nvPr/>
            </p:nvSpPr>
            <p:spPr bwMode="auto">
              <a:xfrm>
                <a:off x="110823375" y="118710075"/>
                <a:ext cx="228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Line 18">
                <a:extLst>
                  <a:ext uri="{FF2B5EF4-FFF2-40B4-BE49-F238E27FC236}">
                    <a16:creationId xmlns:a16="http://schemas.microsoft.com/office/drawing/2014/main" id="{98F33B97-D610-415A-8886-595F09EAE8D5}"/>
                  </a:ext>
                </a:extLst>
              </p:cNvPr>
              <p:cNvSpPr>
                <a:spLocks noChangeShapeType="1"/>
              </p:cNvSpPr>
              <p:nvPr/>
            </p:nvSpPr>
            <p:spPr bwMode="auto">
              <a:xfrm>
                <a:off x="110937675" y="118995825"/>
                <a:ext cx="1" cy="1428750"/>
              </a:xfrm>
              <a:prstGeom prst="line">
                <a:avLst/>
              </a:prstGeom>
              <a:noFill/>
              <a:ln w="9525"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19">
                <a:extLst>
                  <a:ext uri="{FF2B5EF4-FFF2-40B4-BE49-F238E27FC236}">
                    <a16:creationId xmlns:a16="http://schemas.microsoft.com/office/drawing/2014/main" id="{D77564FA-388D-46F8-B4B4-936FEBBC4F4E}"/>
                  </a:ext>
                </a:extLst>
              </p:cNvPr>
              <p:cNvSpPr>
                <a:spLocks noChangeShapeType="1"/>
              </p:cNvSpPr>
              <p:nvPr/>
            </p:nvSpPr>
            <p:spPr bwMode="auto">
              <a:xfrm rot="-5400000">
                <a:off x="110966249" y="118967251"/>
                <a:ext cx="1" cy="1428750"/>
              </a:xfrm>
              <a:prstGeom prst="line">
                <a:avLst/>
              </a:prstGeom>
              <a:noFill/>
              <a:ln w="9525"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20">
                <a:extLst>
                  <a:ext uri="{FF2B5EF4-FFF2-40B4-BE49-F238E27FC236}">
                    <a16:creationId xmlns:a16="http://schemas.microsoft.com/office/drawing/2014/main" id="{980C8228-22F4-42A6-A9E7-0CAB9B53B5A9}"/>
                  </a:ext>
                </a:extLst>
              </p:cNvPr>
              <p:cNvSpPr txBox="1">
                <a:spLocks noChangeArrowheads="1"/>
              </p:cNvSpPr>
              <p:nvPr/>
            </p:nvSpPr>
            <p:spPr bwMode="auto">
              <a:xfrm>
                <a:off x="111737775" y="119567325"/>
                <a:ext cx="228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44" name="Text Box 21">
                <a:extLst>
                  <a:ext uri="{FF2B5EF4-FFF2-40B4-BE49-F238E27FC236}">
                    <a16:creationId xmlns:a16="http://schemas.microsoft.com/office/drawing/2014/main" id="{628838D8-2696-473B-8045-6C398B5771ED}"/>
                  </a:ext>
                </a:extLst>
              </p:cNvPr>
              <p:cNvSpPr txBox="1">
                <a:spLocks noChangeArrowheads="1"/>
              </p:cNvSpPr>
              <p:nvPr/>
            </p:nvSpPr>
            <p:spPr bwMode="auto">
              <a:xfrm>
                <a:off x="110823375" y="120481725"/>
                <a:ext cx="228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45" name="Text Box 22">
                <a:extLst>
                  <a:ext uri="{FF2B5EF4-FFF2-40B4-BE49-F238E27FC236}">
                    <a16:creationId xmlns:a16="http://schemas.microsoft.com/office/drawing/2014/main" id="{B2D88203-1FD4-4D4E-B487-947DF83B2346}"/>
                  </a:ext>
                </a:extLst>
              </p:cNvPr>
              <p:cNvSpPr txBox="1">
                <a:spLocks noChangeArrowheads="1"/>
              </p:cNvSpPr>
              <p:nvPr/>
            </p:nvSpPr>
            <p:spPr bwMode="auto">
              <a:xfrm>
                <a:off x="109966125" y="119567325"/>
                <a:ext cx="228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47" name="Text Box 23">
                <a:extLst>
                  <a:ext uri="{FF2B5EF4-FFF2-40B4-BE49-F238E27FC236}">
                    <a16:creationId xmlns:a16="http://schemas.microsoft.com/office/drawing/2014/main" id="{7D42E413-E368-41E6-867A-F72F1CCC5F4A}"/>
                  </a:ext>
                </a:extLst>
              </p:cNvPr>
              <p:cNvSpPr txBox="1">
                <a:spLocks noChangeArrowheads="1"/>
              </p:cNvSpPr>
              <p:nvPr/>
            </p:nvSpPr>
            <p:spPr bwMode="auto">
              <a:xfrm>
                <a:off x="111680625" y="119853075"/>
                <a:ext cx="8572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Seleucus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48" name="Text Box 24">
                <a:extLst>
                  <a:ext uri="{FF2B5EF4-FFF2-40B4-BE49-F238E27FC236}">
                    <a16:creationId xmlns:a16="http://schemas.microsoft.com/office/drawing/2014/main" id="{E85A0123-6F81-4EB9-B97C-F5F55CA7EA74}"/>
                  </a:ext>
                </a:extLst>
              </p:cNvPr>
              <p:cNvSpPr txBox="1">
                <a:spLocks noChangeArrowheads="1"/>
              </p:cNvSpPr>
              <p:nvPr/>
            </p:nvSpPr>
            <p:spPr bwMode="auto">
              <a:xfrm>
                <a:off x="110766225" y="120767475"/>
                <a:ext cx="80010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Ptolemy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49" name="Text Box 25">
                <a:extLst>
                  <a:ext uri="{FF2B5EF4-FFF2-40B4-BE49-F238E27FC236}">
                    <a16:creationId xmlns:a16="http://schemas.microsoft.com/office/drawing/2014/main" id="{C966EB1D-6B66-4C3F-A61C-358A23BF895F}"/>
                  </a:ext>
                </a:extLst>
              </p:cNvPr>
              <p:cNvSpPr txBox="1">
                <a:spLocks noChangeArrowheads="1"/>
              </p:cNvSpPr>
              <p:nvPr/>
            </p:nvSpPr>
            <p:spPr bwMode="auto">
              <a:xfrm>
                <a:off x="109623225" y="119281575"/>
                <a:ext cx="8572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Cassander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sp>
        <p:nvSpPr>
          <p:cNvPr id="6150" name="Rectangle 26">
            <a:extLst>
              <a:ext uri="{FF2B5EF4-FFF2-40B4-BE49-F238E27FC236}">
                <a16:creationId xmlns:a16="http://schemas.microsoft.com/office/drawing/2014/main" id="{48C4B4A8-934B-4E97-8FEB-8E676262AFA1}"/>
              </a:ext>
            </a:extLst>
          </p:cNvPr>
          <p:cNvSpPr>
            <a:spLocks noChangeArrowheads="1"/>
          </p:cNvSpPr>
          <p:nvPr/>
        </p:nvSpPr>
        <p:spPr bwMode="auto">
          <a:xfrm>
            <a:off x="4878198" y="4654053"/>
            <a:ext cx="2343150" cy="165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51" name="Control 27">
            <a:extLst>
              <a:ext uri="{FF2B5EF4-FFF2-40B4-BE49-F238E27FC236}">
                <a16:creationId xmlns:a16="http://schemas.microsoft.com/office/drawing/2014/main" id="{7B05FD39-EB10-4737-8FE3-90FAA37DFF96}"/>
              </a:ext>
            </a:extLst>
          </p:cNvPr>
          <p:cNvSpPr>
            <a:spLocks noChangeArrowheads="1" noChangeShapeType="1"/>
          </p:cNvSpPr>
          <p:nvPr/>
        </p:nvSpPr>
        <p:spPr bwMode="auto">
          <a:xfrm>
            <a:off x="4935348" y="4768353"/>
            <a:ext cx="1314450" cy="137160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4  Ipsus 301 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52" name="Text Box 28">
            <a:extLst>
              <a:ext uri="{FF2B5EF4-FFF2-40B4-BE49-F238E27FC236}">
                <a16:creationId xmlns:a16="http://schemas.microsoft.com/office/drawing/2014/main" id="{CAE23DEE-13C2-4217-A41C-6D00B1175655}"/>
              </a:ext>
            </a:extLst>
          </p:cNvPr>
          <p:cNvSpPr txBox="1">
            <a:spLocks noChangeArrowheads="1"/>
          </p:cNvSpPr>
          <p:nvPr/>
        </p:nvSpPr>
        <p:spPr bwMode="auto">
          <a:xfrm>
            <a:off x="5678298" y="4939803"/>
            <a:ext cx="10287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Diodochi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Wars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53" name="Line 29">
            <a:extLst>
              <a:ext uri="{FF2B5EF4-FFF2-40B4-BE49-F238E27FC236}">
                <a16:creationId xmlns:a16="http://schemas.microsoft.com/office/drawing/2014/main" id="{C606395F-AEEF-43EE-842C-79F2542F67BF}"/>
              </a:ext>
            </a:extLst>
          </p:cNvPr>
          <p:cNvSpPr>
            <a:spLocks noChangeShapeType="1"/>
          </p:cNvSpPr>
          <p:nvPr/>
        </p:nvSpPr>
        <p:spPr bwMode="auto">
          <a:xfrm flipV="1">
            <a:off x="6306948" y="5511303"/>
            <a:ext cx="2286000" cy="5715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54" name="Text Box 30">
            <a:extLst>
              <a:ext uri="{FF2B5EF4-FFF2-40B4-BE49-F238E27FC236}">
                <a16:creationId xmlns:a16="http://schemas.microsoft.com/office/drawing/2014/main" id="{A97AAB3B-E8DD-4E2B-8797-AC1E32DD938D}"/>
              </a:ext>
            </a:extLst>
          </p:cNvPr>
          <p:cNvSpPr txBox="1">
            <a:spLocks noChangeArrowheads="1"/>
          </p:cNvSpPr>
          <p:nvPr/>
        </p:nvSpPr>
        <p:spPr bwMode="auto">
          <a:xfrm>
            <a:off x="7392799" y="4196853"/>
            <a:ext cx="1257299"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End of 4th—</a:t>
            </a:r>
            <a:r>
              <a:rPr kumimoji="0" lang="en-US" altLang="en-US" sz="1200" b="1" i="0" u="none" strike="noStrike" cap="none" normalizeH="0" baseline="0" dirty="0" err="1">
                <a:ln>
                  <a:noFill/>
                </a:ln>
                <a:solidFill>
                  <a:srgbClr val="000000"/>
                </a:solidFill>
                <a:effectLst/>
                <a:latin typeface="Arial Narrow" panose="020B0606020202030204" pitchFamily="34" charset="0"/>
              </a:rPr>
              <a:t>Ipsus</a:t>
            </a:r>
            <a:endParaRPr kumimoji="0" lang="en-US" altLang="en-US" sz="1200" b="1"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Here is where his kingdom is divided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301 </a:t>
            </a:r>
            <a:r>
              <a:rPr kumimoji="0" lang="en-US" altLang="en-US" sz="1200" b="1" i="0" u="none" strike="noStrike" cap="none" normalizeH="0" baseline="0" dirty="0" err="1">
                <a:ln>
                  <a:noFill/>
                </a:ln>
                <a:solidFill>
                  <a:srgbClr val="000000"/>
                </a:solidFill>
                <a:effectLst/>
                <a:latin typeface="Arial Narrow" panose="020B0606020202030204" pitchFamily="34" charset="0"/>
              </a:rPr>
              <a:t>bc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155" name="Rectangle 6154">
            <a:extLst>
              <a:ext uri="{FF2B5EF4-FFF2-40B4-BE49-F238E27FC236}">
                <a16:creationId xmlns:a16="http://schemas.microsoft.com/office/drawing/2014/main" id="{8175E003-5824-448E-83F7-1DDADDA46E46}"/>
              </a:ext>
            </a:extLst>
          </p:cNvPr>
          <p:cNvSpPr/>
          <p:nvPr/>
        </p:nvSpPr>
        <p:spPr>
          <a:xfrm>
            <a:off x="4788541" y="3593467"/>
            <a:ext cx="2432807" cy="815608"/>
          </a:xfrm>
          <a:prstGeom prst="rect">
            <a:avLst/>
          </a:prstGeom>
        </p:spPr>
        <p:txBody>
          <a:bodyPr wrap="square">
            <a:spAutoFit/>
          </a:bodyPr>
          <a:lstStyle/>
          <a:p>
            <a:r>
              <a:rPr lang="en-US" b="1" kern="1400" dirty="0">
                <a:solidFill>
                  <a:srgbClr val="000000"/>
                </a:solidFill>
                <a:latin typeface="Arial Narrow" panose="020B0606020202030204" pitchFamily="34" charset="0"/>
              </a:rPr>
              <a:t>Alexander the Great</a:t>
            </a:r>
            <a:endParaRPr lang="en-US" sz="1100" kern="1400" dirty="0">
              <a:solidFill>
                <a:srgbClr val="000000"/>
              </a:solidFill>
              <a:latin typeface="Times New Roman" panose="02020603050405020304" pitchFamily="18" charset="0"/>
            </a:endParaRPr>
          </a:p>
          <a:p>
            <a:r>
              <a:rPr lang="en-US" b="1" kern="1400" dirty="0">
                <a:solidFill>
                  <a:srgbClr val="000000"/>
                </a:solidFill>
                <a:latin typeface="Arial Narrow" panose="020B0606020202030204" pitchFamily="34" charset="0"/>
              </a:rPr>
              <a:t>Dies 323 </a:t>
            </a:r>
            <a:r>
              <a:rPr lang="en-US" b="1" kern="1400" dirty="0" err="1">
                <a:solidFill>
                  <a:srgbClr val="000000"/>
                </a:solidFill>
                <a:latin typeface="Arial Narrow" panose="020B0606020202030204" pitchFamily="34" charset="0"/>
              </a:rPr>
              <a:t>bc</a:t>
            </a:r>
            <a:endParaRPr lang="en-US" sz="1100" kern="1400" dirty="0">
              <a:solidFill>
                <a:srgbClr val="000000"/>
              </a:solidFill>
              <a:latin typeface="Times New Roman" panose="02020603050405020304" pitchFamily="18" charset="0"/>
            </a:endParaRPr>
          </a:p>
          <a:p>
            <a:r>
              <a:rPr lang="en-US" sz="1100" kern="1400" dirty="0">
                <a:solidFill>
                  <a:srgbClr val="000000"/>
                </a:solidFill>
                <a:latin typeface="Times New Roman" panose="02020603050405020304" pitchFamily="18" charset="0"/>
              </a:rPr>
              <a:t> </a:t>
            </a:r>
            <a:endParaRPr lang="en-US" sz="11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929993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2339</TotalTime>
  <Words>1557</Words>
  <Application>Microsoft Office PowerPoint</Application>
  <PresentationFormat>Widescreen</PresentationFormat>
  <Paragraphs>171</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Narrow</vt:lpstr>
      <vt:lpstr>Arial Rounded MT Bold</vt:lpstr>
      <vt:lpstr>Calibri</vt:lpstr>
      <vt:lpstr>Calibri Light</vt:lpstr>
      <vt:lpstr>Times New Roman</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121</cp:revision>
  <cp:lastPrinted>2019-07-26T05:15:48Z</cp:lastPrinted>
  <dcterms:created xsi:type="dcterms:W3CDTF">2019-07-23T03:43:06Z</dcterms:created>
  <dcterms:modified xsi:type="dcterms:W3CDTF">2019-08-10T04:13:29Z</dcterms:modified>
</cp:coreProperties>
</file>