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72" r:id="rId8"/>
    <p:sldId id="275" r:id="rId9"/>
    <p:sldId id="276" r:id="rId10"/>
    <p:sldId id="277" r:id="rId11"/>
    <p:sldId id="278" r:id="rId12"/>
    <p:sldId id="279" r:id="rId13"/>
    <p:sldId id="280" r:id="rId14"/>
    <p:sldId id="281" r:id="rId15"/>
    <p:sldId id="282" r:id="rId16"/>
    <p:sldId id="283" r:id="rId17"/>
    <p:sldId id="284" r:id="rId18"/>
    <p:sldId id="285" r:id="rId19"/>
    <p:sldId id="286"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8/30/2019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8/30/2019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AC566AC7-532F-4527-BBDC-D60A593301EC}" type="datetime1">
              <a:rPr lang="en-US" smtClean="0"/>
              <a:t>8/30/2019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7429EB5-6CA0-4D1A-82E7-36E1986164C9}" type="datetime1">
              <a:rPr lang="en-US" smtClean="0"/>
              <a:t>8/30/2019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734FB817-3D68-4758-BDAE-ABA0077A9CFD}" type="datetime1">
              <a:rPr lang="en-US" smtClean="0"/>
              <a:t>8/30/2019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0CFF58D4-50DC-4D48-AE61-9B2C1E13B9B8}" type="datetime1">
              <a:rPr lang="en-US" smtClean="0"/>
              <a:t>8/30/2019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EB44CD47-3966-4F6E-B102-3C1381AC5986}" type="datetime1">
              <a:rPr lang="en-US" smtClean="0"/>
              <a:t>8/30/2019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11ADFCE6-D412-4470-9EF6-795999B45971}" type="datetime1">
              <a:rPr lang="en-US" smtClean="0"/>
              <a:t>8/30/2019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D4F3CC53-FF77-4AE1-8FBF-1A9B08807F5C}" type="datetime1">
              <a:rPr lang="en-US" smtClean="0"/>
              <a:t>8/30/2019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EDF17507-FE12-42EC-BAA5-3A8C1A32F141}" type="datetime1">
              <a:rPr lang="en-US" smtClean="0"/>
              <a:t>8/30/2019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E7DCD220-A757-4C5E-A34D-A5F927A3FD3E}" type="datetime1">
              <a:rPr lang="en-US" smtClean="0"/>
              <a:t>8/30/2019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C85B61A7-441F-407B-98B8-749474C77DCB}" type="datetime1">
              <a:rPr lang="en-US" smtClean="0"/>
              <a:t>8/30/2019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A45889B3-B37B-464A-90AD-D49FD7BD078A}" type="datetime1">
              <a:rPr lang="en-US" smtClean="0"/>
              <a:t>8/30/2019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F1614-AB13-4009-9E7F-41838CFAA433}" type="datetime1">
              <a:rPr lang="en-US" smtClean="0"/>
              <a:t>8/30/2019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En-us-Pyrrhic_victory.og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WW2</a:t>
            </a:r>
          </a:p>
          <a:p>
            <a:r>
              <a:rPr lang="en-US" dirty="0"/>
              <a:t>Tess Lambert</a:t>
            </a:r>
          </a:p>
          <a:p>
            <a:r>
              <a:rPr lang="en-US" dirty="0"/>
              <a:t>2/17/19</a:t>
            </a:r>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
        <p:nvSpPr>
          <p:cNvPr id="5" name="Slide Number Placeholder 4">
            <a:extLst>
              <a:ext uri="{FF2B5EF4-FFF2-40B4-BE49-F238E27FC236}">
                <a16:creationId xmlns:a16="http://schemas.microsoft.com/office/drawing/2014/main" id="{266CA715-D096-48BD-95CC-EC057EAF010D}"/>
              </a:ext>
            </a:extLst>
          </p:cNvPr>
          <p:cNvSpPr>
            <a:spLocks noGrp="1"/>
          </p:cNvSpPr>
          <p:nvPr>
            <p:ph type="sldNum" sz="quarter" idx="12"/>
          </p:nvPr>
        </p:nvSpPr>
        <p:spPr/>
        <p:txBody>
          <a:bodyPr/>
          <a:lstStyle/>
          <a:p>
            <a:fld id="{1E1B8BD3-EEEF-4896-BEE3-06C250004F3C}" type="slidenum">
              <a:rPr lang="en-US" smtClean="0"/>
              <a:pPr/>
              <a:t>1</a:t>
            </a:fld>
            <a:endParaRPr lang="en-US"/>
          </a:p>
        </p:txBody>
      </p:sp>
    </p:spTree>
    <p:extLst>
      <p:ext uri="{BB962C8B-B14F-4D97-AF65-F5344CB8AC3E}">
        <p14:creationId xmlns:p14="http://schemas.microsoft.com/office/powerpoint/2010/main" val="132934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rol 1">
            <a:extLst>
              <a:ext uri="{FF2B5EF4-FFF2-40B4-BE49-F238E27FC236}">
                <a16:creationId xmlns:a16="http://schemas.microsoft.com/office/drawing/2014/main" id="{9B817B19-A4A0-41BA-9F9B-3AA380564976}"/>
              </a:ext>
            </a:extLst>
          </p:cNvPr>
          <p:cNvSpPr>
            <a:spLocks noChangeArrowheads="1" noChangeShapeType="1"/>
          </p:cNvSpPr>
          <p:nvPr/>
        </p:nvSpPr>
        <p:spPr bwMode="auto">
          <a:xfrm>
            <a:off x="7753350" y="9169400"/>
            <a:ext cx="3771900"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BA083F8F-2C99-4E63-AA11-9A3BAF9C9AC6}"/>
              </a:ext>
            </a:extLst>
          </p:cNvPr>
          <p:cNvSpPr>
            <a:spLocks noGrp="1"/>
          </p:cNvSpPr>
          <p:nvPr>
            <p:ph type="sldNum" sz="quarter" idx="12"/>
          </p:nvPr>
        </p:nvSpPr>
        <p:spPr/>
        <p:txBody>
          <a:bodyPr/>
          <a:lstStyle/>
          <a:p>
            <a:fld id="{1E1B8BD3-EEEF-4896-BEE3-06C250004F3C}" type="slidenum">
              <a:rPr lang="en-US" smtClean="0"/>
              <a:pPr/>
              <a:t>10</a:t>
            </a:fld>
            <a:endParaRPr lang="en-US"/>
          </a:p>
        </p:txBody>
      </p:sp>
      <p:grpSp>
        <p:nvGrpSpPr>
          <p:cNvPr id="5" name="Group 2">
            <a:extLst>
              <a:ext uri="{FF2B5EF4-FFF2-40B4-BE49-F238E27FC236}">
                <a16:creationId xmlns:a16="http://schemas.microsoft.com/office/drawing/2014/main" id="{E9B97C07-81C6-4516-8A39-94E32CE72A83}"/>
              </a:ext>
            </a:extLst>
          </p:cNvPr>
          <p:cNvGrpSpPr>
            <a:grpSpLocks/>
          </p:cNvGrpSpPr>
          <p:nvPr/>
        </p:nvGrpSpPr>
        <p:grpSpPr bwMode="auto">
          <a:xfrm>
            <a:off x="6531428" y="662473"/>
            <a:ext cx="5086350" cy="2533650"/>
            <a:chOff x="108756450" y="105956100"/>
            <a:chExt cx="5086350" cy="2533650"/>
          </a:xfrm>
        </p:grpSpPr>
        <p:sp>
          <p:nvSpPr>
            <p:cNvPr id="6" name="Text Box 3">
              <a:extLst>
                <a:ext uri="{FF2B5EF4-FFF2-40B4-BE49-F238E27FC236}">
                  <a16:creationId xmlns:a16="http://schemas.microsoft.com/office/drawing/2014/main" id="{AA412ED5-D0CF-4654-935D-227D2991EEEB}"/>
                </a:ext>
              </a:extLst>
            </p:cNvPr>
            <p:cNvSpPr txBox="1">
              <a:spLocks noChangeArrowheads="1"/>
            </p:cNvSpPr>
            <p:nvPr/>
          </p:nvSpPr>
          <p:spPr bwMode="auto">
            <a:xfrm>
              <a:off x="108756450" y="105956100"/>
              <a:ext cx="50863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4">
              <a:extLst>
                <a:ext uri="{FF2B5EF4-FFF2-40B4-BE49-F238E27FC236}">
                  <a16:creationId xmlns:a16="http://schemas.microsoft.com/office/drawing/2014/main" id="{0794B8EF-C302-4B17-8362-75787561196D}"/>
                </a:ext>
              </a:extLst>
            </p:cNvPr>
            <p:cNvSpPr>
              <a:spLocks noChangeShapeType="1"/>
            </p:cNvSpPr>
            <p:nvPr/>
          </p:nvSpPr>
          <p:spPr bwMode="auto">
            <a:xfrm>
              <a:off x="109270800" y="107156250"/>
              <a:ext cx="42291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D37908E4-6790-4A46-90B5-D8B7C7CA411A}"/>
                </a:ext>
              </a:extLst>
            </p:cNvPr>
            <p:cNvSpPr>
              <a:spLocks noChangeShapeType="1"/>
            </p:cNvSpPr>
            <p:nvPr/>
          </p:nvSpPr>
          <p:spPr bwMode="auto">
            <a:xfrm>
              <a:off x="113499900" y="106527600"/>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F62173C0-5793-4CF0-A41F-7F06F159942C}"/>
                </a:ext>
              </a:extLst>
            </p:cNvPr>
            <p:cNvSpPr>
              <a:spLocks noChangeShapeType="1"/>
            </p:cNvSpPr>
            <p:nvPr/>
          </p:nvSpPr>
          <p:spPr bwMode="auto">
            <a:xfrm>
              <a:off x="109270800" y="106527600"/>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1F18A5A6-56BA-48FF-8B93-29FE2B16A631}"/>
                </a:ext>
              </a:extLst>
            </p:cNvPr>
            <p:cNvSpPr txBox="1">
              <a:spLocks noChangeArrowheads="1"/>
            </p:cNvSpPr>
            <p:nvPr/>
          </p:nvSpPr>
          <p:spPr bwMode="auto">
            <a:xfrm>
              <a:off x="108927900" y="106241850"/>
              <a:ext cx="571500" cy="285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8">
              <a:extLst>
                <a:ext uri="{FF2B5EF4-FFF2-40B4-BE49-F238E27FC236}">
                  <a16:creationId xmlns:a16="http://schemas.microsoft.com/office/drawing/2014/main" id="{09F04604-EFA3-41FF-BEA6-7B5D8792B558}"/>
                </a:ext>
              </a:extLst>
            </p:cNvPr>
            <p:cNvSpPr txBox="1">
              <a:spLocks noChangeArrowheads="1"/>
            </p:cNvSpPr>
            <p:nvPr/>
          </p:nvSpPr>
          <p:spPr bwMode="auto">
            <a:xfrm>
              <a:off x="112356900" y="106070400"/>
              <a:ext cx="685800"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9">
              <a:extLst>
                <a:ext uri="{FF2B5EF4-FFF2-40B4-BE49-F238E27FC236}">
                  <a16:creationId xmlns:a16="http://schemas.microsoft.com/office/drawing/2014/main" id="{BCA053A2-E81E-4E7B-90B9-8E3AA41BAEFF}"/>
                </a:ext>
              </a:extLst>
            </p:cNvPr>
            <p:cNvSpPr>
              <a:spLocks noChangeShapeType="1"/>
            </p:cNvSpPr>
            <p:nvPr/>
          </p:nvSpPr>
          <p:spPr bwMode="auto">
            <a:xfrm>
              <a:off x="109556550" y="106356150"/>
              <a:ext cx="280035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786769E6-12AF-4213-8D9E-87DA06175D4F}"/>
                </a:ext>
              </a:extLst>
            </p:cNvPr>
            <p:cNvSpPr txBox="1">
              <a:spLocks noChangeArrowheads="1"/>
            </p:cNvSpPr>
            <p:nvPr/>
          </p:nvSpPr>
          <p:spPr bwMode="auto">
            <a:xfrm>
              <a:off x="110356650" y="105956100"/>
              <a:ext cx="8001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22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6EA476AA-80C4-478A-900E-614E638C459E}"/>
                </a:ext>
              </a:extLst>
            </p:cNvPr>
            <p:cNvSpPr txBox="1">
              <a:spLocks noChangeArrowheads="1"/>
            </p:cNvSpPr>
            <p:nvPr/>
          </p:nvSpPr>
          <p:spPr bwMode="auto">
            <a:xfrm>
              <a:off x="109099350" y="107213400"/>
              <a:ext cx="67540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2">
              <a:extLst>
                <a:ext uri="{FF2B5EF4-FFF2-40B4-BE49-F238E27FC236}">
                  <a16:creationId xmlns:a16="http://schemas.microsoft.com/office/drawing/2014/main" id="{1D54D9EF-13F2-454C-8B2B-F1F93C02E524}"/>
                </a:ext>
              </a:extLst>
            </p:cNvPr>
            <p:cNvSpPr txBox="1">
              <a:spLocks noChangeArrowheads="1"/>
            </p:cNvSpPr>
            <p:nvPr/>
          </p:nvSpPr>
          <p:spPr bwMode="auto">
            <a:xfrm>
              <a:off x="112414050" y="1072134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3">
              <a:extLst>
                <a:ext uri="{FF2B5EF4-FFF2-40B4-BE49-F238E27FC236}">
                  <a16:creationId xmlns:a16="http://schemas.microsoft.com/office/drawing/2014/main" id="{ADAFA5D4-BF66-451B-B525-03AC6D2524D1}"/>
                </a:ext>
              </a:extLst>
            </p:cNvPr>
            <p:cNvSpPr txBox="1">
              <a:spLocks noChangeArrowheads="1"/>
            </p:cNvSpPr>
            <p:nvPr/>
          </p:nvSpPr>
          <p:spPr bwMode="auto">
            <a:xfrm>
              <a:off x="109442250" y="106813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E6655694-4B0F-40C7-8A76-B3E4BD174FA7}"/>
                </a:ext>
              </a:extLst>
            </p:cNvPr>
            <p:cNvSpPr txBox="1">
              <a:spLocks noChangeArrowheads="1"/>
            </p:cNvSpPr>
            <p:nvPr/>
          </p:nvSpPr>
          <p:spPr bwMode="auto">
            <a:xfrm>
              <a:off x="111556800" y="106813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E76212C4-6522-47B5-899C-6C4D73F048B3}"/>
                </a:ext>
              </a:extLst>
            </p:cNvPr>
            <p:cNvSpPr txBox="1">
              <a:spLocks noChangeArrowheads="1"/>
            </p:cNvSpPr>
            <p:nvPr/>
          </p:nvSpPr>
          <p:spPr bwMode="auto">
            <a:xfrm>
              <a:off x="110813850" y="106813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5FC7BAC5-24E4-4D97-9C05-FD2328AE85F5}"/>
                </a:ext>
              </a:extLst>
            </p:cNvPr>
            <p:cNvSpPr txBox="1">
              <a:spLocks noChangeArrowheads="1"/>
            </p:cNvSpPr>
            <p:nvPr/>
          </p:nvSpPr>
          <p:spPr bwMode="auto">
            <a:xfrm>
              <a:off x="110070900" y="106813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7">
              <a:extLst>
                <a:ext uri="{FF2B5EF4-FFF2-40B4-BE49-F238E27FC236}">
                  <a16:creationId xmlns:a16="http://schemas.microsoft.com/office/drawing/2014/main" id="{B2E028ED-CBA7-4E3F-930D-B26D0BD27B5D}"/>
                </a:ext>
              </a:extLst>
            </p:cNvPr>
            <p:cNvSpPr>
              <a:spLocks noChangeShapeType="1"/>
            </p:cNvSpPr>
            <p:nvPr/>
          </p:nvSpPr>
          <p:spPr bwMode="auto">
            <a:xfrm>
              <a:off x="111842550" y="106984800"/>
              <a:ext cx="68580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8">
              <a:extLst>
                <a:ext uri="{FF2B5EF4-FFF2-40B4-BE49-F238E27FC236}">
                  <a16:creationId xmlns:a16="http://schemas.microsoft.com/office/drawing/2014/main" id="{22E7CECC-4BCA-4F51-A39F-B6CB183C0074}"/>
                </a:ext>
              </a:extLst>
            </p:cNvPr>
            <p:cNvSpPr>
              <a:spLocks noChangeShapeType="1"/>
            </p:cNvSpPr>
            <p:nvPr/>
          </p:nvSpPr>
          <p:spPr bwMode="auto">
            <a:xfrm>
              <a:off x="110528100" y="107156250"/>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9">
              <a:extLst>
                <a:ext uri="{FF2B5EF4-FFF2-40B4-BE49-F238E27FC236}">
                  <a16:creationId xmlns:a16="http://schemas.microsoft.com/office/drawing/2014/main" id="{0B8CBB65-9AB6-455E-A279-942989C0A5E9}"/>
                </a:ext>
              </a:extLst>
            </p:cNvPr>
            <p:cNvSpPr txBox="1">
              <a:spLocks noChangeArrowheads="1"/>
            </p:cNvSpPr>
            <p:nvPr/>
          </p:nvSpPr>
          <p:spPr bwMode="auto">
            <a:xfrm>
              <a:off x="110185200" y="107442000"/>
              <a:ext cx="67540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0">
              <a:extLst>
                <a:ext uri="{FF2B5EF4-FFF2-40B4-BE49-F238E27FC236}">
                  <a16:creationId xmlns:a16="http://schemas.microsoft.com/office/drawing/2014/main" id="{CC20E3DF-A336-49E0-AED7-D55FFFC7C956}"/>
                </a:ext>
              </a:extLst>
            </p:cNvPr>
            <p:cNvSpPr>
              <a:spLocks noChangeShapeType="1"/>
            </p:cNvSpPr>
            <p:nvPr/>
          </p:nvSpPr>
          <p:spPr bwMode="auto">
            <a:xfrm>
              <a:off x="112642650" y="106527600"/>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1">
              <a:extLst>
                <a:ext uri="{FF2B5EF4-FFF2-40B4-BE49-F238E27FC236}">
                  <a16:creationId xmlns:a16="http://schemas.microsoft.com/office/drawing/2014/main" id="{CCFE4A13-F264-4C1B-963F-D121D7D7D855}"/>
                </a:ext>
              </a:extLst>
            </p:cNvPr>
            <p:cNvSpPr txBox="1">
              <a:spLocks noChangeArrowheads="1"/>
            </p:cNvSpPr>
            <p:nvPr/>
          </p:nvSpPr>
          <p:spPr bwMode="auto">
            <a:xfrm>
              <a:off x="112985550" y="106813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2">
              <a:extLst>
                <a:ext uri="{FF2B5EF4-FFF2-40B4-BE49-F238E27FC236}">
                  <a16:creationId xmlns:a16="http://schemas.microsoft.com/office/drawing/2014/main" id="{1BBFF540-7018-4ADD-AE51-D9F91946E06C}"/>
                </a:ext>
              </a:extLst>
            </p:cNvPr>
            <p:cNvSpPr txBox="1">
              <a:spLocks noChangeArrowheads="1"/>
            </p:cNvSpPr>
            <p:nvPr/>
          </p:nvSpPr>
          <p:spPr bwMode="auto">
            <a:xfrm>
              <a:off x="111328200" y="106356150"/>
              <a:ext cx="67540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6" name="Group 23">
              <a:extLst>
                <a:ext uri="{FF2B5EF4-FFF2-40B4-BE49-F238E27FC236}">
                  <a16:creationId xmlns:a16="http://schemas.microsoft.com/office/drawing/2014/main" id="{D6A084E7-3C9E-4D52-9434-6C6576F61120}"/>
                </a:ext>
              </a:extLst>
            </p:cNvPr>
            <p:cNvGrpSpPr>
              <a:grpSpLocks/>
            </p:cNvGrpSpPr>
            <p:nvPr/>
          </p:nvGrpSpPr>
          <p:grpSpPr bwMode="auto">
            <a:xfrm>
              <a:off x="111842550" y="107499150"/>
              <a:ext cx="1266825" cy="990600"/>
              <a:chOff x="111842550" y="107499150"/>
              <a:chExt cx="1266825" cy="990600"/>
            </a:xfrm>
          </p:grpSpPr>
          <p:sp>
            <p:nvSpPr>
              <p:cNvPr id="31" name="Text Box 24">
                <a:extLst>
                  <a:ext uri="{FF2B5EF4-FFF2-40B4-BE49-F238E27FC236}">
                    <a16:creationId xmlns:a16="http://schemas.microsoft.com/office/drawing/2014/main" id="{AD5D725B-4FC5-45CA-819A-5866B32242D7}"/>
                  </a:ext>
                </a:extLst>
              </p:cNvPr>
              <p:cNvSpPr txBox="1">
                <a:spLocks noChangeArrowheads="1"/>
              </p:cNvSpPr>
              <p:nvPr/>
            </p:nvSpPr>
            <p:spPr bwMode="auto">
              <a:xfrm>
                <a:off x="112528350" y="10749915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5">
                <a:extLst>
                  <a:ext uri="{FF2B5EF4-FFF2-40B4-BE49-F238E27FC236}">
                    <a16:creationId xmlns:a16="http://schemas.microsoft.com/office/drawing/2014/main" id="{152820CC-9D9D-48E1-AF4A-B68E40C128BF}"/>
                  </a:ext>
                </a:extLst>
              </p:cNvPr>
              <p:cNvSpPr txBox="1">
                <a:spLocks noChangeArrowheads="1"/>
              </p:cNvSpPr>
              <p:nvPr/>
            </p:nvSpPr>
            <p:spPr bwMode="auto">
              <a:xfrm>
                <a:off x="112871250" y="1078992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6">
                <a:extLst>
                  <a:ext uri="{FF2B5EF4-FFF2-40B4-BE49-F238E27FC236}">
                    <a16:creationId xmlns:a16="http://schemas.microsoft.com/office/drawing/2014/main" id="{A50315D3-06EF-42FC-9E24-5B17DF94F1EA}"/>
                  </a:ext>
                </a:extLst>
              </p:cNvPr>
              <p:cNvSpPr txBox="1">
                <a:spLocks noChangeArrowheads="1"/>
              </p:cNvSpPr>
              <p:nvPr/>
            </p:nvSpPr>
            <p:spPr bwMode="auto">
              <a:xfrm>
                <a:off x="112185450" y="1078992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40273D20-A455-4468-AFDD-A7833D223BFF}"/>
                  </a:ext>
                </a:extLst>
              </p:cNvPr>
              <p:cNvSpPr txBox="1">
                <a:spLocks noChangeArrowheads="1"/>
              </p:cNvSpPr>
              <p:nvPr/>
            </p:nvSpPr>
            <p:spPr bwMode="auto">
              <a:xfrm>
                <a:off x="112585500" y="1082421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8">
                <a:extLst>
                  <a:ext uri="{FF2B5EF4-FFF2-40B4-BE49-F238E27FC236}">
                    <a16:creationId xmlns:a16="http://schemas.microsoft.com/office/drawing/2014/main" id="{D5B166C4-A04A-41DB-B6E4-FE41292B44FE}"/>
                  </a:ext>
                </a:extLst>
              </p:cNvPr>
              <p:cNvSpPr txBox="1">
                <a:spLocks noChangeArrowheads="1"/>
              </p:cNvSpPr>
              <p:nvPr/>
            </p:nvSpPr>
            <p:spPr bwMode="auto">
              <a:xfrm>
                <a:off x="111842550" y="1078992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7" name="Text Box 29">
              <a:extLst>
                <a:ext uri="{FF2B5EF4-FFF2-40B4-BE49-F238E27FC236}">
                  <a16:creationId xmlns:a16="http://schemas.microsoft.com/office/drawing/2014/main" id="{C18A8017-8385-4EB7-9ACA-F4FC01D1A2D8}"/>
                </a:ext>
              </a:extLst>
            </p:cNvPr>
            <p:cNvSpPr txBox="1">
              <a:spLocks noChangeArrowheads="1"/>
            </p:cNvSpPr>
            <p:nvPr/>
          </p:nvSpPr>
          <p:spPr bwMode="auto">
            <a:xfrm>
              <a:off x="110413800" y="1076706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0">
              <a:extLst>
                <a:ext uri="{FF2B5EF4-FFF2-40B4-BE49-F238E27FC236}">
                  <a16:creationId xmlns:a16="http://schemas.microsoft.com/office/drawing/2014/main" id="{83424E8B-AF8E-4FCE-93D0-1A9E5B54A9A7}"/>
                </a:ext>
              </a:extLst>
            </p:cNvPr>
            <p:cNvSpPr>
              <a:spLocks noChangeShapeType="1"/>
            </p:cNvSpPr>
            <p:nvPr/>
          </p:nvSpPr>
          <p:spPr bwMode="auto">
            <a:xfrm>
              <a:off x="111213900" y="10715625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1">
              <a:extLst>
                <a:ext uri="{FF2B5EF4-FFF2-40B4-BE49-F238E27FC236}">
                  <a16:creationId xmlns:a16="http://schemas.microsoft.com/office/drawing/2014/main" id="{5F81419D-5481-4982-B8D8-C2FB0FFF8275}"/>
                </a:ext>
              </a:extLst>
            </p:cNvPr>
            <p:cNvSpPr txBox="1">
              <a:spLocks noChangeArrowheads="1"/>
            </p:cNvSpPr>
            <p:nvPr/>
          </p:nvSpPr>
          <p:spPr bwMode="auto">
            <a:xfrm>
              <a:off x="110928150" y="107442000"/>
              <a:ext cx="67540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Peace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32">
              <a:extLst>
                <a:ext uri="{FF2B5EF4-FFF2-40B4-BE49-F238E27FC236}">
                  <a16:creationId xmlns:a16="http://schemas.microsoft.com/office/drawing/2014/main" id="{37B06D22-4923-4B27-BAB0-EEE93F22EEA4}"/>
                </a:ext>
              </a:extLst>
            </p:cNvPr>
            <p:cNvSpPr>
              <a:spLocks noChangeShapeType="1"/>
            </p:cNvSpPr>
            <p:nvPr/>
          </p:nvSpPr>
          <p:spPr bwMode="auto">
            <a:xfrm>
              <a:off x="111671100" y="106584750"/>
              <a:ext cx="0" cy="1714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226" name="Group 33">
            <a:extLst>
              <a:ext uri="{FF2B5EF4-FFF2-40B4-BE49-F238E27FC236}">
                <a16:creationId xmlns:a16="http://schemas.microsoft.com/office/drawing/2014/main" id="{2C6970BC-6C32-454E-9C82-52D680A01CDF}"/>
              </a:ext>
            </a:extLst>
          </p:cNvPr>
          <p:cNvGrpSpPr>
            <a:grpSpLocks/>
          </p:cNvGrpSpPr>
          <p:nvPr/>
        </p:nvGrpSpPr>
        <p:grpSpPr bwMode="auto">
          <a:xfrm>
            <a:off x="979714" y="3615709"/>
            <a:ext cx="4469364" cy="2000250"/>
            <a:chOff x="106756200" y="107384850"/>
            <a:chExt cx="4469364" cy="2000250"/>
          </a:xfrm>
        </p:grpSpPr>
        <p:sp>
          <p:nvSpPr>
            <p:cNvPr id="7233" name="Text Box 34">
              <a:extLst>
                <a:ext uri="{FF2B5EF4-FFF2-40B4-BE49-F238E27FC236}">
                  <a16:creationId xmlns:a16="http://schemas.microsoft.com/office/drawing/2014/main" id="{E0B39941-31A9-475A-9BB9-600A6DB36D83}"/>
                </a:ext>
              </a:extLst>
            </p:cNvPr>
            <p:cNvSpPr txBox="1">
              <a:spLocks noChangeArrowheads="1"/>
            </p:cNvSpPr>
            <p:nvPr/>
          </p:nvSpPr>
          <p:spPr bwMode="auto">
            <a:xfrm>
              <a:off x="109442250" y="108756450"/>
              <a:ext cx="1783314"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34" name="Text Box 35">
              <a:extLst>
                <a:ext uri="{FF2B5EF4-FFF2-40B4-BE49-F238E27FC236}">
                  <a16:creationId xmlns:a16="http://schemas.microsoft.com/office/drawing/2014/main" id="{13CD4451-2E7F-4B75-9FEC-34C5E1B61662}"/>
                </a:ext>
              </a:extLst>
            </p:cNvPr>
            <p:cNvSpPr txBox="1">
              <a:spLocks noChangeArrowheads="1"/>
            </p:cNvSpPr>
            <p:nvPr/>
          </p:nvSpPr>
          <p:spPr bwMode="auto">
            <a:xfrm>
              <a:off x="106813350" y="1077277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5" name="Text Box 36">
              <a:extLst>
                <a:ext uri="{FF2B5EF4-FFF2-40B4-BE49-F238E27FC236}">
                  <a16:creationId xmlns:a16="http://schemas.microsoft.com/office/drawing/2014/main" id="{E8CEEB6A-2E76-48F6-9311-C5A7A2C177C6}"/>
                </a:ext>
              </a:extLst>
            </p:cNvPr>
            <p:cNvSpPr txBox="1">
              <a:spLocks noChangeArrowheads="1"/>
            </p:cNvSpPr>
            <p:nvPr/>
          </p:nvSpPr>
          <p:spPr bwMode="auto">
            <a:xfrm>
              <a:off x="106813350" y="1090993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6" name="Text Box 37">
              <a:extLst>
                <a:ext uri="{FF2B5EF4-FFF2-40B4-BE49-F238E27FC236}">
                  <a16:creationId xmlns:a16="http://schemas.microsoft.com/office/drawing/2014/main" id="{0C848CEF-F3EE-434D-97C5-FDE45E3F73EF}"/>
                </a:ext>
              </a:extLst>
            </p:cNvPr>
            <p:cNvSpPr txBox="1">
              <a:spLocks noChangeArrowheads="1"/>
            </p:cNvSpPr>
            <p:nvPr/>
          </p:nvSpPr>
          <p:spPr bwMode="auto">
            <a:xfrm>
              <a:off x="106813350" y="1086421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7" name="Text Box 38">
              <a:extLst>
                <a:ext uri="{FF2B5EF4-FFF2-40B4-BE49-F238E27FC236}">
                  <a16:creationId xmlns:a16="http://schemas.microsoft.com/office/drawing/2014/main" id="{B322AA89-987B-439D-8E26-3C79EB1ADD63}"/>
                </a:ext>
              </a:extLst>
            </p:cNvPr>
            <p:cNvSpPr txBox="1">
              <a:spLocks noChangeArrowheads="1"/>
            </p:cNvSpPr>
            <p:nvPr/>
          </p:nvSpPr>
          <p:spPr bwMode="auto">
            <a:xfrm>
              <a:off x="106813350" y="1081849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8" name="Text Box 39">
              <a:extLst>
                <a:ext uri="{FF2B5EF4-FFF2-40B4-BE49-F238E27FC236}">
                  <a16:creationId xmlns:a16="http://schemas.microsoft.com/office/drawing/2014/main" id="{0185D4D9-76F4-4B36-A3BD-E2236396C192}"/>
                </a:ext>
              </a:extLst>
            </p:cNvPr>
            <p:cNvSpPr txBox="1">
              <a:spLocks noChangeArrowheads="1"/>
            </p:cNvSpPr>
            <p:nvPr/>
          </p:nvSpPr>
          <p:spPr bwMode="auto">
            <a:xfrm>
              <a:off x="107156250" y="108565950"/>
              <a:ext cx="15430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Lysimichus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(only a general)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39" name="AutoShape 40">
              <a:extLst>
                <a:ext uri="{FF2B5EF4-FFF2-40B4-BE49-F238E27FC236}">
                  <a16:creationId xmlns:a16="http://schemas.microsoft.com/office/drawing/2014/main" id="{17EB5DA6-EADF-48A6-B6E2-A9B6B131BC16}"/>
                </a:ext>
              </a:extLst>
            </p:cNvPr>
            <p:cNvSpPr>
              <a:spLocks/>
            </p:cNvSpPr>
            <p:nvPr/>
          </p:nvSpPr>
          <p:spPr bwMode="auto">
            <a:xfrm rot="-10800000">
              <a:off x="108756450" y="108527850"/>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40" name="Line 41">
              <a:extLst>
                <a:ext uri="{FF2B5EF4-FFF2-40B4-BE49-F238E27FC236}">
                  <a16:creationId xmlns:a16="http://schemas.microsoft.com/office/drawing/2014/main" id="{394B08D3-2F57-489C-8B7D-1141C3C810BF}"/>
                </a:ext>
              </a:extLst>
            </p:cNvPr>
            <p:cNvSpPr>
              <a:spLocks noChangeShapeType="1"/>
            </p:cNvSpPr>
            <p:nvPr/>
          </p:nvSpPr>
          <p:spPr bwMode="auto">
            <a:xfrm>
              <a:off x="107099100" y="108527850"/>
              <a:ext cx="148590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41" name="Text Box 42">
              <a:extLst>
                <a:ext uri="{FF2B5EF4-FFF2-40B4-BE49-F238E27FC236}">
                  <a16:creationId xmlns:a16="http://schemas.microsoft.com/office/drawing/2014/main" id="{DCCC1EFD-F6A2-47DC-B4AC-2547B6CD2041}"/>
                </a:ext>
              </a:extLst>
            </p:cNvPr>
            <p:cNvSpPr txBox="1">
              <a:spLocks noChangeArrowheads="1"/>
            </p:cNvSpPr>
            <p:nvPr/>
          </p:nvSpPr>
          <p:spPr bwMode="auto">
            <a:xfrm>
              <a:off x="109042200" y="1088707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42" name="Text Box 43">
              <a:extLst>
                <a:ext uri="{FF2B5EF4-FFF2-40B4-BE49-F238E27FC236}">
                  <a16:creationId xmlns:a16="http://schemas.microsoft.com/office/drawing/2014/main" id="{9E9555D1-260D-4613-93A6-A22B88FD3CBD}"/>
                </a:ext>
              </a:extLst>
            </p:cNvPr>
            <p:cNvSpPr txBox="1">
              <a:spLocks noChangeArrowheads="1"/>
            </p:cNvSpPr>
            <p:nvPr/>
          </p:nvSpPr>
          <p:spPr bwMode="auto">
            <a:xfrm>
              <a:off x="106756200" y="107384850"/>
              <a:ext cx="1885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Diodochi Wars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244" name="Rectangle 7243">
            <a:extLst>
              <a:ext uri="{FF2B5EF4-FFF2-40B4-BE49-F238E27FC236}">
                <a16:creationId xmlns:a16="http://schemas.microsoft.com/office/drawing/2014/main" id="{E448443D-B6CA-4DFD-A4C1-3F07B3C18584}"/>
              </a:ext>
            </a:extLst>
          </p:cNvPr>
          <p:cNvSpPr/>
          <p:nvPr/>
        </p:nvSpPr>
        <p:spPr>
          <a:xfrm>
            <a:off x="1249816" y="2508775"/>
            <a:ext cx="6096000" cy="553998"/>
          </a:xfrm>
          <a:prstGeom prst="rect">
            <a:avLst/>
          </a:prstGeom>
        </p:spPr>
        <p:txBody>
          <a:bodyPr>
            <a:spAutoFit/>
          </a:bodyPr>
          <a:lstStyle/>
          <a:p>
            <a:r>
              <a:rPr lang="en-US" kern="1400" dirty="0">
                <a:solidFill>
                  <a:srgbClr val="000000"/>
                </a:solidFill>
                <a:latin typeface="Arial Narrow" panose="020B0606020202030204" pitchFamily="34" charset="0"/>
              </a:rPr>
              <a:t>They sign peace treaty around 311bc ending the 3rd D war.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5112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2BC0C9F-4BCC-4BD9-8C97-FEF5B052B040}"/>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33" name="Rectangle 32">
            <a:extLst>
              <a:ext uri="{FF2B5EF4-FFF2-40B4-BE49-F238E27FC236}">
                <a16:creationId xmlns:a16="http://schemas.microsoft.com/office/drawing/2014/main" id="{8F21D872-97D0-4304-A460-0AFAA0CD3239}"/>
              </a:ext>
            </a:extLst>
          </p:cNvPr>
          <p:cNvSpPr/>
          <p:nvPr/>
        </p:nvSpPr>
        <p:spPr>
          <a:xfrm>
            <a:off x="455257" y="583041"/>
            <a:ext cx="5339247" cy="5447645"/>
          </a:xfrm>
          <a:prstGeom prst="rect">
            <a:avLst/>
          </a:prstGeom>
        </p:spPr>
        <p:txBody>
          <a:bodyPr wrap="square">
            <a:spAutoFit/>
          </a:bodyPr>
          <a:lstStyle/>
          <a:p>
            <a:r>
              <a:rPr lang="en-US" sz="1600" kern="1400" dirty="0">
                <a:solidFill>
                  <a:srgbClr val="000000"/>
                </a:solidFill>
                <a:latin typeface="Arial Narrow" panose="020B0606020202030204" pitchFamily="34" charset="0"/>
              </a:rPr>
              <a:t>History of the 4th </a:t>
            </a:r>
            <a:r>
              <a:rPr lang="en-US" sz="1600" kern="1400" dirty="0" err="1">
                <a:solidFill>
                  <a:srgbClr val="000000"/>
                </a:solidFill>
                <a:latin typeface="Arial Narrow" panose="020B0606020202030204" pitchFamily="34" charset="0"/>
              </a:rPr>
              <a:t>Diodochi</a:t>
            </a:r>
            <a:r>
              <a:rPr lang="en-US" sz="1600" kern="1400" dirty="0">
                <a:solidFill>
                  <a:srgbClr val="000000"/>
                </a:solidFill>
                <a:latin typeface="Arial Narrow" panose="020B0606020202030204" pitchFamily="34" charset="0"/>
              </a:rPr>
              <a:t> War:</a:t>
            </a:r>
          </a:p>
          <a:p>
            <a:r>
              <a:rPr lang="en-US" sz="1600" kern="1400" dirty="0">
                <a:solidFill>
                  <a:srgbClr val="000000"/>
                </a:solidFill>
                <a:latin typeface="Arial Narrow" panose="020B0606020202030204" pitchFamily="34" charset="0"/>
              </a:rPr>
              <a:t>	It begins when Demetrius invades Athens</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317bc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placed a dictator in Athens. This is a very strategic area.  One they had a rivalry over.  307bc Demetrius frees Athens.  We can mark a 10 year period leading up to Demetrius taking this territory from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This marked the 4th D war because it breaks the peace treaty they went into.  Where do we mark a 10 year struggle on our reform line? </a:t>
            </a:r>
          </a:p>
          <a:p>
            <a:r>
              <a:rPr lang="en-US" sz="1600" kern="1400" dirty="0">
                <a:solidFill>
                  <a:srgbClr val="000000"/>
                </a:solidFill>
                <a:latin typeface="Arial Narrow" panose="020B0606020202030204" pitchFamily="34" charset="0"/>
              </a:rPr>
              <a:t>(1979-1989  -  TOE ‘89)  the freeing of a strategic location from a dictator.   And we can mark the 4th D war as we did in Acts 27</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In 307bc this war starts again. In 303bc Pyrrhus enters the world scene and goes into an alliance with Demetrius.  He was born 319bc in Epirus — Alexander’s mother was princes of Epirus.  He’s a relative of Alexander.  He’s about 15 or 16 years old when he enters the world scene as a general of Demetrius.  His sister marries Demetrius, cementing the alliance.  And begins to act as a general.  This alliance was 1st tested 2 years later at the Battle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that ended the 4th D war.  It’s at this battle they are in alliance  - and the only time we see them on the same side.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34" name="Line 27">
            <a:extLst>
              <a:ext uri="{FF2B5EF4-FFF2-40B4-BE49-F238E27FC236}">
                <a16:creationId xmlns:a16="http://schemas.microsoft.com/office/drawing/2014/main" id="{739327C5-72D0-4941-91E6-15B4588EEDAC}"/>
              </a:ext>
            </a:extLst>
          </p:cNvPr>
          <p:cNvSpPr>
            <a:spLocks noChangeShapeType="1"/>
          </p:cNvSpPr>
          <p:nvPr/>
        </p:nvSpPr>
        <p:spPr bwMode="auto">
          <a:xfrm>
            <a:off x="6252775" y="3429000"/>
            <a:ext cx="52578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28">
            <a:extLst>
              <a:ext uri="{FF2B5EF4-FFF2-40B4-BE49-F238E27FC236}">
                <a16:creationId xmlns:a16="http://schemas.microsoft.com/office/drawing/2014/main" id="{9CA09C6A-962F-4A95-9CC8-9523C175E962}"/>
              </a:ext>
            </a:extLst>
          </p:cNvPr>
          <p:cNvSpPr>
            <a:spLocks noChangeShapeType="1"/>
          </p:cNvSpPr>
          <p:nvPr/>
        </p:nvSpPr>
        <p:spPr bwMode="auto">
          <a:xfrm>
            <a:off x="7967275" y="30289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AutoShape 29">
            <a:extLst>
              <a:ext uri="{FF2B5EF4-FFF2-40B4-BE49-F238E27FC236}">
                <a16:creationId xmlns:a16="http://schemas.microsoft.com/office/drawing/2014/main" id="{9AE855E8-77C6-47BA-81CA-163F88D0CDB4}"/>
              </a:ext>
            </a:extLst>
          </p:cNvPr>
          <p:cNvSpPr>
            <a:spLocks/>
          </p:cNvSpPr>
          <p:nvPr/>
        </p:nvSpPr>
        <p:spPr bwMode="auto">
          <a:xfrm rot="5400000">
            <a:off x="7195750" y="2028825"/>
            <a:ext cx="114300" cy="1314450"/>
          </a:xfrm>
          <a:prstGeom prst="leftBracket">
            <a:avLst>
              <a:gd name="adj" fmla="val 9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0">
            <a:extLst>
              <a:ext uri="{FF2B5EF4-FFF2-40B4-BE49-F238E27FC236}">
                <a16:creationId xmlns:a16="http://schemas.microsoft.com/office/drawing/2014/main" id="{1EF74142-287F-482F-AA51-7AFB47A70E2A}"/>
              </a:ext>
            </a:extLst>
          </p:cNvPr>
          <p:cNvSpPr txBox="1">
            <a:spLocks noChangeArrowheads="1"/>
          </p:cNvSpPr>
          <p:nvPr/>
        </p:nvSpPr>
        <p:spPr bwMode="auto">
          <a:xfrm>
            <a:off x="6938575" y="240030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1">
            <a:extLst>
              <a:ext uri="{FF2B5EF4-FFF2-40B4-BE49-F238E27FC236}">
                <a16:creationId xmlns:a16="http://schemas.microsoft.com/office/drawing/2014/main" id="{CEAC21F4-EF20-4B23-BADC-9DD6187C7C90}"/>
              </a:ext>
            </a:extLst>
          </p:cNvPr>
          <p:cNvSpPr>
            <a:spLocks noChangeShapeType="1"/>
          </p:cNvSpPr>
          <p:nvPr/>
        </p:nvSpPr>
        <p:spPr bwMode="auto">
          <a:xfrm>
            <a:off x="7795825" y="30289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39" name="Group 32">
            <a:extLst>
              <a:ext uri="{FF2B5EF4-FFF2-40B4-BE49-F238E27FC236}">
                <a16:creationId xmlns:a16="http://schemas.microsoft.com/office/drawing/2014/main" id="{21EFCE25-3891-4746-B984-7B8D504A083E}"/>
              </a:ext>
            </a:extLst>
          </p:cNvPr>
          <p:cNvGrpSpPr>
            <a:grpSpLocks/>
          </p:cNvGrpSpPr>
          <p:nvPr/>
        </p:nvGrpSpPr>
        <p:grpSpPr bwMode="auto">
          <a:xfrm>
            <a:off x="6481375" y="2800350"/>
            <a:ext cx="371475" cy="628650"/>
            <a:chOff x="107442000" y="110871000"/>
            <a:chExt cx="371181" cy="628650"/>
          </a:xfrm>
        </p:grpSpPr>
        <p:sp>
          <p:nvSpPr>
            <p:cNvPr id="40" name="Line 33">
              <a:extLst>
                <a:ext uri="{FF2B5EF4-FFF2-40B4-BE49-F238E27FC236}">
                  <a16:creationId xmlns:a16="http://schemas.microsoft.com/office/drawing/2014/main" id="{DBD8B80E-808D-4C7C-B4CD-D721F44950B0}"/>
                </a:ext>
              </a:extLst>
            </p:cNvPr>
            <p:cNvSpPr>
              <a:spLocks noChangeShapeType="1"/>
            </p:cNvSpPr>
            <p:nvPr/>
          </p:nvSpPr>
          <p:spPr bwMode="auto">
            <a:xfrm>
              <a:off x="107613450" y="1110996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34">
              <a:extLst>
                <a:ext uri="{FF2B5EF4-FFF2-40B4-BE49-F238E27FC236}">
                  <a16:creationId xmlns:a16="http://schemas.microsoft.com/office/drawing/2014/main" id="{E86732AE-927B-45AF-9101-A83ADFE2C7B8}"/>
                </a:ext>
              </a:extLst>
            </p:cNvPr>
            <p:cNvSpPr>
              <a:spLocks noChangeShapeType="1"/>
            </p:cNvSpPr>
            <p:nvPr/>
          </p:nvSpPr>
          <p:spPr bwMode="auto">
            <a:xfrm>
              <a:off x="107442000" y="1110996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35">
              <a:extLst>
                <a:ext uri="{FF2B5EF4-FFF2-40B4-BE49-F238E27FC236}">
                  <a16:creationId xmlns:a16="http://schemas.microsoft.com/office/drawing/2014/main" id="{39B7B4F3-2EA5-456C-877B-F0CC4E9212F9}"/>
                </a:ext>
              </a:extLst>
            </p:cNvPr>
            <p:cNvSpPr txBox="1">
              <a:spLocks noChangeArrowheads="1"/>
            </p:cNvSpPr>
            <p:nvPr/>
          </p:nvSpPr>
          <p:spPr bwMode="auto">
            <a:xfrm>
              <a:off x="107442000" y="1108710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3" name="Text Box 36">
            <a:extLst>
              <a:ext uri="{FF2B5EF4-FFF2-40B4-BE49-F238E27FC236}">
                <a16:creationId xmlns:a16="http://schemas.microsoft.com/office/drawing/2014/main" id="{1DB3626D-2EEA-496F-A7FB-B569ECBD0C1E}"/>
              </a:ext>
            </a:extLst>
          </p:cNvPr>
          <p:cNvSpPr txBox="1">
            <a:spLocks noChangeArrowheads="1"/>
          </p:cNvSpPr>
          <p:nvPr/>
        </p:nvSpPr>
        <p:spPr bwMode="auto">
          <a:xfrm>
            <a:off x="7795825" y="2800350"/>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37">
            <a:extLst>
              <a:ext uri="{FF2B5EF4-FFF2-40B4-BE49-F238E27FC236}">
                <a16:creationId xmlns:a16="http://schemas.microsoft.com/office/drawing/2014/main" id="{83720960-A2CE-4EE1-BDDF-5046E5E59240}"/>
              </a:ext>
            </a:extLst>
          </p:cNvPr>
          <p:cNvSpPr txBox="1">
            <a:spLocks noChangeArrowheads="1"/>
          </p:cNvSpPr>
          <p:nvPr/>
        </p:nvSpPr>
        <p:spPr bwMode="auto">
          <a:xfrm>
            <a:off x="6938575" y="3143250"/>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8">
            <a:extLst>
              <a:ext uri="{FF2B5EF4-FFF2-40B4-BE49-F238E27FC236}">
                <a16:creationId xmlns:a16="http://schemas.microsoft.com/office/drawing/2014/main" id="{846E830D-D6BD-4E58-BDCC-DBE7AFCBBB1F}"/>
              </a:ext>
            </a:extLst>
          </p:cNvPr>
          <p:cNvSpPr txBox="1">
            <a:spLocks noChangeArrowheads="1"/>
          </p:cNvSpPr>
          <p:nvPr/>
        </p:nvSpPr>
        <p:spPr bwMode="auto">
          <a:xfrm>
            <a:off x="6195625" y="3486150"/>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 places 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9">
            <a:extLst>
              <a:ext uri="{FF2B5EF4-FFF2-40B4-BE49-F238E27FC236}">
                <a16:creationId xmlns:a16="http://schemas.microsoft.com/office/drawing/2014/main" id="{842A36E6-DD6D-4436-8508-A50745A3DF48}"/>
              </a:ext>
            </a:extLst>
          </p:cNvPr>
          <p:cNvSpPr txBox="1">
            <a:spLocks noChangeArrowheads="1"/>
          </p:cNvSpPr>
          <p:nvPr/>
        </p:nvSpPr>
        <p:spPr bwMode="auto">
          <a:xfrm>
            <a:off x="7567225" y="3486150"/>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0">
            <a:extLst>
              <a:ext uri="{FF2B5EF4-FFF2-40B4-BE49-F238E27FC236}">
                <a16:creationId xmlns:a16="http://schemas.microsoft.com/office/drawing/2014/main" id="{ABA1B326-70BC-4415-AB74-880643141F92}"/>
              </a:ext>
            </a:extLst>
          </p:cNvPr>
          <p:cNvSpPr txBox="1">
            <a:spLocks noChangeArrowheads="1"/>
          </p:cNvSpPr>
          <p:nvPr/>
        </p:nvSpPr>
        <p:spPr bwMode="auto">
          <a:xfrm>
            <a:off x="7681525" y="23431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 D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1">
            <a:extLst>
              <a:ext uri="{FF2B5EF4-FFF2-40B4-BE49-F238E27FC236}">
                <a16:creationId xmlns:a16="http://schemas.microsoft.com/office/drawing/2014/main" id="{35217E87-2627-44C5-AE5F-D414730BBFB8}"/>
              </a:ext>
            </a:extLst>
          </p:cNvPr>
          <p:cNvSpPr>
            <a:spLocks noChangeShapeType="1"/>
          </p:cNvSpPr>
          <p:nvPr/>
        </p:nvSpPr>
        <p:spPr bwMode="auto">
          <a:xfrm>
            <a:off x="10653325" y="30289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2">
            <a:extLst>
              <a:ext uri="{FF2B5EF4-FFF2-40B4-BE49-F238E27FC236}">
                <a16:creationId xmlns:a16="http://schemas.microsoft.com/office/drawing/2014/main" id="{7E7972BF-426D-4D1C-9EB2-54C016CD3AA9}"/>
              </a:ext>
            </a:extLst>
          </p:cNvPr>
          <p:cNvSpPr>
            <a:spLocks noChangeShapeType="1"/>
          </p:cNvSpPr>
          <p:nvPr/>
        </p:nvSpPr>
        <p:spPr bwMode="auto">
          <a:xfrm>
            <a:off x="10481875" y="30289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43">
            <a:extLst>
              <a:ext uri="{FF2B5EF4-FFF2-40B4-BE49-F238E27FC236}">
                <a16:creationId xmlns:a16="http://schemas.microsoft.com/office/drawing/2014/main" id="{A10388E5-5B62-4F3D-8214-9ADB94DE94B2}"/>
              </a:ext>
            </a:extLst>
          </p:cNvPr>
          <p:cNvSpPr txBox="1">
            <a:spLocks noChangeArrowheads="1"/>
          </p:cNvSpPr>
          <p:nvPr/>
        </p:nvSpPr>
        <p:spPr bwMode="auto">
          <a:xfrm>
            <a:off x="10310425" y="2571750"/>
            <a:ext cx="6858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1" name="Group 44">
            <a:extLst>
              <a:ext uri="{FF2B5EF4-FFF2-40B4-BE49-F238E27FC236}">
                <a16:creationId xmlns:a16="http://schemas.microsoft.com/office/drawing/2014/main" id="{01468219-C0B6-4833-B921-DDAB45F70258}"/>
              </a:ext>
            </a:extLst>
          </p:cNvPr>
          <p:cNvGrpSpPr>
            <a:grpSpLocks/>
          </p:cNvGrpSpPr>
          <p:nvPr/>
        </p:nvGrpSpPr>
        <p:grpSpPr bwMode="auto">
          <a:xfrm>
            <a:off x="9053125" y="2800350"/>
            <a:ext cx="371475" cy="628650"/>
            <a:chOff x="113690400" y="110642400"/>
            <a:chExt cx="371181" cy="628650"/>
          </a:xfrm>
        </p:grpSpPr>
        <p:sp>
          <p:nvSpPr>
            <p:cNvPr id="52" name="Line 45">
              <a:extLst>
                <a:ext uri="{FF2B5EF4-FFF2-40B4-BE49-F238E27FC236}">
                  <a16:creationId xmlns:a16="http://schemas.microsoft.com/office/drawing/2014/main" id="{6FC1C223-FC57-4BB4-9397-62166CDCEB57}"/>
                </a:ext>
              </a:extLst>
            </p:cNvPr>
            <p:cNvSpPr>
              <a:spLocks noChangeShapeType="1"/>
            </p:cNvSpPr>
            <p:nvPr/>
          </p:nvSpPr>
          <p:spPr bwMode="auto">
            <a:xfrm>
              <a:off x="113861850" y="1108710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46">
              <a:extLst>
                <a:ext uri="{FF2B5EF4-FFF2-40B4-BE49-F238E27FC236}">
                  <a16:creationId xmlns:a16="http://schemas.microsoft.com/office/drawing/2014/main" id="{34CF2694-A739-409C-8756-2C3D3D9BC76B}"/>
                </a:ext>
              </a:extLst>
            </p:cNvPr>
            <p:cNvSpPr>
              <a:spLocks noChangeShapeType="1"/>
            </p:cNvSpPr>
            <p:nvPr/>
          </p:nvSpPr>
          <p:spPr bwMode="auto">
            <a:xfrm>
              <a:off x="113690400" y="1108710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47">
              <a:extLst>
                <a:ext uri="{FF2B5EF4-FFF2-40B4-BE49-F238E27FC236}">
                  <a16:creationId xmlns:a16="http://schemas.microsoft.com/office/drawing/2014/main" id="{FF9B0AB8-0EB3-4F15-829E-D491D6D1C2C1}"/>
                </a:ext>
              </a:extLst>
            </p:cNvPr>
            <p:cNvSpPr txBox="1">
              <a:spLocks noChangeArrowheads="1"/>
            </p:cNvSpPr>
            <p:nvPr/>
          </p:nvSpPr>
          <p:spPr bwMode="auto">
            <a:xfrm>
              <a:off x="113690400" y="1106424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5" name="Text Box 48">
            <a:extLst>
              <a:ext uri="{FF2B5EF4-FFF2-40B4-BE49-F238E27FC236}">
                <a16:creationId xmlns:a16="http://schemas.microsoft.com/office/drawing/2014/main" id="{F53E8E6D-8062-4B64-8846-64B998A287A7}"/>
              </a:ext>
            </a:extLst>
          </p:cNvPr>
          <p:cNvSpPr txBox="1">
            <a:spLocks noChangeArrowheads="1"/>
          </p:cNvSpPr>
          <p:nvPr/>
        </p:nvSpPr>
        <p:spPr bwMode="auto">
          <a:xfrm>
            <a:off x="8938825" y="34861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49">
            <a:extLst>
              <a:ext uri="{FF2B5EF4-FFF2-40B4-BE49-F238E27FC236}">
                <a16:creationId xmlns:a16="http://schemas.microsoft.com/office/drawing/2014/main" id="{61C03FC2-974F-485E-9CF3-5D001B756C04}"/>
              </a:ext>
            </a:extLst>
          </p:cNvPr>
          <p:cNvSpPr txBox="1">
            <a:spLocks noChangeArrowheads="1"/>
          </p:cNvSpPr>
          <p:nvPr/>
        </p:nvSpPr>
        <p:spPr bwMode="auto">
          <a:xfrm>
            <a:off x="10367575" y="34861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97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A67FBCA-2B96-4DB4-8ECE-FC2FA11B5514}"/>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9" name="Rectangle 8">
            <a:extLst>
              <a:ext uri="{FF2B5EF4-FFF2-40B4-BE49-F238E27FC236}">
                <a16:creationId xmlns:a16="http://schemas.microsoft.com/office/drawing/2014/main" id="{86B2DA42-0AD8-4F8F-8406-6FE0DED2548B}"/>
              </a:ext>
            </a:extLst>
          </p:cNvPr>
          <p:cNvSpPr/>
          <p:nvPr/>
        </p:nvSpPr>
        <p:spPr>
          <a:xfrm>
            <a:off x="454090" y="1129004"/>
            <a:ext cx="5013260" cy="4536107"/>
          </a:xfrm>
          <a:prstGeom prst="rect">
            <a:avLst/>
          </a:prstGeom>
        </p:spPr>
        <p:txBody>
          <a:bodyPr wrap="square">
            <a:spAutoFit/>
          </a:bodyPr>
          <a:lstStyle/>
          <a:p>
            <a:r>
              <a:rPr lang="en-US" sz="1400" kern="1400" dirty="0">
                <a:solidFill>
                  <a:srgbClr val="000000"/>
                </a:solidFill>
                <a:latin typeface="Arial Narrow" panose="020B0606020202030204" pitchFamily="34" charset="0"/>
              </a:rPr>
              <a:t>These 4 generals decided it was time to defeat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They combined their forces and met at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The face off against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and Demetrius and fighting for Demetrius was a young Pyrrhus (his 1st battle). They looked evenly matched, but </a:t>
            </a:r>
            <a:r>
              <a:rPr lang="en-US" sz="1400" kern="1400" dirty="0" err="1">
                <a:solidFill>
                  <a:srgbClr val="000000"/>
                </a:solidFill>
                <a:latin typeface="Arial Narrow" panose="020B0606020202030204" pitchFamily="34" charset="0"/>
              </a:rPr>
              <a:t>Seleucas</a:t>
            </a:r>
            <a:r>
              <a:rPr lang="en-US" sz="1400" kern="1400" dirty="0">
                <a:solidFill>
                  <a:srgbClr val="000000"/>
                </a:solidFill>
                <a:latin typeface="Arial Narrow" panose="020B0606020202030204" pitchFamily="34" charset="0"/>
              </a:rPr>
              <a:t> just returned from his campaign from the east and brought to this war 400 war elephants.  It was going well for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and Demetrius.  They became separated, they made a mistake and ventured too far from each other.  When they tried to get their 2 armies to reconnect,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drove his elephants between them and split the army.  Demetrius tried to reach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but couldn’t get through the elephants.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was isolated, fought to the last but whole army plus himself were destroyed.  Demetrius and Pyrrhus fled.  With that battle in 301bc the last general who was powerful enough to unite the empire was defeated.  Now you can mark 4 that are fairly evenly matched.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Alexander’s empire will never be united again.  When seeing how much history is skipped, I’m not suggesting this is not a significant date  -  when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is defeated.  He was about 80 years old.  </a:t>
            </a:r>
          </a:p>
          <a:p>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is defeated by combination of 3 allies and we see activities of Pyrrhus.  </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10" name="Group 2">
            <a:extLst>
              <a:ext uri="{FF2B5EF4-FFF2-40B4-BE49-F238E27FC236}">
                <a16:creationId xmlns:a16="http://schemas.microsoft.com/office/drawing/2014/main" id="{38727C1F-898E-4F17-865A-34CFE6A99DD6}"/>
              </a:ext>
            </a:extLst>
          </p:cNvPr>
          <p:cNvGrpSpPr>
            <a:grpSpLocks/>
          </p:cNvGrpSpPr>
          <p:nvPr/>
        </p:nvGrpSpPr>
        <p:grpSpPr bwMode="auto">
          <a:xfrm>
            <a:off x="6038850" y="3635051"/>
            <a:ext cx="1143000" cy="1028700"/>
            <a:chOff x="112471200" y="106584750"/>
            <a:chExt cx="1143000" cy="1028700"/>
          </a:xfrm>
        </p:grpSpPr>
        <p:sp>
          <p:nvSpPr>
            <p:cNvPr id="11" name="Text Box 3">
              <a:extLst>
                <a:ext uri="{FF2B5EF4-FFF2-40B4-BE49-F238E27FC236}">
                  <a16:creationId xmlns:a16="http://schemas.microsoft.com/office/drawing/2014/main" id="{C8221D4F-5D0C-4A5E-B5E3-9382D1AAE5AF}"/>
                </a:ext>
              </a:extLst>
            </p:cNvPr>
            <p:cNvSpPr txBox="1">
              <a:spLocks noChangeArrowheads="1"/>
            </p:cNvSpPr>
            <p:nvPr/>
          </p:nvSpPr>
          <p:spPr bwMode="auto">
            <a:xfrm>
              <a:off x="112471200" y="106584750"/>
              <a:ext cx="11430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
              <a:extLst>
                <a:ext uri="{FF2B5EF4-FFF2-40B4-BE49-F238E27FC236}">
                  <a16:creationId xmlns:a16="http://schemas.microsoft.com/office/drawing/2014/main" id="{95486D7A-D2BE-4F26-9ED0-A0ACD7D6F373}"/>
                </a:ext>
              </a:extLst>
            </p:cNvPr>
            <p:cNvSpPr txBox="1">
              <a:spLocks noChangeArrowheads="1"/>
            </p:cNvSpPr>
            <p:nvPr/>
          </p:nvSpPr>
          <p:spPr bwMode="auto">
            <a:xfrm>
              <a:off x="113033175" y="10658475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5">
              <a:extLst>
                <a:ext uri="{FF2B5EF4-FFF2-40B4-BE49-F238E27FC236}">
                  <a16:creationId xmlns:a16="http://schemas.microsoft.com/office/drawing/2014/main" id="{58123CD3-5E93-432E-A38D-AE4485E214AA}"/>
                </a:ext>
              </a:extLst>
            </p:cNvPr>
            <p:cNvSpPr txBox="1">
              <a:spLocks noChangeArrowheads="1"/>
            </p:cNvSpPr>
            <p:nvPr/>
          </p:nvSpPr>
          <p:spPr bwMode="auto">
            <a:xfrm>
              <a:off x="113376075" y="1069848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6">
              <a:extLst>
                <a:ext uri="{FF2B5EF4-FFF2-40B4-BE49-F238E27FC236}">
                  <a16:creationId xmlns:a16="http://schemas.microsoft.com/office/drawing/2014/main" id="{304DD569-C6EC-4DBE-A865-03B50E3A0F81}"/>
                </a:ext>
              </a:extLst>
            </p:cNvPr>
            <p:cNvSpPr txBox="1">
              <a:spLocks noChangeArrowheads="1"/>
            </p:cNvSpPr>
            <p:nvPr/>
          </p:nvSpPr>
          <p:spPr bwMode="auto">
            <a:xfrm>
              <a:off x="112690275" y="1069848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7">
              <a:extLst>
                <a:ext uri="{FF2B5EF4-FFF2-40B4-BE49-F238E27FC236}">
                  <a16:creationId xmlns:a16="http://schemas.microsoft.com/office/drawing/2014/main" id="{4D48823B-09D0-4FC5-A654-241DD3B90DDF}"/>
                </a:ext>
              </a:extLst>
            </p:cNvPr>
            <p:cNvSpPr txBox="1">
              <a:spLocks noChangeArrowheads="1"/>
            </p:cNvSpPr>
            <p:nvPr/>
          </p:nvSpPr>
          <p:spPr bwMode="auto">
            <a:xfrm>
              <a:off x="113090325" y="10732770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8">
              <a:extLst>
                <a:ext uri="{FF2B5EF4-FFF2-40B4-BE49-F238E27FC236}">
                  <a16:creationId xmlns:a16="http://schemas.microsoft.com/office/drawing/2014/main" id="{497F930C-4791-4B5E-A120-F04C65F50A79}"/>
                </a:ext>
              </a:extLst>
            </p:cNvPr>
            <p:cNvSpPr txBox="1">
              <a:spLocks noChangeArrowheads="1"/>
            </p:cNvSpPr>
            <p:nvPr/>
          </p:nvSpPr>
          <p:spPr bwMode="auto">
            <a:xfrm>
              <a:off x="112585500" y="1066419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Group 9">
            <a:extLst>
              <a:ext uri="{FF2B5EF4-FFF2-40B4-BE49-F238E27FC236}">
                <a16:creationId xmlns:a16="http://schemas.microsoft.com/office/drawing/2014/main" id="{1775EFC5-5556-4A57-B0CF-4C3F19325DA4}"/>
              </a:ext>
            </a:extLst>
          </p:cNvPr>
          <p:cNvGrpSpPr>
            <a:grpSpLocks/>
          </p:cNvGrpSpPr>
          <p:nvPr/>
        </p:nvGrpSpPr>
        <p:grpSpPr bwMode="auto">
          <a:xfrm>
            <a:off x="7239000" y="1691951"/>
            <a:ext cx="2743200" cy="2857500"/>
            <a:chOff x="110871000" y="107670600"/>
            <a:chExt cx="2743200" cy="2857500"/>
          </a:xfrm>
        </p:grpSpPr>
        <p:sp>
          <p:nvSpPr>
            <p:cNvPr id="18" name="Text Box 10">
              <a:extLst>
                <a:ext uri="{FF2B5EF4-FFF2-40B4-BE49-F238E27FC236}">
                  <a16:creationId xmlns:a16="http://schemas.microsoft.com/office/drawing/2014/main" id="{058FCD23-F315-4055-99A4-6D909F560572}"/>
                </a:ext>
              </a:extLst>
            </p:cNvPr>
            <p:cNvSpPr txBox="1">
              <a:spLocks noChangeArrowheads="1"/>
            </p:cNvSpPr>
            <p:nvPr/>
          </p:nvSpPr>
          <p:spPr bwMode="auto">
            <a:xfrm>
              <a:off x="110871000" y="107670600"/>
              <a:ext cx="27432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11">
              <a:extLst>
                <a:ext uri="{FF2B5EF4-FFF2-40B4-BE49-F238E27FC236}">
                  <a16:creationId xmlns:a16="http://schemas.microsoft.com/office/drawing/2014/main" id="{FA62B3E7-5469-4AB9-B271-12E48067AC5B}"/>
                </a:ext>
              </a:extLst>
            </p:cNvPr>
            <p:cNvGrpSpPr>
              <a:grpSpLocks/>
            </p:cNvGrpSpPr>
            <p:nvPr/>
          </p:nvGrpSpPr>
          <p:grpSpPr bwMode="auto">
            <a:xfrm>
              <a:off x="111156750" y="108813600"/>
              <a:ext cx="2343150" cy="1638300"/>
              <a:chOff x="109728000" y="108127800"/>
              <a:chExt cx="2343150" cy="1638300"/>
            </a:xfrm>
          </p:grpSpPr>
          <p:sp>
            <p:nvSpPr>
              <p:cNvPr id="24" name="Text Box 12">
                <a:extLst>
                  <a:ext uri="{FF2B5EF4-FFF2-40B4-BE49-F238E27FC236}">
                    <a16:creationId xmlns:a16="http://schemas.microsoft.com/office/drawing/2014/main" id="{1F2C7F7D-155B-4629-90A0-398D32A47CEE}"/>
                  </a:ext>
                </a:extLst>
              </p:cNvPr>
              <p:cNvSpPr txBox="1">
                <a:spLocks noChangeArrowheads="1"/>
              </p:cNvSpPr>
              <p:nvPr/>
            </p:nvSpPr>
            <p:spPr bwMode="auto">
              <a:xfrm>
                <a:off x="110928150" y="108699300"/>
                <a:ext cx="11430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                                                           	Demetrius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3">
                <a:extLst>
                  <a:ext uri="{FF2B5EF4-FFF2-40B4-BE49-F238E27FC236}">
                    <a16:creationId xmlns:a16="http://schemas.microsoft.com/office/drawing/2014/main" id="{9A31EE14-C5EC-4E05-8FAB-338FFD871E01}"/>
                  </a:ext>
                </a:extLst>
              </p:cNvPr>
              <p:cNvSpPr txBox="1">
                <a:spLocks noChangeArrowheads="1"/>
              </p:cNvSpPr>
              <p:nvPr/>
            </p:nvSpPr>
            <p:spPr bwMode="auto">
              <a:xfrm>
                <a:off x="109728000" y="1081278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14">
                <a:extLst>
                  <a:ext uri="{FF2B5EF4-FFF2-40B4-BE49-F238E27FC236}">
                    <a16:creationId xmlns:a16="http://schemas.microsoft.com/office/drawing/2014/main" id="{BF3ED86F-41E4-40FE-AC8A-9A889B93845F}"/>
                  </a:ext>
                </a:extLst>
              </p:cNvPr>
              <p:cNvSpPr txBox="1">
                <a:spLocks noChangeArrowheads="1"/>
              </p:cNvSpPr>
              <p:nvPr/>
            </p:nvSpPr>
            <p:spPr bwMode="auto">
              <a:xfrm>
                <a:off x="109728000" y="1094994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15">
                <a:extLst>
                  <a:ext uri="{FF2B5EF4-FFF2-40B4-BE49-F238E27FC236}">
                    <a16:creationId xmlns:a16="http://schemas.microsoft.com/office/drawing/2014/main" id="{1D5C86F4-94D9-4A45-98FB-B4992F78D698}"/>
                  </a:ext>
                </a:extLst>
              </p:cNvPr>
              <p:cNvSpPr txBox="1">
                <a:spLocks noChangeArrowheads="1"/>
              </p:cNvSpPr>
              <p:nvPr/>
            </p:nvSpPr>
            <p:spPr bwMode="auto">
              <a:xfrm>
                <a:off x="109728000" y="1090422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16">
                <a:extLst>
                  <a:ext uri="{FF2B5EF4-FFF2-40B4-BE49-F238E27FC236}">
                    <a16:creationId xmlns:a16="http://schemas.microsoft.com/office/drawing/2014/main" id="{EC6B46A2-5BFA-4E85-AB4D-FA4ACD380FEC}"/>
                  </a:ext>
                </a:extLst>
              </p:cNvPr>
              <p:cNvSpPr txBox="1">
                <a:spLocks noChangeArrowheads="1"/>
              </p:cNvSpPr>
              <p:nvPr/>
            </p:nvSpPr>
            <p:spPr bwMode="auto">
              <a:xfrm>
                <a:off x="109728000" y="10858500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AutoShape 17">
                <a:extLst>
                  <a:ext uri="{FF2B5EF4-FFF2-40B4-BE49-F238E27FC236}">
                    <a16:creationId xmlns:a16="http://schemas.microsoft.com/office/drawing/2014/main" id="{0353E809-0C92-4057-894F-17F9A3B6BB39}"/>
                  </a:ext>
                </a:extLst>
              </p:cNvPr>
              <p:cNvSpPr>
                <a:spLocks/>
              </p:cNvSpPr>
              <p:nvPr/>
            </p:nvSpPr>
            <p:spPr bwMode="auto">
              <a:xfrm rot="-10800000">
                <a:off x="110242350" y="108127800"/>
                <a:ext cx="114300" cy="1600200"/>
              </a:xfrm>
              <a:prstGeom prst="leftBracket">
                <a:avLst>
                  <a:gd name="adj" fmla="val 11666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18">
                <a:extLst>
                  <a:ext uri="{FF2B5EF4-FFF2-40B4-BE49-F238E27FC236}">
                    <a16:creationId xmlns:a16="http://schemas.microsoft.com/office/drawing/2014/main" id="{ED3EC61D-59DF-4A8A-A49A-C7327121EC44}"/>
                  </a:ext>
                </a:extLst>
              </p:cNvPr>
              <p:cNvSpPr txBox="1">
                <a:spLocks noChangeArrowheads="1"/>
              </p:cNvSpPr>
              <p:nvPr/>
            </p:nvSpPr>
            <p:spPr bwMode="auto">
              <a:xfrm>
                <a:off x="110528100" y="10881360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19">
                <a:extLst>
                  <a:ext uri="{FF2B5EF4-FFF2-40B4-BE49-F238E27FC236}">
                    <a16:creationId xmlns:a16="http://schemas.microsoft.com/office/drawing/2014/main" id="{26D9BA50-93DB-47FA-BC6E-76D6B888BB37}"/>
                  </a:ext>
                </a:extLst>
              </p:cNvPr>
              <p:cNvSpPr>
                <a:spLocks noChangeShapeType="1"/>
              </p:cNvSpPr>
              <p:nvPr/>
            </p:nvSpPr>
            <p:spPr bwMode="auto">
              <a:xfrm>
                <a:off x="110928150" y="108813600"/>
                <a:ext cx="6286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 name="Line 20">
              <a:extLst>
                <a:ext uri="{FF2B5EF4-FFF2-40B4-BE49-F238E27FC236}">
                  <a16:creationId xmlns:a16="http://schemas.microsoft.com/office/drawing/2014/main" id="{2766C8DF-F761-4631-8ADE-2193B139576C}"/>
                </a:ext>
              </a:extLst>
            </p:cNvPr>
            <p:cNvSpPr>
              <a:spLocks noChangeShapeType="1"/>
            </p:cNvSpPr>
            <p:nvPr/>
          </p:nvSpPr>
          <p:spPr bwMode="auto">
            <a:xfrm>
              <a:off x="112528350" y="107956350"/>
              <a:ext cx="0" cy="13144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1">
              <a:extLst>
                <a:ext uri="{FF2B5EF4-FFF2-40B4-BE49-F238E27FC236}">
                  <a16:creationId xmlns:a16="http://schemas.microsoft.com/office/drawing/2014/main" id="{FC3DA152-0FE4-4D38-BB63-DC98C492FE87}"/>
                </a:ext>
              </a:extLst>
            </p:cNvPr>
            <p:cNvSpPr>
              <a:spLocks noChangeShapeType="1"/>
            </p:cNvSpPr>
            <p:nvPr/>
          </p:nvSpPr>
          <p:spPr bwMode="auto">
            <a:xfrm>
              <a:off x="111728250" y="108299250"/>
              <a:ext cx="57150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2">
              <a:extLst>
                <a:ext uri="{FF2B5EF4-FFF2-40B4-BE49-F238E27FC236}">
                  <a16:creationId xmlns:a16="http://schemas.microsoft.com/office/drawing/2014/main" id="{8A8BF401-17EA-4839-8426-29D9EC771C6A}"/>
                </a:ext>
              </a:extLst>
            </p:cNvPr>
            <p:cNvSpPr>
              <a:spLocks noChangeShapeType="1"/>
            </p:cNvSpPr>
            <p:nvPr/>
          </p:nvSpPr>
          <p:spPr bwMode="auto">
            <a:xfrm flipH="1">
              <a:off x="112699800" y="108242100"/>
              <a:ext cx="457200" cy="5715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3">
              <a:extLst>
                <a:ext uri="{FF2B5EF4-FFF2-40B4-BE49-F238E27FC236}">
                  <a16:creationId xmlns:a16="http://schemas.microsoft.com/office/drawing/2014/main" id="{EFD4E637-257F-4C52-9C3D-8808ADF2D7F7}"/>
                </a:ext>
              </a:extLst>
            </p:cNvPr>
            <p:cNvSpPr txBox="1">
              <a:spLocks noChangeArrowheads="1"/>
            </p:cNvSpPr>
            <p:nvPr/>
          </p:nvSpPr>
          <p:spPr bwMode="auto">
            <a:xfrm>
              <a:off x="111899700" y="107670600"/>
              <a:ext cx="1257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58022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964F95-3C5B-4824-BD4C-6DAFD95217C5}"/>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9" name="Line 2">
            <a:extLst>
              <a:ext uri="{FF2B5EF4-FFF2-40B4-BE49-F238E27FC236}">
                <a16:creationId xmlns:a16="http://schemas.microsoft.com/office/drawing/2014/main" id="{01EAC9C4-BEBC-4EDD-8F48-7A698EA8D5EE}"/>
              </a:ext>
            </a:extLst>
          </p:cNvPr>
          <p:cNvSpPr>
            <a:spLocks noChangeShapeType="1"/>
          </p:cNvSpPr>
          <p:nvPr/>
        </p:nvSpPr>
        <p:spPr bwMode="auto">
          <a:xfrm>
            <a:off x="3453590" y="2462728"/>
            <a:ext cx="52578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3">
            <a:extLst>
              <a:ext uri="{FF2B5EF4-FFF2-40B4-BE49-F238E27FC236}">
                <a16:creationId xmlns:a16="http://schemas.microsoft.com/office/drawing/2014/main" id="{4A85752A-EE6C-4C4B-BB46-B09E170ABBBB}"/>
              </a:ext>
            </a:extLst>
          </p:cNvPr>
          <p:cNvSpPr>
            <a:spLocks noChangeShapeType="1"/>
          </p:cNvSpPr>
          <p:nvPr/>
        </p:nvSpPr>
        <p:spPr bwMode="auto">
          <a:xfrm>
            <a:off x="5168090" y="206267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2A092B43-20FC-4F63-B873-28F5019EFDA4}"/>
              </a:ext>
            </a:extLst>
          </p:cNvPr>
          <p:cNvSpPr>
            <a:spLocks/>
          </p:cNvSpPr>
          <p:nvPr/>
        </p:nvSpPr>
        <p:spPr bwMode="auto">
          <a:xfrm rot="-16200000">
            <a:off x="4396565" y="1062553"/>
            <a:ext cx="114300" cy="1314450"/>
          </a:xfrm>
          <a:prstGeom prst="leftBracket">
            <a:avLst>
              <a:gd name="adj" fmla="val 9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5">
            <a:extLst>
              <a:ext uri="{FF2B5EF4-FFF2-40B4-BE49-F238E27FC236}">
                <a16:creationId xmlns:a16="http://schemas.microsoft.com/office/drawing/2014/main" id="{C2C1A3E8-D0DF-4D92-BBFF-2B59CE0A3E4B}"/>
              </a:ext>
            </a:extLst>
          </p:cNvPr>
          <p:cNvSpPr txBox="1">
            <a:spLocks noChangeArrowheads="1"/>
          </p:cNvSpPr>
          <p:nvPr/>
        </p:nvSpPr>
        <p:spPr bwMode="auto">
          <a:xfrm>
            <a:off x="4139390" y="1434028"/>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6">
            <a:extLst>
              <a:ext uri="{FF2B5EF4-FFF2-40B4-BE49-F238E27FC236}">
                <a16:creationId xmlns:a16="http://schemas.microsoft.com/office/drawing/2014/main" id="{AB9C8266-3AFB-4993-BC67-F319CFD9EA89}"/>
              </a:ext>
            </a:extLst>
          </p:cNvPr>
          <p:cNvSpPr>
            <a:spLocks noChangeShapeType="1"/>
          </p:cNvSpPr>
          <p:nvPr/>
        </p:nvSpPr>
        <p:spPr bwMode="auto">
          <a:xfrm>
            <a:off x="4996640" y="206267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7">
            <a:extLst>
              <a:ext uri="{FF2B5EF4-FFF2-40B4-BE49-F238E27FC236}">
                <a16:creationId xmlns:a16="http://schemas.microsoft.com/office/drawing/2014/main" id="{D8A33154-1DA6-46C4-8A45-797A2053D707}"/>
              </a:ext>
            </a:extLst>
          </p:cNvPr>
          <p:cNvSpPr>
            <a:spLocks noChangeShapeType="1"/>
          </p:cNvSpPr>
          <p:nvPr/>
        </p:nvSpPr>
        <p:spPr bwMode="auto">
          <a:xfrm>
            <a:off x="3853640" y="206267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8">
            <a:extLst>
              <a:ext uri="{FF2B5EF4-FFF2-40B4-BE49-F238E27FC236}">
                <a16:creationId xmlns:a16="http://schemas.microsoft.com/office/drawing/2014/main" id="{E52CF3B3-C18D-4B33-8F79-F192DDB4D268}"/>
              </a:ext>
            </a:extLst>
          </p:cNvPr>
          <p:cNvSpPr>
            <a:spLocks noChangeShapeType="1"/>
          </p:cNvSpPr>
          <p:nvPr/>
        </p:nvSpPr>
        <p:spPr bwMode="auto">
          <a:xfrm>
            <a:off x="3682190" y="206267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9">
            <a:extLst>
              <a:ext uri="{FF2B5EF4-FFF2-40B4-BE49-F238E27FC236}">
                <a16:creationId xmlns:a16="http://schemas.microsoft.com/office/drawing/2014/main" id="{7872BDC7-7880-4399-AC5B-4A0F3A2FC3AD}"/>
              </a:ext>
            </a:extLst>
          </p:cNvPr>
          <p:cNvSpPr txBox="1">
            <a:spLocks noChangeArrowheads="1"/>
          </p:cNvSpPr>
          <p:nvPr/>
        </p:nvSpPr>
        <p:spPr bwMode="auto">
          <a:xfrm>
            <a:off x="3682190" y="1834078"/>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4D260766-7C46-4C24-97F2-CFA0F4C55AA6}"/>
              </a:ext>
            </a:extLst>
          </p:cNvPr>
          <p:cNvSpPr txBox="1">
            <a:spLocks noChangeArrowheads="1"/>
          </p:cNvSpPr>
          <p:nvPr/>
        </p:nvSpPr>
        <p:spPr bwMode="auto">
          <a:xfrm>
            <a:off x="4996640" y="1834078"/>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1">
            <a:extLst>
              <a:ext uri="{FF2B5EF4-FFF2-40B4-BE49-F238E27FC236}">
                <a16:creationId xmlns:a16="http://schemas.microsoft.com/office/drawing/2014/main" id="{12443B1C-6D16-403C-8487-0004E84CDDF7}"/>
              </a:ext>
            </a:extLst>
          </p:cNvPr>
          <p:cNvSpPr txBox="1">
            <a:spLocks noChangeArrowheads="1"/>
          </p:cNvSpPr>
          <p:nvPr/>
        </p:nvSpPr>
        <p:spPr bwMode="auto">
          <a:xfrm>
            <a:off x="4139390" y="2176978"/>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2">
            <a:extLst>
              <a:ext uri="{FF2B5EF4-FFF2-40B4-BE49-F238E27FC236}">
                <a16:creationId xmlns:a16="http://schemas.microsoft.com/office/drawing/2014/main" id="{670C8F96-53AA-4118-BF24-94E175DB33D3}"/>
              </a:ext>
            </a:extLst>
          </p:cNvPr>
          <p:cNvSpPr txBox="1">
            <a:spLocks noChangeArrowheads="1"/>
          </p:cNvSpPr>
          <p:nvPr/>
        </p:nvSpPr>
        <p:spPr bwMode="auto">
          <a:xfrm>
            <a:off x="3396440" y="2519878"/>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 places 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3">
            <a:extLst>
              <a:ext uri="{FF2B5EF4-FFF2-40B4-BE49-F238E27FC236}">
                <a16:creationId xmlns:a16="http://schemas.microsoft.com/office/drawing/2014/main" id="{2A6137A7-2763-4C12-81C4-DAF413788BC1}"/>
              </a:ext>
            </a:extLst>
          </p:cNvPr>
          <p:cNvSpPr txBox="1">
            <a:spLocks noChangeArrowheads="1"/>
          </p:cNvSpPr>
          <p:nvPr/>
        </p:nvSpPr>
        <p:spPr bwMode="auto">
          <a:xfrm>
            <a:off x="4768040" y="2519878"/>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4">
            <a:extLst>
              <a:ext uri="{FF2B5EF4-FFF2-40B4-BE49-F238E27FC236}">
                <a16:creationId xmlns:a16="http://schemas.microsoft.com/office/drawing/2014/main" id="{7448EE7E-93C2-4E44-B5B3-9E83C23EBBC2}"/>
              </a:ext>
            </a:extLst>
          </p:cNvPr>
          <p:cNvSpPr txBox="1">
            <a:spLocks noChangeArrowheads="1"/>
          </p:cNvSpPr>
          <p:nvPr/>
        </p:nvSpPr>
        <p:spPr bwMode="auto">
          <a:xfrm>
            <a:off x="4882340" y="137687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 D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5">
            <a:extLst>
              <a:ext uri="{FF2B5EF4-FFF2-40B4-BE49-F238E27FC236}">
                <a16:creationId xmlns:a16="http://schemas.microsoft.com/office/drawing/2014/main" id="{0A7D45B6-E8CE-4832-B60F-761F0AAE14C0}"/>
              </a:ext>
            </a:extLst>
          </p:cNvPr>
          <p:cNvSpPr>
            <a:spLocks noChangeShapeType="1"/>
          </p:cNvSpPr>
          <p:nvPr/>
        </p:nvSpPr>
        <p:spPr bwMode="auto">
          <a:xfrm>
            <a:off x="7854140" y="206267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BF446264-F7F6-4B75-A8E9-F96F8777363A}"/>
              </a:ext>
            </a:extLst>
          </p:cNvPr>
          <p:cNvSpPr>
            <a:spLocks noChangeShapeType="1"/>
          </p:cNvSpPr>
          <p:nvPr/>
        </p:nvSpPr>
        <p:spPr bwMode="auto">
          <a:xfrm>
            <a:off x="7682690" y="206267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17">
            <a:extLst>
              <a:ext uri="{FF2B5EF4-FFF2-40B4-BE49-F238E27FC236}">
                <a16:creationId xmlns:a16="http://schemas.microsoft.com/office/drawing/2014/main" id="{D30D1AB7-7CAA-4C58-8F91-E5856764A569}"/>
              </a:ext>
            </a:extLst>
          </p:cNvPr>
          <p:cNvSpPr txBox="1">
            <a:spLocks noChangeArrowheads="1"/>
          </p:cNvSpPr>
          <p:nvPr/>
        </p:nvSpPr>
        <p:spPr bwMode="auto">
          <a:xfrm>
            <a:off x="7511240" y="1605478"/>
            <a:ext cx="6858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18">
            <a:extLst>
              <a:ext uri="{FF2B5EF4-FFF2-40B4-BE49-F238E27FC236}">
                <a16:creationId xmlns:a16="http://schemas.microsoft.com/office/drawing/2014/main" id="{F2BAC787-8AF1-45F7-8CF2-B242473BF034}"/>
              </a:ext>
            </a:extLst>
          </p:cNvPr>
          <p:cNvSpPr>
            <a:spLocks noChangeShapeType="1"/>
          </p:cNvSpPr>
          <p:nvPr/>
        </p:nvSpPr>
        <p:spPr bwMode="auto">
          <a:xfrm>
            <a:off x="6425390" y="206267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19">
            <a:extLst>
              <a:ext uri="{FF2B5EF4-FFF2-40B4-BE49-F238E27FC236}">
                <a16:creationId xmlns:a16="http://schemas.microsoft.com/office/drawing/2014/main" id="{51062D67-B44E-40C2-BEAD-5095CF061DAB}"/>
              </a:ext>
            </a:extLst>
          </p:cNvPr>
          <p:cNvSpPr>
            <a:spLocks noChangeShapeType="1"/>
          </p:cNvSpPr>
          <p:nvPr/>
        </p:nvSpPr>
        <p:spPr bwMode="auto">
          <a:xfrm>
            <a:off x="6253940" y="206267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0">
            <a:extLst>
              <a:ext uri="{FF2B5EF4-FFF2-40B4-BE49-F238E27FC236}">
                <a16:creationId xmlns:a16="http://schemas.microsoft.com/office/drawing/2014/main" id="{48C79EC4-06BE-4FCF-9270-E4FA27970C82}"/>
              </a:ext>
            </a:extLst>
          </p:cNvPr>
          <p:cNvSpPr txBox="1">
            <a:spLocks noChangeArrowheads="1"/>
          </p:cNvSpPr>
          <p:nvPr/>
        </p:nvSpPr>
        <p:spPr bwMode="auto">
          <a:xfrm>
            <a:off x="6253940" y="1834078"/>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1">
            <a:extLst>
              <a:ext uri="{FF2B5EF4-FFF2-40B4-BE49-F238E27FC236}">
                <a16:creationId xmlns:a16="http://schemas.microsoft.com/office/drawing/2014/main" id="{7022A320-9A2A-4234-9B1A-11BFED16C701}"/>
              </a:ext>
            </a:extLst>
          </p:cNvPr>
          <p:cNvSpPr txBox="1">
            <a:spLocks noChangeArrowheads="1"/>
          </p:cNvSpPr>
          <p:nvPr/>
        </p:nvSpPr>
        <p:spPr bwMode="auto">
          <a:xfrm>
            <a:off x="6139640" y="251987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2">
            <a:extLst>
              <a:ext uri="{FF2B5EF4-FFF2-40B4-BE49-F238E27FC236}">
                <a16:creationId xmlns:a16="http://schemas.microsoft.com/office/drawing/2014/main" id="{C07BF4E4-2108-4927-8D90-3A77545E0EEE}"/>
              </a:ext>
            </a:extLst>
          </p:cNvPr>
          <p:cNvSpPr txBox="1">
            <a:spLocks noChangeArrowheads="1"/>
          </p:cNvSpPr>
          <p:nvPr/>
        </p:nvSpPr>
        <p:spPr bwMode="auto">
          <a:xfrm>
            <a:off x="7568390" y="251987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utoShape 23">
            <a:extLst>
              <a:ext uri="{FF2B5EF4-FFF2-40B4-BE49-F238E27FC236}">
                <a16:creationId xmlns:a16="http://schemas.microsoft.com/office/drawing/2014/main" id="{DDB0D301-04F6-44DF-87F8-61A883ED1FC6}"/>
              </a:ext>
            </a:extLst>
          </p:cNvPr>
          <p:cNvSpPr>
            <a:spLocks/>
          </p:cNvSpPr>
          <p:nvPr/>
        </p:nvSpPr>
        <p:spPr bwMode="auto">
          <a:xfrm rot="-16200000">
            <a:off x="4416408" y="71160"/>
            <a:ext cx="74613" cy="1314450"/>
          </a:xfrm>
          <a:prstGeom prst="leftBracket">
            <a:avLst>
              <a:gd name="adj" fmla="val 146808"/>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4">
            <a:extLst>
              <a:ext uri="{FF2B5EF4-FFF2-40B4-BE49-F238E27FC236}">
                <a16:creationId xmlns:a16="http://schemas.microsoft.com/office/drawing/2014/main" id="{8E61F6B9-62AA-4F91-AFB5-92B3C11BAE76}"/>
              </a:ext>
            </a:extLst>
          </p:cNvPr>
          <p:cNvSpPr txBox="1">
            <a:spLocks noChangeArrowheads="1"/>
          </p:cNvSpPr>
          <p:nvPr/>
        </p:nvSpPr>
        <p:spPr bwMode="auto">
          <a:xfrm>
            <a:off x="4139390" y="462478"/>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25">
            <a:extLst>
              <a:ext uri="{FF2B5EF4-FFF2-40B4-BE49-F238E27FC236}">
                <a16:creationId xmlns:a16="http://schemas.microsoft.com/office/drawing/2014/main" id="{904CA05D-B061-4B84-AA1C-35F9FDE3DC8E}"/>
              </a:ext>
            </a:extLst>
          </p:cNvPr>
          <p:cNvSpPr>
            <a:spLocks noChangeShapeType="1"/>
          </p:cNvSpPr>
          <p:nvPr/>
        </p:nvSpPr>
        <p:spPr bwMode="auto">
          <a:xfrm>
            <a:off x="4996640" y="109112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26">
            <a:extLst>
              <a:ext uri="{FF2B5EF4-FFF2-40B4-BE49-F238E27FC236}">
                <a16:creationId xmlns:a16="http://schemas.microsoft.com/office/drawing/2014/main" id="{57F3201C-8930-4A2F-A8B5-2B869015DFCC}"/>
              </a:ext>
            </a:extLst>
          </p:cNvPr>
          <p:cNvSpPr txBox="1">
            <a:spLocks noChangeArrowheads="1"/>
          </p:cNvSpPr>
          <p:nvPr/>
        </p:nvSpPr>
        <p:spPr bwMode="auto">
          <a:xfrm>
            <a:off x="4996640" y="862528"/>
            <a:ext cx="3714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7">
            <a:extLst>
              <a:ext uri="{FF2B5EF4-FFF2-40B4-BE49-F238E27FC236}">
                <a16:creationId xmlns:a16="http://schemas.microsoft.com/office/drawing/2014/main" id="{6726A2D7-657F-4926-840C-D5B72AED5792}"/>
              </a:ext>
            </a:extLst>
          </p:cNvPr>
          <p:cNvSpPr txBox="1">
            <a:spLocks noChangeArrowheads="1"/>
          </p:cNvSpPr>
          <p:nvPr/>
        </p:nvSpPr>
        <p:spPr bwMode="auto">
          <a:xfrm>
            <a:off x="4882340" y="519628"/>
            <a:ext cx="62865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28">
            <a:extLst>
              <a:ext uri="{FF2B5EF4-FFF2-40B4-BE49-F238E27FC236}">
                <a16:creationId xmlns:a16="http://schemas.microsoft.com/office/drawing/2014/main" id="{7FEA8DA6-A46A-43C2-AD46-E0FF5AB4960E}"/>
              </a:ext>
            </a:extLst>
          </p:cNvPr>
          <p:cNvSpPr>
            <a:spLocks noChangeShapeType="1"/>
          </p:cNvSpPr>
          <p:nvPr/>
        </p:nvSpPr>
        <p:spPr bwMode="auto">
          <a:xfrm>
            <a:off x="7682690" y="109112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29">
            <a:extLst>
              <a:ext uri="{FF2B5EF4-FFF2-40B4-BE49-F238E27FC236}">
                <a16:creationId xmlns:a16="http://schemas.microsoft.com/office/drawing/2014/main" id="{879D8D07-27F9-4505-A9F6-212357FD3CB0}"/>
              </a:ext>
            </a:extLst>
          </p:cNvPr>
          <p:cNvSpPr txBox="1">
            <a:spLocks noChangeArrowheads="1"/>
          </p:cNvSpPr>
          <p:nvPr/>
        </p:nvSpPr>
        <p:spPr bwMode="auto">
          <a:xfrm>
            <a:off x="7568390" y="862528"/>
            <a:ext cx="51435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0">
            <a:extLst>
              <a:ext uri="{FF2B5EF4-FFF2-40B4-BE49-F238E27FC236}">
                <a16:creationId xmlns:a16="http://schemas.microsoft.com/office/drawing/2014/main" id="{14F189F3-A17B-4203-9D9E-652D08F12731}"/>
              </a:ext>
            </a:extLst>
          </p:cNvPr>
          <p:cNvSpPr>
            <a:spLocks noChangeShapeType="1"/>
          </p:cNvSpPr>
          <p:nvPr/>
        </p:nvSpPr>
        <p:spPr bwMode="auto">
          <a:xfrm>
            <a:off x="6253940" y="109112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1">
            <a:extLst>
              <a:ext uri="{FF2B5EF4-FFF2-40B4-BE49-F238E27FC236}">
                <a16:creationId xmlns:a16="http://schemas.microsoft.com/office/drawing/2014/main" id="{3C87E4B6-066A-4669-A02D-8C2DC3C3626C}"/>
              </a:ext>
            </a:extLst>
          </p:cNvPr>
          <p:cNvSpPr txBox="1">
            <a:spLocks noChangeArrowheads="1"/>
          </p:cNvSpPr>
          <p:nvPr/>
        </p:nvSpPr>
        <p:spPr bwMode="auto">
          <a:xfrm>
            <a:off x="6253940" y="862528"/>
            <a:ext cx="3714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2">
            <a:extLst>
              <a:ext uri="{FF2B5EF4-FFF2-40B4-BE49-F238E27FC236}">
                <a16:creationId xmlns:a16="http://schemas.microsoft.com/office/drawing/2014/main" id="{7EE2182B-3253-467D-96C6-41700ACFA4E4}"/>
              </a:ext>
            </a:extLst>
          </p:cNvPr>
          <p:cNvSpPr>
            <a:spLocks noChangeShapeType="1"/>
          </p:cNvSpPr>
          <p:nvPr/>
        </p:nvSpPr>
        <p:spPr bwMode="auto">
          <a:xfrm>
            <a:off x="3625040" y="1033978"/>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3">
            <a:extLst>
              <a:ext uri="{FF2B5EF4-FFF2-40B4-BE49-F238E27FC236}">
                <a16:creationId xmlns:a16="http://schemas.microsoft.com/office/drawing/2014/main" id="{3A2F0B20-F562-4111-89E2-ED9F263D9EAB}"/>
              </a:ext>
            </a:extLst>
          </p:cNvPr>
          <p:cNvSpPr txBox="1">
            <a:spLocks noChangeArrowheads="1"/>
          </p:cNvSpPr>
          <p:nvPr/>
        </p:nvSpPr>
        <p:spPr bwMode="auto">
          <a:xfrm>
            <a:off x="3625040" y="805378"/>
            <a:ext cx="3714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4">
            <a:extLst>
              <a:ext uri="{FF2B5EF4-FFF2-40B4-BE49-F238E27FC236}">
                <a16:creationId xmlns:a16="http://schemas.microsoft.com/office/drawing/2014/main" id="{0B63B165-BE90-4279-97D3-4A2671D3B52B}"/>
              </a:ext>
            </a:extLst>
          </p:cNvPr>
          <p:cNvSpPr>
            <a:spLocks noChangeShapeType="1"/>
          </p:cNvSpPr>
          <p:nvPr/>
        </p:nvSpPr>
        <p:spPr bwMode="auto">
          <a:xfrm>
            <a:off x="7854140" y="1148278"/>
            <a:ext cx="0" cy="15081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5">
            <a:extLst>
              <a:ext uri="{FF2B5EF4-FFF2-40B4-BE49-F238E27FC236}">
                <a16:creationId xmlns:a16="http://schemas.microsoft.com/office/drawing/2014/main" id="{5C47878F-3C1B-4C1B-8644-A39DFF748096}"/>
              </a:ext>
            </a:extLst>
          </p:cNvPr>
          <p:cNvSpPr>
            <a:spLocks noChangeShapeType="1"/>
          </p:cNvSpPr>
          <p:nvPr/>
        </p:nvSpPr>
        <p:spPr bwMode="auto">
          <a:xfrm>
            <a:off x="6425390" y="1148278"/>
            <a:ext cx="0" cy="150813"/>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36">
            <a:extLst>
              <a:ext uri="{FF2B5EF4-FFF2-40B4-BE49-F238E27FC236}">
                <a16:creationId xmlns:a16="http://schemas.microsoft.com/office/drawing/2014/main" id="{CF127839-F9EC-4A59-BDAA-A29452A9F0C1}"/>
              </a:ext>
            </a:extLst>
          </p:cNvPr>
          <p:cNvSpPr>
            <a:spLocks noChangeShapeType="1"/>
          </p:cNvSpPr>
          <p:nvPr/>
        </p:nvSpPr>
        <p:spPr bwMode="auto">
          <a:xfrm>
            <a:off x="3796490" y="1091128"/>
            <a:ext cx="0" cy="150813"/>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6D5191FD-3172-4DB2-BFA5-0AFE31A61F0F}"/>
              </a:ext>
            </a:extLst>
          </p:cNvPr>
          <p:cNvSpPr>
            <a:spLocks noChangeShapeType="1"/>
          </p:cNvSpPr>
          <p:nvPr/>
        </p:nvSpPr>
        <p:spPr bwMode="auto">
          <a:xfrm>
            <a:off x="5168090" y="1033978"/>
            <a:ext cx="0" cy="150813"/>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38">
            <a:extLst>
              <a:ext uri="{FF2B5EF4-FFF2-40B4-BE49-F238E27FC236}">
                <a16:creationId xmlns:a16="http://schemas.microsoft.com/office/drawing/2014/main" id="{FE08CA60-88CC-4D4D-BBFC-D5728F888C63}"/>
              </a:ext>
            </a:extLst>
          </p:cNvPr>
          <p:cNvSpPr>
            <a:spLocks noChangeShapeType="1"/>
          </p:cNvSpPr>
          <p:nvPr/>
        </p:nvSpPr>
        <p:spPr bwMode="auto">
          <a:xfrm>
            <a:off x="3682190" y="1319728"/>
            <a:ext cx="45148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39">
            <a:extLst>
              <a:ext uri="{FF2B5EF4-FFF2-40B4-BE49-F238E27FC236}">
                <a16:creationId xmlns:a16="http://schemas.microsoft.com/office/drawing/2014/main" id="{237E57B3-105B-4059-B3CC-93A01ABD4991}"/>
              </a:ext>
            </a:extLst>
          </p:cNvPr>
          <p:cNvSpPr txBox="1">
            <a:spLocks noChangeArrowheads="1"/>
          </p:cNvSpPr>
          <p:nvPr/>
        </p:nvSpPr>
        <p:spPr bwMode="auto">
          <a:xfrm>
            <a:off x="6425390" y="1091128"/>
            <a:ext cx="2952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0">
            <a:extLst>
              <a:ext uri="{FF2B5EF4-FFF2-40B4-BE49-F238E27FC236}">
                <a16:creationId xmlns:a16="http://schemas.microsoft.com/office/drawing/2014/main" id="{37353DC7-F45F-489C-90B0-A47263757D9F}"/>
              </a:ext>
            </a:extLst>
          </p:cNvPr>
          <p:cNvSpPr txBox="1">
            <a:spLocks noChangeArrowheads="1"/>
          </p:cNvSpPr>
          <p:nvPr/>
        </p:nvSpPr>
        <p:spPr bwMode="auto">
          <a:xfrm>
            <a:off x="6082490" y="1091128"/>
            <a:ext cx="2952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A3EE96A3-4A5D-4FEA-8305-3DCC4189215B}"/>
              </a:ext>
            </a:extLst>
          </p:cNvPr>
          <p:cNvSpPr/>
          <p:nvPr/>
        </p:nvSpPr>
        <p:spPr>
          <a:xfrm>
            <a:off x="746450" y="3709472"/>
            <a:ext cx="10739534" cy="2000548"/>
          </a:xfrm>
          <a:prstGeom prst="rect">
            <a:avLst/>
          </a:prstGeom>
        </p:spPr>
        <p:txBody>
          <a:bodyPr wrap="square">
            <a:spAutoFit/>
          </a:bodyPr>
          <a:lstStyle/>
          <a:p>
            <a:r>
              <a:rPr lang="en-US" sz="1400" b="1" kern="1400" dirty="0">
                <a:solidFill>
                  <a:srgbClr val="000000"/>
                </a:solidFill>
                <a:latin typeface="Arial Narrow" panose="020B0606020202030204" pitchFamily="34" charset="0"/>
              </a:rPr>
              <a:t>Making application</a:t>
            </a:r>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Our TOE is 1989.  Prior to that history we mark a 10 year war.  After this in 303bc we see an alliance between Pyrrhus and Demetrius.  </a:t>
            </a:r>
          </a:p>
          <a:p>
            <a:r>
              <a:rPr lang="en-US" sz="1400" kern="1400" dirty="0">
                <a:solidFill>
                  <a:srgbClr val="000000"/>
                </a:solidFill>
                <a:latin typeface="Arial Narrow" panose="020B0606020202030204" pitchFamily="34" charset="0"/>
              </a:rPr>
              <a:t>	Pyrrhus	=	Putin	KS		Stalin</a:t>
            </a:r>
          </a:p>
          <a:p>
            <a:r>
              <a:rPr lang="en-US" sz="1400" kern="1400" dirty="0">
                <a:solidFill>
                  <a:srgbClr val="000000"/>
                </a:solidFill>
                <a:latin typeface="Arial Narrow" panose="020B0606020202030204" pitchFamily="34" charset="0"/>
              </a:rPr>
              <a:t>	Demetrius =		Trump	KN		Hitler</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From 301bc forward hey become desperate enemies.   While they begin an alliance as we get further along we’ll see they’re actually enemies.   Trump has been involved in Russia many years.  303bc I’m marking as around 2013-2104.  It’s in 2013 Putin begins to interfere with election or preparing to do that work.  The only time we see them on the same side is 2016 election.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6718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8C84EF87-9D08-4251-9DE1-47522FF28911}"/>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19" name="Rectangle 18">
            <a:extLst>
              <a:ext uri="{FF2B5EF4-FFF2-40B4-BE49-F238E27FC236}">
                <a16:creationId xmlns:a16="http://schemas.microsoft.com/office/drawing/2014/main" id="{BF6FCEF2-8595-416F-B680-DF91E2657219}"/>
              </a:ext>
            </a:extLst>
          </p:cNvPr>
          <p:cNvSpPr/>
          <p:nvPr/>
        </p:nvSpPr>
        <p:spPr>
          <a:xfrm>
            <a:off x="426098" y="405053"/>
            <a:ext cx="5554824" cy="6186309"/>
          </a:xfrm>
          <a:prstGeom prst="rect">
            <a:avLst/>
          </a:prstGeom>
        </p:spPr>
        <p:txBody>
          <a:bodyPr wrap="square">
            <a:spAutoFit/>
          </a:bodyPr>
          <a:lstStyle/>
          <a:p>
            <a:r>
              <a:rPr lang="en-US" sz="1600" kern="1400" dirty="0">
                <a:solidFill>
                  <a:srgbClr val="000000"/>
                </a:solidFill>
                <a:latin typeface="Arial Narrow" panose="020B0606020202030204" pitchFamily="34" charset="0"/>
              </a:rPr>
              <a:t>The 3 allies = C  L  S / who Demetrius and Pyrrhus are fighting.   See how it lines up with WW2.    This is the application we’re looking at.  We understood with our kings that Pyrrhus = Putin and Putin—Stalin.  Putin is 1st typified by Stalin.  Go back to history of Stalin.  We’ve considered where Pyrrhus entered world stage  - consider where Stalin enters the world stage.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I don’t want to consider where USSR begins in 1917 because in those 1st years it’s engulfed in civil war.  We’ll consider when it becomes involved in world politics, when it enters the world stage. That began with the Spanish Civil War.  In 1939 there’s this growing conflict in Europe  -  2 sides being drawn up.  Many countries threatened with civil war.  The 2 sides that want to fight are those that support a fascist type of government and those that want a communist style government.  This becomes a struggle between Fascism and Communism.  Few significant countries have been leaning toward fascism.  Around 1936 Spain is heading in that direction.  It erupts into civil war in 1936.  France calls for all countries in Europe not to intervene.  They draw up and sign a non-intervention agreement  -   signed by 27 countries.   Spanish Civil War is the nationalists government vs General Franco—Fascist.  Stalin becomes worried.  By 1936 he’s seen fascist governments arrive in Italy and Germany. He knows that Franco and Fascists are being supported by Germany.  </a:t>
            </a:r>
          </a:p>
          <a:p>
            <a:r>
              <a:rPr lang="en-US" sz="1600" kern="1400" dirty="0">
                <a:solidFill>
                  <a:srgbClr val="000000"/>
                </a:solidFill>
                <a:latin typeface="Arial Narrow" panose="020B0606020202030204" pitchFamily="34" charset="0"/>
              </a:rPr>
              <a:t>Hitler is sending aid to General Franco as is Mussolini in Italy.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0" name="Rectangle 42">
            <a:extLst>
              <a:ext uri="{FF2B5EF4-FFF2-40B4-BE49-F238E27FC236}">
                <a16:creationId xmlns:a16="http://schemas.microsoft.com/office/drawing/2014/main" id="{4F689298-C9A6-4BD0-92F3-93575F1038FF}"/>
              </a:ext>
            </a:extLst>
          </p:cNvPr>
          <p:cNvSpPr>
            <a:spLocks noChangeArrowheads="1"/>
          </p:cNvSpPr>
          <p:nvPr/>
        </p:nvSpPr>
        <p:spPr bwMode="auto">
          <a:xfrm>
            <a:off x="6779950" y="354509"/>
            <a:ext cx="440055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61" name="Group 43">
            <a:extLst>
              <a:ext uri="{FF2B5EF4-FFF2-40B4-BE49-F238E27FC236}">
                <a16:creationId xmlns:a16="http://schemas.microsoft.com/office/drawing/2014/main" id="{007F66BD-185C-4DD5-BAC1-141604369067}"/>
              </a:ext>
            </a:extLst>
          </p:cNvPr>
          <p:cNvGrpSpPr>
            <a:grpSpLocks/>
          </p:cNvGrpSpPr>
          <p:nvPr/>
        </p:nvGrpSpPr>
        <p:grpSpPr bwMode="auto">
          <a:xfrm>
            <a:off x="6951400" y="754559"/>
            <a:ext cx="3600450" cy="1314450"/>
            <a:chOff x="105718842" y="107022900"/>
            <a:chExt cx="2914650" cy="1314451"/>
          </a:xfrm>
        </p:grpSpPr>
        <p:sp>
          <p:nvSpPr>
            <p:cNvPr id="62" name="Line 44">
              <a:extLst>
                <a:ext uri="{FF2B5EF4-FFF2-40B4-BE49-F238E27FC236}">
                  <a16:creationId xmlns:a16="http://schemas.microsoft.com/office/drawing/2014/main" id="{560E8D1D-EB8A-453A-BB28-CD6DD431742A}"/>
                </a:ext>
              </a:extLst>
            </p:cNvPr>
            <p:cNvSpPr>
              <a:spLocks noChangeShapeType="1"/>
            </p:cNvSpPr>
            <p:nvPr/>
          </p:nvSpPr>
          <p:spPr bwMode="auto">
            <a:xfrm>
              <a:off x="106060875" y="108337350"/>
              <a:ext cx="225136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45">
              <a:extLst>
                <a:ext uri="{FF2B5EF4-FFF2-40B4-BE49-F238E27FC236}">
                  <a16:creationId xmlns:a16="http://schemas.microsoft.com/office/drawing/2014/main" id="{9A28055E-3701-45BF-BE16-077D42B10516}"/>
                </a:ext>
              </a:extLst>
            </p:cNvPr>
            <p:cNvSpPr>
              <a:spLocks noChangeShapeType="1"/>
            </p:cNvSpPr>
            <p:nvPr/>
          </p:nvSpPr>
          <p:spPr bwMode="auto">
            <a:xfrm>
              <a:off x="108312240" y="107803952"/>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46">
              <a:extLst>
                <a:ext uri="{FF2B5EF4-FFF2-40B4-BE49-F238E27FC236}">
                  <a16:creationId xmlns:a16="http://schemas.microsoft.com/office/drawing/2014/main" id="{15C6DC49-B67C-48D1-8B0B-1ADE4AD8C689}"/>
                </a:ext>
              </a:extLst>
            </p:cNvPr>
            <p:cNvSpPr>
              <a:spLocks noChangeShapeType="1"/>
            </p:cNvSpPr>
            <p:nvPr/>
          </p:nvSpPr>
          <p:spPr bwMode="auto">
            <a:xfrm>
              <a:off x="107204742" y="107794426"/>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7">
              <a:extLst>
                <a:ext uri="{FF2B5EF4-FFF2-40B4-BE49-F238E27FC236}">
                  <a16:creationId xmlns:a16="http://schemas.microsoft.com/office/drawing/2014/main" id="{BF6B288A-4590-4FA9-B022-48C1DD46D1A4}"/>
                </a:ext>
              </a:extLst>
            </p:cNvPr>
            <p:cNvSpPr>
              <a:spLocks noChangeShapeType="1"/>
            </p:cNvSpPr>
            <p:nvPr/>
          </p:nvSpPr>
          <p:spPr bwMode="auto">
            <a:xfrm>
              <a:off x="107028963" y="1077849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8">
              <a:extLst>
                <a:ext uri="{FF2B5EF4-FFF2-40B4-BE49-F238E27FC236}">
                  <a16:creationId xmlns:a16="http://schemas.microsoft.com/office/drawing/2014/main" id="{F33FC09D-570A-462F-9B19-E36AE8177B8E}"/>
                </a:ext>
              </a:extLst>
            </p:cNvPr>
            <p:cNvSpPr>
              <a:spLocks noChangeShapeType="1"/>
            </p:cNvSpPr>
            <p:nvPr/>
          </p:nvSpPr>
          <p:spPr bwMode="auto">
            <a:xfrm>
              <a:off x="108129533" y="107794426"/>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49">
              <a:extLst>
                <a:ext uri="{FF2B5EF4-FFF2-40B4-BE49-F238E27FC236}">
                  <a16:creationId xmlns:a16="http://schemas.microsoft.com/office/drawing/2014/main" id="{8D8D81DD-D911-4264-BFDE-B04821CAC0BF}"/>
                </a:ext>
              </a:extLst>
            </p:cNvPr>
            <p:cNvSpPr txBox="1">
              <a:spLocks noChangeArrowheads="1"/>
            </p:cNvSpPr>
            <p:nvPr/>
          </p:nvSpPr>
          <p:spPr bwMode="auto">
            <a:xfrm>
              <a:off x="107958083" y="10756582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50">
              <a:extLst>
                <a:ext uri="{FF2B5EF4-FFF2-40B4-BE49-F238E27FC236}">
                  <a16:creationId xmlns:a16="http://schemas.microsoft.com/office/drawing/2014/main" id="{82515252-A7E3-4E70-896D-FACAAF9FA846}"/>
                </a:ext>
              </a:extLst>
            </p:cNvPr>
            <p:cNvSpPr txBox="1">
              <a:spLocks noChangeArrowheads="1"/>
            </p:cNvSpPr>
            <p:nvPr/>
          </p:nvSpPr>
          <p:spPr bwMode="auto">
            <a:xfrm>
              <a:off x="106232325" y="107022900"/>
              <a:ext cx="67540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46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51">
              <a:extLst>
                <a:ext uri="{FF2B5EF4-FFF2-40B4-BE49-F238E27FC236}">
                  <a16:creationId xmlns:a16="http://schemas.microsoft.com/office/drawing/2014/main" id="{C3C5F903-8E37-4C0D-A033-D616FA6A23E3}"/>
                </a:ext>
              </a:extLst>
            </p:cNvPr>
            <p:cNvSpPr>
              <a:spLocks noChangeShapeType="1"/>
            </p:cNvSpPr>
            <p:nvPr/>
          </p:nvSpPr>
          <p:spPr bwMode="auto">
            <a:xfrm>
              <a:off x="106061742" y="107794426"/>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52">
              <a:extLst>
                <a:ext uri="{FF2B5EF4-FFF2-40B4-BE49-F238E27FC236}">
                  <a16:creationId xmlns:a16="http://schemas.microsoft.com/office/drawing/2014/main" id="{D7A7CBFE-50FF-4573-84D5-889F0177FAE1}"/>
                </a:ext>
              </a:extLst>
            </p:cNvPr>
            <p:cNvSpPr>
              <a:spLocks noChangeShapeType="1"/>
            </p:cNvSpPr>
            <p:nvPr/>
          </p:nvSpPr>
          <p:spPr bwMode="auto">
            <a:xfrm>
              <a:off x="105885963" y="1077849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53">
              <a:extLst>
                <a:ext uri="{FF2B5EF4-FFF2-40B4-BE49-F238E27FC236}">
                  <a16:creationId xmlns:a16="http://schemas.microsoft.com/office/drawing/2014/main" id="{D5C5FED0-D3CE-439A-B389-1C764771EE55}"/>
                </a:ext>
              </a:extLst>
            </p:cNvPr>
            <p:cNvSpPr txBox="1">
              <a:spLocks noChangeArrowheads="1"/>
            </p:cNvSpPr>
            <p:nvPr/>
          </p:nvSpPr>
          <p:spPr bwMode="auto">
            <a:xfrm>
              <a:off x="106861842" y="10756582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54">
              <a:extLst>
                <a:ext uri="{FF2B5EF4-FFF2-40B4-BE49-F238E27FC236}">
                  <a16:creationId xmlns:a16="http://schemas.microsoft.com/office/drawing/2014/main" id="{1FEF6734-202D-4C58-9FB0-C4BC58FF8274}"/>
                </a:ext>
              </a:extLst>
            </p:cNvPr>
            <p:cNvSpPr txBox="1">
              <a:spLocks noChangeArrowheads="1"/>
            </p:cNvSpPr>
            <p:nvPr/>
          </p:nvSpPr>
          <p:spPr bwMode="auto">
            <a:xfrm>
              <a:off x="105718842" y="10756582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AutoShape 55">
              <a:extLst>
                <a:ext uri="{FF2B5EF4-FFF2-40B4-BE49-F238E27FC236}">
                  <a16:creationId xmlns:a16="http://schemas.microsoft.com/office/drawing/2014/main" id="{A1DF38AF-8726-428C-B250-ED7D60E4746D}"/>
                </a:ext>
              </a:extLst>
            </p:cNvPr>
            <p:cNvSpPr>
              <a:spLocks/>
            </p:cNvSpPr>
            <p:nvPr/>
          </p:nvSpPr>
          <p:spPr bwMode="auto">
            <a:xfrm rot="5400000">
              <a:off x="106489500" y="106822875"/>
              <a:ext cx="171450" cy="1143000"/>
            </a:xfrm>
            <a:prstGeom prst="leftBracket">
              <a:avLst>
                <a:gd name="adj" fmla="val 55556"/>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AutoShape 56">
              <a:extLst>
                <a:ext uri="{FF2B5EF4-FFF2-40B4-BE49-F238E27FC236}">
                  <a16:creationId xmlns:a16="http://schemas.microsoft.com/office/drawing/2014/main" id="{ABBE9BBE-7A8C-4F37-925B-1DC84AC265E4}"/>
                </a:ext>
              </a:extLst>
            </p:cNvPr>
            <p:cNvSpPr>
              <a:spLocks/>
            </p:cNvSpPr>
            <p:nvPr/>
          </p:nvSpPr>
          <p:spPr bwMode="auto">
            <a:xfrm rot="5400000">
              <a:off x="107746800" y="106822875"/>
              <a:ext cx="171450" cy="1143000"/>
            </a:xfrm>
            <a:prstGeom prst="leftBracket">
              <a:avLst>
                <a:gd name="adj" fmla="val 55556"/>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57">
              <a:extLst>
                <a:ext uri="{FF2B5EF4-FFF2-40B4-BE49-F238E27FC236}">
                  <a16:creationId xmlns:a16="http://schemas.microsoft.com/office/drawing/2014/main" id="{35E4F960-91B6-4C4D-95A8-E64C85F65847}"/>
                </a:ext>
              </a:extLst>
            </p:cNvPr>
            <p:cNvSpPr txBox="1">
              <a:spLocks noChangeArrowheads="1"/>
            </p:cNvSpPr>
            <p:nvPr/>
          </p:nvSpPr>
          <p:spPr bwMode="auto">
            <a:xfrm>
              <a:off x="107489625" y="107022900"/>
              <a:ext cx="67540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46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6" name="Text Box 58">
            <a:extLst>
              <a:ext uri="{FF2B5EF4-FFF2-40B4-BE49-F238E27FC236}">
                <a16:creationId xmlns:a16="http://schemas.microsoft.com/office/drawing/2014/main" id="{BA84E3F2-3627-4819-84D1-59EA2172C29D}"/>
              </a:ext>
            </a:extLst>
          </p:cNvPr>
          <p:cNvSpPr txBox="1">
            <a:spLocks noChangeArrowheads="1"/>
          </p:cNvSpPr>
          <p:nvPr/>
        </p:nvSpPr>
        <p:spPr bwMode="auto">
          <a:xfrm>
            <a:off x="8856448" y="415499"/>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Cold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59">
            <a:extLst>
              <a:ext uri="{FF2B5EF4-FFF2-40B4-BE49-F238E27FC236}">
                <a16:creationId xmlns:a16="http://schemas.microsoft.com/office/drawing/2014/main" id="{C0CA6669-433F-4BDF-B2AF-1592D96EFB9C}"/>
              </a:ext>
            </a:extLst>
          </p:cNvPr>
          <p:cNvSpPr txBox="1">
            <a:spLocks noChangeArrowheads="1"/>
          </p:cNvSpPr>
          <p:nvPr/>
        </p:nvSpPr>
        <p:spPr bwMode="auto">
          <a:xfrm>
            <a:off x="6781425" y="2224252"/>
            <a:ext cx="401099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Fascism  vs  Communism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Text Box 67">
            <a:extLst>
              <a:ext uri="{FF2B5EF4-FFF2-40B4-BE49-F238E27FC236}">
                <a16:creationId xmlns:a16="http://schemas.microsoft.com/office/drawing/2014/main" id="{F098A4CE-6E05-4B87-96C0-81C39903C60C}"/>
              </a:ext>
            </a:extLst>
          </p:cNvPr>
          <p:cNvSpPr txBox="1">
            <a:spLocks noChangeArrowheads="1"/>
          </p:cNvSpPr>
          <p:nvPr/>
        </p:nvSpPr>
        <p:spPr bwMode="auto">
          <a:xfrm>
            <a:off x="6307347" y="2641599"/>
            <a:ext cx="5086350" cy="354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68">
            <a:extLst>
              <a:ext uri="{FF2B5EF4-FFF2-40B4-BE49-F238E27FC236}">
                <a16:creationId xmlns:a16="http://schemas.microsoft.com/office/drawing/2014/main" id="{81AE3A9F-4D69-41B7-9DCA-29E3A0CD9D93}"/>
              </a:ext>
            </a:extLst>
          </p:cNvPr>
          <p:cNvSpPr>
            <a:spLocks noChangeShapeType="1"/>
          </p:cNvSpPr>
          <p:nvPr/>
        </p:nvSpPr>
        <p:spPr bwMode="auto">
          <a:xfrm>
            <a:off x="6421647" y="3727449"/>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9">
            <a:extLst>
              <a:ext uri="{FF2B5EF4-FFF2-40B4-BE49-F238E27FC236}">
                <a16:creationId xmlns:a16="http://schemas.microsoft.com/office/drawing/2014/main" id="{FA3A6044-2079-4010-B624-33DDEB500E16}"/>
              </a:ext>
            </a:extLst>
          </p:cNvPr>
          <p:cNvSpPr>
            <a:spLocks noChangeShapeType="1"/>
          </p:cNvSpPr>
          <p:nvPr/>
        </p:nvSpPr>
        <p:spPr bwMode="auto">
          <a:xfrm>
            <a:off x="8042484" y="3327399"/>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AutoShape 70">
            <a:extLst>
              <a:ext uri="{FF2B5EF4-FFF2-40B4-BE49-F238E27FC236}">
                <a16:creationId xmlns:a16="http://schemas.microsoft.com/office/drawing/2014/main" id="{70CDB820-CB98-4C01-8174-0B09105E23AC}"/>
              </a:ext>
            </a:extLst>
          </p:cNvPr>
          <p:cNvSpPr>
            <a:spLocks/>
          </p:cNvSpPr>
          <p:nvPr/>
        </p:nvSpPr>
        <p:spPr bwMode="auto">
          <a:xfrm rot="5400000">
            <a:off x="7309853" y="2362993"/>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71">
            <a:extLst>
              <a:ext uri="{FF2B5EF4-FFF2-40B4-BE49-F238E27FC236}">
                <a16:creationId xmlns:a16="http://schemas.microsoft.com/office/drawing/2014/main" id="{87E9D20B-41C2-4166-9B3A-1302601599D4}"/>
              </a:ext>
            </a:extLst>
          </p:cNvPr>
          <p:cNvSpPr txBox="1">
            <a:spLocks noChangeArrowheads="1"/>
          </p:cNvSpPr>
          <p:nvPr/>
        </p:nvSpPr>
        <p:spPr bwMode="auto">
          <a:xfrm>
            <a:off x="7070934" y="2698749"/>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72">
            <a:extLst>
              <a:ext uri="{FF2B5EF4-FFF2-40B4-BE49-F238E27FC236}">
                <a16:creationId xmlns:a16="http://schemas.microsoft.com/office/drawing/2014/main" id="{58E17AE1-45CE-4DE1-934A-1CD8074E2024}"/>
              </a:ext>
            </a:extLst>
          </p:cNvPr>
          <p:cNvSpPr>
            <a:spLocks noChangeShapeType="1"/>
          </p:cNvSpPr>
          <p:nvPr/>
        </p:nvSpPr>
        <p:spPr bwMode="auto">
          <a:xfrm>
            <a:off x="7880559" y="3327399"/>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1" name="Group 73">
            <a:extLst>
              <a:ext uri="{FF2B5EF4-FFF2-40B4-BE49-F238E27FC236}">
                <a16:creationId xmlns:a16="http://schemas.microsoft.com/office/drawing/2014/main" id="{0344C158-A7F8-4CA0-92AA-B9FBBB3C7895}"/>
              </a:ext>
            </a:extLst>
          </p:cNvPr>
          <p:cNvGrpSpPr>
            <a:grpSpLocks/>
          </p:cNvGrpSpPr>
          <p:nvPr/>
        </p:nvGrpSpPr>
        <p:grpSpPr bwMode="auto">
          <a:xfrm>
            <a:off x="6637547" y="3098799"/>
            <a:ext cx="350837" cy="628650"/>
            <a:chOff x="101526316" y="108632625"/>
            <a:chExt cx="371181" cy="628650"/>
          </a:xfrm>
        </p:grpSpPr>
        <p:sp>
          <p:nvSpPr>
            <p:cNvPr id="92" name="Line 74">
              <a:extLst>
                <a:ext uri="{FF2B5EF4-FFF2-40B4-BE49-F238E27FC236}">
                  <a16:creationId xmlns:a16="http://schemas.microsoft.com/office/drawing/2014/main" id="{8A68467D-F384-4446-90CD-A308F0DFD8F4}"/>
                </a:ext>
              </a:extLst>
            </p:cNvPr>
            <p:cNvSpPr>
              <a:spLocks noChangeShapeType="1"/>
            </p:cNvSpPr>
            <p:nvPr/>
          </p:nvSpPr>
          <p:spPr bwMode="auto">
            <a:xfrm>
              <a:off x="101697766" y="1088612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75">
              <a:extLst>
                <a:ext uri="{FF2B5EF4-FFF2-40B4-BE49-F238E27FC236}">
                  <a16:creationId xmlns:a16="http://schemas.microsoft.com/office/drawing/2014/main" id="{92D56319-79D4-459E-BE50-6E234F921F9A}"/>
                </a:ext>
              </a:extLst>
            </p:cNvPr>
            <p:cNvSpPr>
              <a:spLocks noChangeShapeType="1"/>
            </p:cNvSpPr>
            <p:nvPr/>
          </p:nvSpPr>
          <p:spPr bwMode="auto">
            <a:xfrm>
              <a:off x="101526316" y="1088612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76">
              <a:extLst>
                <a:ext uri="{FF2B5EF4-FFF2-40B4-BE49-F238E27FC236}">
                  <a16:creationId xmlns:a16="http://schemas.microsoft.com/office/drawing/2014/main" id="{B8848051-D3EA-4B37-AFA6-F4BBE12C5922}"/>
                </a:ext>
              </a:extLst>
            </p:cNvPr>
            <p:cNvSpPr txBox="1">
              <a:spLocks noChangeArrowheads="1"/>
            </p:cNvSpPr>
            <p:nvPr/>
          </p:nvSpPr>
          <p:spPr bwMode="auto">
            <a:xfrm>
              <a:off x="101526316" y="1086326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5" name="Text Box 77">
            <a:extLst>
              <a:ext uri="{FF2B5EF4-FFF2-40B4-BE49-F238E27FC236}">
                <a16:creationId xmlns:a16="http://schemas.microsoft.com/office/drawing/2014/main" id="{DE90D4DC-15CB-4A5B-B8ED-B69D566D00D2}"/>
              </a:ext>
            </a:extLst>
          </p:cNvPr>
          <p:cNvSpPr txBox="1">
            <a:spLocks noChangeArrowheads="1"/>
          </p:cNvSpPr>
          <p:nvPr/>
        </p:nvSpPr>
        <p:spPr bwMode="auto">
          <a:xfrm>
            <a:off x="7880559" y="3098799"/>
            <a:ext cx="3508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78">
            <a:extLst>
              <a:ext uri="{FF2B5EF4-FFF2-40B4-BE49-F238E27FC236}">
                <a16:creationId xmlns:a16="http://schemas.microsoft.com/office/drawing/2014/main" id="{E9F5C464-BA22-4317-8E91-C4EA51F6FADC}"/>
              </a:ext>
            </a:extLst>
          </p:cNvPr>
          <p:cNvSpPr txBox="1">
            <a:spLocks noChangeArrowheads="1"/>
          </p:cNvSpPr>
          <p:nvPr/>
        </p:nvSpPr>
        <p:spPr bwMode="auto">
          <a:xfrm>
            <a:off x="7070934" y="3441699"/>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9">
            <a:extLst>
              <a:ext uri="{FF2B5EF4-FFF2-40B4-BE49-F238E27FC236}">
                <a16:creationId xmlns:a16="http://schemas.microsoft.com/office/drawing/2014/main" id="{D2934E40-70A1-4C88-A74A-BC508789999A}"/>
              </a:ext>
            </a:extLst>
          </p:cNvPr>
          <p:cNvSpPr txBox="1">
            <a:spLocks noChangeArrowheads="1"/>
          </p:cNvSpPr>
          <p:nvPr/>
        </p:nvSpPr>
        <p:spPr bwMode="auto">
          <a:xfrm>
            <a:off x="8821947" y="3784599"/>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80">
            <a:extLst>
              <a:ext uri="{FF2B5EF4-FFF2-40B4-BE49-F238E27FC236}">
                <a16:creationId xmlns:a16="http://schemas.microsoft.com/office/drawing/2014/main" id="{FAF84D9A-43BB-40A3-A90F-1FF5D80CBCA1}"/>
              </a:ext>
            </a:extLst>
          </p:cNvPr>
          <p:cNvSpPr>
            <a:spLocks noChangeShapeType="1"/>
          </p:cNvSpPr>
          <p:nvPr/>
        </p:nvSpPr>
        <p:spPr bwMode="auto">
          <a:xfrm>
            <a:off x="10582484" y="3327399"/>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81">
            <a:extLst>
              <a:ext uri="{FF2B5EF4-FFF2-40B4-BE49-F238E27FC236}">
                <a16:creationId xmlns:a16="http://schemas.microsoft.com/office/drawing/2014/main" id="{7C94B19A-FCB4-4B86-BD82-9105252A105C}"/>
              </a:ext>
            </a:extLst>
          </p:cNvPr>
          <p:cNvSpPr>
            <a:spLocks noChangeShapeType="1"/>
          </p:cNvSpPr>
          <p:nvPr/>
        </p:nvSpPr>
        <p:spPr bwMode="auto">
          <a:xfrm>
            <a:off x="10420559" y="3327399"/>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82">
            <a:extLst>
              <a:ext uri="{FF2B5EF4-FFF2-40B4-BE49-F238E27FC236}">
                <a16:creationId xmlns:a16="http://schemas.microsoft.com/office/drawing/2014/main" id="{75E910EC-CECF-4833-9915-7DB721F0FA9B}"/>
              </a:ext>
            </a:extLst>
          </p:cNvPr>
          <p:cNvSpPr txBox="1">
            <a:spLocks noChangeArrowheads="1"/>
          </p:cNvSpPr>
          <p:nvPr/>
        </p:nvSpPr>
        <p:spPr bwMode="auto">
          <a:xfrm>
            <a:off x="10258634" y="2870199"/>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1" name="Group 83">
            <a:extLst>
              <a:ext uri="{FF2B5EF4-FFF2-40B4-BE49-F238E27FC236}">
                <a16:creationId xmlns:a16="http://schemas.microsoft.com/office/drawing/2014/main" id="{0954E1C1-964C-474B-9326-0CFAFCCE5D0F}"/>
              </a:ext>
            </a:extLst>
          </p:cNvPr>
          <p:cNvGrpSpPr>
            <a:grpSpLocks/>
          </p:cNvGrpSpPr>
          <p:nvPr/>
        </p:nvGrpSpPr>
        <p:grpSpPr bwMode="auto">
          <a:xfrm>
            <a:off x="9069597" y="3098799"/>
            <a:ext cx="350837" cy="628650"/>
            <a:chOff x="107774716" y="108404025"/>
            <a:chExt cx="371181" cy="628650"/>
          </a:xfrm>
        </p:grpSpPr>
        <p:sp>
          <p:nvSpPr>
            <p:cNvPr id="102" name="Line 84">
              <a:extLst>
                <a:ext uri="{FF2B5EF4-FFF2-40B4-BE49-F238E27FC236}">
                  <a16:creationId xmlns:a16="http://schemas.microsoft.com/office/drawing/2014/main" id="{F34B8CCE-B280-47D5-98AD-88711E99D729}"/>
                </a:ext>
              </a:extLst>
            </p:cNvPr>
            <p:cNvSpPr>
              <a:spLocks noChangeShapeType="1"/>
            </p:cNvSpPr>
            <p:nvPr/>
          </p:nvSpPr>
          <p:spPr bwMode="auto">
            <a:xfrm>
              <a:off x="107946166" y="1086326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85">
              <a:extLst>
                <a:ext uri="{FF2B5EF4-FFF2-40B4-BE49-F238E27FC236}">
                  <a16:creationId xmlns:a16="http://schemas.microsoft.com/office/drawing/2014/main" id="{0DC1C004-DBC6-46E5-A6CB-42DB4A02C1E2}"/>
                </a:ext>
              </a:extLst>
            </p:cNvPr>
            <p:cNvSpPr>
              <a:spLocks noChangeShapeType="1"/>
            </p:cNvSpPr>
            <p:nvPr/>
          </p:nvSpPr>
          <p:spPr bwMode="auto">
            <a:xfrm>
              <a:off x="107774716" y="1086326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86">
              <a:extLst>
                <a:ext uri="{FF2B5EF4-FFF2-40B4-BE49-F238E27FC236}">
                  <a16:creationId xmlns:a16="http://schemas.microsoft.com/office/drawing/2014/main" id="{BCC57E92-2596-4260-AB29-098D7E78A5D7}"/>
                </a:ext>
              </a:extLst>
            </p:cNvPr>
            <p:cNvSpPr txBox="1">
              <a:spLocks noChangeArrowheads="1"/>
            </p:cNvSpPr>
            <p:nvPr/>
          </p:nvSpPr>
          <p:spPr bwMode="auto">
            <a:xfrm>
              <a:off x="107774716" y="1084040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5" name="Line 87">
            <a:extLst>
              <a:ext uri="{FF2B5EF4-FFF2-40B4-BE49-F238E27FC236}">
                <a16:creationId xmlns:a16="http://schemas.microsoft.com/office/drawing/2014/main" id="{970207E1-C1F0-4875-AA04-1F0434BE5F62}"/>
              </a:ext>
            </a:extLst>
          </p:cNvPr>
          <p:cNvSpPr>
            <a:spLocks noChangeShapeType="1"/>
          </p:cNvSpPr>
          <p:nvPr/>
        </p:nvSpPr>
        <p:spPr bwMode="auto">
          <a:xfrm>
            <a:off x="6421647" y="5327649"/>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88">
            <a:extLst>
              <a:ext uri="{FF2B5EF4-FFF2-40B4-BE49-F238E27FC236}">
                <a16:creationId xmlns:a16="http://schemas.microsoft.com/office/drawing/2014/main" id="{F9A1E88C-B35A-4E94-BF7F-078269E995CE}"/>
              </a:ext>
            </a:extLst>
          </p:cNvPr>
          <p:cNvSpPr>
            <a:spLocks noChangeShapeType="1"/>
          </p:cNvSpPr>
          <p:nvPr/>
        </p:nvSpPr>
        <p:spPr bwMode="auto">
          <a:xfrm>
            <a:off x="8042484" y="4927599"/>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89">
            <a:extLst>
              <a:ext uri="{FF2B5EF4-FFF2-40B4-BE49-F238E27FC236}">
                <a16:creationId xmlns:a16="http://schemas.microsoft.com/office/drawing/2014/main" id="{9983BC47-3781-42FC-9DC7-D937F7951B29}"/>
              </a:ext>
            </a:extLst>
          </p:cNvPr>
          <p:cNvSpPr>
            <a:spLocks noChangeShapeType="1"/>
          </p:cNvSpPr>
          <p:nvPr/>
        </p:nvSpPr>
        <p:spPr bwMode="auto">
          <a:xfrm>
            <a:off x="7880559" y="4927599"/>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Line 90">
            <a:extLst>
              <a:ext uri="{FF2B5EF4-FFF2-40B4-BE49-F238E27FC236}">
                <a16:creationId xmlns:a16="http://schemas.microsoft.com/office/drawing/2014/main" id="{316E6FAB-5F7C-4219-8868-4304ECE2B596}"/>
              </a:ext>
            </a:extLst>
          </p:cNvPr>
          <p:cNvSpPr>
            <a:spLocks noChangeShapeType="1"/>
          </p:cNvSpPr>
          <p:nvPr/>
        </p:nvSpPr>
        <p:spPr bwMode="auto">
          <a:xfrm>
            <a:off x="6802647" y="4927599"/>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91">
            <a:extLst>
              <a:ext uri="{FF2B5EF4-FFF2-40B4-BE49-F238E27FC236}">
                <a16:creationId xmlns:a16="http://schemas.microsoft.com/office/drawing/2014/main" id="{7454C99E-B02E-4E64-9C7D-FD00061892A5}"/>
              </a:ext>
            </a:extLst>
          </p:cNvPr>
          <p:cNvSpPr>
            <a:spLocks noChangeShapeType="1"/>
          </p:cNvSpPr>
          <p:nvPr/>
        </p:nvSpPr>
        <p:spPr bwMode="auto">
          <a:xfrm>
            <a:off x="6637547" y="4927599"/>
            <a:ext cx="3286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Text Box 92">
            <a:extLst>
              <a:ext uri="{FF2B5EF4-FFF2-40B4-BE49-F238E27FC236}">
                <a16:creationId xmlns:a16="http://schemas.microsoft.com/office/drawing/2014/main" id="{279CA240-BFE3-4AB0-8E85-63EF5756CFF3}"/>
              </a:ext>
            </a:extLst>
          </p:cNvPr>
          <p:cNvSpPr txBox="1">
            <a:spLocks noChangeArrowheads="1"/>
          </p:cNvSpPr>
          <p:nvPr/>
        </p:nvSpPr>
        <p:spPr bwMode="auto">
          <a:xfrm>
            <a:off x="6637547" y="4698999"/>
            <a:ext cx="3556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93">
            <a:extLst>
              <a:ext uri="{FF2B5EF4-FFF2-40B4-BE49-F238E27FC236}">
                <a16:creationId xmlns:a16="http://schemas.microsoft.com/office/drawing/2014/main" id="{117D4935-8512-40EE-B8A4-4AF3226C2268}"/>
              </a:ext>
            </a:extLst>
          </p:cNvPr>
          <p:cNvSpPr txBox="1">
            <a:spLocks noChangeArrowheads="1"/>
          </p:cNvSpPr>
          <p:nvPr/>
        </p:nvSpPr>
        <p:spPr bwMode="auto">
          <a:xfrm>
            <a:off x="7070934" y="5041899"/>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94">
            <a:extLst>
              <a:ext uri="{FF2B5EF4-FFF2-40B4-BE49-F238E27FC236}">
                <a16:creationId xmlns:a16="http://schemas.microsoft.com/office/drawing/2014/main" id="{DCB7D112-0E1F-4C18-88AE-DBB6087A1DE0}"/>
              </a:ext>
            </a:extLst>
          </p:cNvPr>
          <p:cNvSpPr txBox="1">
            <a:spLocks noChangeArrowheads="1"/>
          </p:cNvSpPr>
          <p:nvPr/>
        </p:nvSpPr>
        <p:spPr bwMode="auto">
          <a:xfrm>
            <a:off x="7621797" y="5384799"/>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95">
            <a:extLst>
              <a:ext uri="{FF2B5EF4-FFF2-40B4-BE49-F238E27FC236}">
                <a16:creationId xmlns:a16="http://schemas.microsoft.com/office/drawing/2014/main" id="{FD4CA13D-C45A-4DE1-A9EB-E44D4F87B839}"/>
              </a:ext>
            </a:extLst>
          </p:cNvPr>
          <p:cNvSpPr>
            <a:spLocks noChangeShapeType="1"/>
          </p:cNvSpPr>
          <p:nvPr/>
        </p:nvSpPr>
        <p:spPr bwMode="auto">
          <a:xfrm>
            <a:off x="10582484" y="4927599"/>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96">
            <a:extLst>
              <a:ext uri="{FF2B5EF4-FFF2-40B4-BE49-F238E27FC236}">
                <a16:creationId xmlns:a16="http://schemas.microsoft.com/office/drawing/2014/main" id="{62735756-0850-4852-B0C6-DB80475CCB98}"/>
              </a:ext>
            </a:extLst>
          </p:cNvPr>
          <p:cNvSpPr>
            <a:spLocks noChangeShapeType="1"/>
          </p:cNvSpPr>
          <p:nvPr/>
        </p:nvSpPr>
        <p:spPr bwMode="auto">
          <a:xfrm>
            <a:off x="10420559" y="4927599"/>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Text Box 97">
            <a:extLst>
              <a:ext uri="{FF2B5EF4-FFF2-40B4-BE49-F238E27FC236}">
                <a16:creationId xmlns:a16="http://schemas.microsoft.com/office/drawing/2014/main" id="{4263B80A-08C0-4CC1-BF2C-05127B0A41E1}"/>
              </a:ext>
            </a:extLst>
          </p:cNvPr>
          <p:cNvSpPr txBox="1">
            <a:spLocks noChangeArrowheads="1"/>
          </p:cNvSpPr>
          <p:nvPr/>
        </p:nvSpPr>
        <p:spPr bwMode="auto">
          <a:xfrm>
            <a:off x="10258634" y="4470399"/>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6" name="Group 98">
            <a:extLst>
              <a:ext uri="{FF2B5EF4-FFF2-40B4-BE49-F238E27FC236}">
                <a16:creationId xmlns:a16="http://schemas.microsoft.com/office/drawing/2014/main" id="{11EDD1B9-D883-442E-9D47-595979E16265}"/>
              </a:ext>
            </a:extLst>
          </p:cNvPr>
          <p:cNvGrpSpPr>
            <a:grpSpLocks/>
          </p:cNvGrpSpPr>
          <p:nvPr/>
        </p:nvGrpSpPr>
        <p:grpSpPr bwMode="auto">
          <a:xfrm>
            <a:off x="9069597" y="4698999"/>
            <a:ext cx="350837" cy="628650"/>
            <a:chOff x="103604735" y="109997082"/>
            <a:chExt cx="371181" cy="628650"/>
          </a:xfrm>
        </p:grpSpPr>
        <p:sp>
          <p:nvSpPr>
            <p:cNvPr id="117" name="Line 99">
              <a:extLst>
                <a:ext uri="{FF2B5EF4-FFF2-40B4-BE49-F238E27FC236}">
                  <a16:creationId xmlns:a16="http://schemas.microsoft.com/office/drawing/2014/main" id="{11930038-863B-47FC-8ADE-A6BE95F348F1}"/>
                </a:ext>
              </a:extLst>
            </p:cNvPr>
            <p:cNvSpPr>
              <a:spLocks noChangeShapeType="1"/>
            </p:cNvSpPr>
            <p:nvPr/>
          </p:nvSpPr>
          <p:spPr bwMode="auto">
            <a:xfrm>
              <a:off x="103776185" y="110225682"/>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100">
              <a:extLst>
                <a:ext uri="{FF2B5EF4-FFF2-40B4-BE49-F238E27FC236}">
                  <a16:creationId xmlns:a16="http://schemas.microsoft.com/office/drawing/2014/main" id="{D956E1FB-8C98-4F0A-95D0-69C49CF5E522}"/>
                </a:ext>
              </a:extLst>
            </p:cNvPr>
            <p:cNvSpPr>
              <a:spLocks noChangeShapeType="1"/>
            </p:cNvSpPr>
            <p:nvPr/>
          </p:nvSpPr>
          <p:spPr bwMode="auto">
            <a:xfrm>
              <a:off x="103604735" y="110225682"/>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101">
              <a:extLst>
                <a:ext uri="{FF2B5EF4-FFF2-40B4-BE49-F238E27FC236}">
                  <a16:creationId xmlns:a16="http://schemas.microsoft.com/office/drawing/2014/main" id="{F158A37F-1B96-49B5-96D8-AE787D9C2741}"/>
                </a:ext>
              </a:extLst>
            </p:cNvPr>
            <p:cNvSpPr txBox="1">
              <a:spLocks noChangeArrowheads="1"/>
            </p:cNvSpPr>
            <p:nvPr/>
          </p:nvSpPr>
          <p:spPr bwMode="auto">
            <a:xfrm>
              <a:off x="103604735" y="109997082"/>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20" name="AutoShape 102">
            <a:extLst>
              <a:ext uri="{FF2B5EF4-FFF2-40B4-BE49-F238E27FC236}">
                <a16:creationId xmlns:a16="http://schemas.microsoft.com/office/drawing/2014/main" id="{5AF7F550-FB4B-4BAB-A51F-A66D105398EC}"/>
              </a:ext>
            </a:extLst>
          </p:cNvPr>
          <p:cNvSpPr>
            <a:spLocks/>
          </p:cNvSpPr>
          <p:nvPr/>
        </p:nvSpPr>
        <p:spPr bwMode="auto">
          <a:xfrm rot="-16200000">
            <a:off x="7405103" y="3963193"/>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103">
            <a:extLst>
              <a:ext uri="{FF2B5EF4-FFF2-40B4-BE49-F238E27FC236}">
                <a16:creationId xmlns:a16="http://schemas.microsoft.com/office/drawing/2014/main" id="{BC44768D-0AB0-4F87-810E-9DAB5F44451D}"/>
              </a:ext>
            </a:extLst>
          </p:cNvPr>
          <p:cNvSpPr txBox="1">
            <a:spLocks noChangeArrowheads="1"/>
          </p:cNvSpPr>
          <p:nvPr/>
        </p:nvSpPr>
        <p:spPr bwMode="auto">
          <a:xfrm>
            <a:off x="7164597" y="4298949"/>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104">
            <a:extLst>
              <a:ext uri="{FF2B5EF4-FFF2-40B4-BE49-F238E27FC236}">
                <a16:creationId xmlns:a16="http://schemas.microsoft.com/office/drawing/2014/main" id="{766DBD15-0820-488B-B1E9-8815358F5D67}"/>
              </a:ext>
            </a:extLst>
          </p:cNvPr>
          <p:cNvSpPr txBox="1">
            <a:spLocks noChangeArrowheads="1"/>
          </p:cNvSpPr>
          <p:nvPr/>
        </p:nvSpPr>
        <p:spPr bwMode="auto">
          <a:xfrm>
            <a:off x="6478797" y="5384799"/>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Text Box 105">
            <a:extLst>
              <a:ext uri="{FF2B5EF4-FFF2-40B4-BE49-F238E27FC236}">
                <a16:creationId xmlns:a16="http://schemas.microsoft.com/office/drawing/2014/main" id="{C5957709-5058-4858-80D9-62F7AC046EA5}"/>
              </a:ext>
            </a:extLst>
          </p:cNvPr>
          <p:cNvSpPr txBox="1">
            <a:spLocks noChangeArrowheads="1"/>
          </p:cNvSpPr>
          <p:nvPr/>
        </p:nvSpPr>
        <p:spPr bwMode="auto">
          <a:xfrm>
            <a:off x="7850397" y="4470399"/>
            <a:ext cx="5143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06">
            <a:extLst>
              <a:ext uri="{FF2B5EF4-FFF2-40B4-BE49-F238E27FC236}">
                <a16:creationId xmlns:a16="http://schemas.microsoft.com/office/drawing/2014/main" id="{1A6BE41B-65C6-464F-94C1-CE38603C997D}"/>
              </a:ext>
            </a:extLst>
          </p:cNvPr>
          <p:cNvSpPr txBox="1">
            <a:spLocks noChangeArrowheads="1"/>
          </p:cNvSpPr>
          <p:nvPr/>
        </p:nvSpPr>
        <p:spPr bwMode="auto">
          <a:xfrm>
            <a:off x="8821947" y="5384799"/>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58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8" name="Slide Number Placeholder 9247">
            <a:extLst>
              <a:ext uri="{FF2B5EF4-FFF2-40B4-BE49-F238E27FC236}">
                <a16:creationId xmlns:a16="http://schemas.microsoft.com/office/drawing/2014/main" id="{5A073EB4-1E5C-42B2-B755-53ECD4619ACF}"/>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9249" name="Rectangle 9248">
            <a:extLst>
              <a:ext uri="{FF2B5EF4-FFF2-40B4-BE49-F238E27FC236}">
                <a16:creationId xmlns:a16="http://schemas.microsoft.com/office/drawing/2014/main" id="{0DD8B943-41D8-48AD-B3D7-F12EA7FDFBB8}"/>
              </a:ext>
            </a:extLst>
          </p:cNvPr>
          <p:cNvSpPr/>
          <p:nvPr/>
        </p:nvSpPr>
        <p:spPr>
          <a:xfrm>
            <a:off x="1018591" y="873908"/>
            <a:ext cx="4701855"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By 1936 2 battle lines being drawn up.  The USSR begins to supply military aid to the Spanish government. They send so much military supplies that at the beginning of the war Spain had 4th largest reserves of gold.  By the end of the ward 2/3 of that was sent to USSR to pay for the military supplies.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It’s said that the Spanish Civil War was the 2nd WW in training.  Like a playoff game before the champion match.  In this war we understand Franco won  -  now you have a 3rd major Fascist government in Spain.  Increasingly through this history those fascists governments were supported by the Pope  -  Mussolini, Hitler, Franco.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7" name="Rectangle 60">
            <a:extLst>
              <a:ext uri="{FF2B5EF4-FFF2-40B4-BE49-F238E27FC236}">
                <a16:creationId xmlns:a16="http://schemas.microsoft.com/office/drawing/2014/main" id="{E9162FFA-7B44-4600-9D43-55358451A58D}"/>
              </a:ext>
            </a:extLst>
          </p:cNvPr>
          <p:cNvSpPr>
            <a:spLocks noChangeArrowheads="1"/>
          </p:cNvSpPr>
          <p:nvPr/>
        </p:nvSpPr>
        <p:spPr bwMode="auto">
          <a:xfrm>
            <a:off x="1304733" y="4157047"/>
            <a:ext cx="3771900" cy="14287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61">
            <a:extLst>
              <a:ext uri="{FF2B5EF4-FFF2-40B4-BE49-F238E27FC236}">
                <a16:creationId xmlns:a16="http://schemas.microsoft.com/office/drawing/2014/main" id="{9199B274-39CB-402A-B717-590A23151A48}"/>
              </a:ext>
            </a:extLst>
          </p:cNvPr>
          <p:cNvSpPr>
            <a:spLocks noChangeShapeType="1"/>
          </p:cNvSpPr>
          <p:nvPr/>
        </p:nvSpPr>
        <p:spPr bwMode="auto">
          <a:xfrm>
            <a:off x="1419033" y="4557097"/>
            <a:ext cx="35433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2">
            <a:extLst>
              <a:ext uri="{FF2B5EF4-FFF2-40B4-BE49-F238E27FC236}">
                <a16:creationId xmlns:a16="http://schemas.microsoft.com/office/drawing/2014/main" id="{8D6987C6-99DB-45C2-9E13-930086ADB5C8}"/>
              </a:ext>
            </a:extLst>
          </p:cNvPr>
          <p:cNvSpPr>
            <a:spLocks noChangeShapeType="1"/>
          </p:cNvSpPr>
          <p:nvPr/>
        </p:nvSpPr>
        <p:spPr bwMode="auto">
          <a:xfrm>
            <a:off x="3133533" y="4214197"/>
            <a:ext cx="0" cy="914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3">
            <a:extLst>
              <a:ext uri="{FF2B5EF4-FFF2-40B4-BE49-F238E27FC236}">
                <a16:creationId xmlns:a16="http://schemas.microsoft.com/office/drawing/2014/main" id="{0956ECEF-C4FD-4A54-945F-2C6F56EB4C9C}"/>
              </a:ext>
            </a:extLst>
          </p:cNvPr>
          <p:cNvSpPr txBox="1">
            <a:spLocks noChangeArrowheads="1"/>
          </p:cNvSpPr>
          <p:nvPr/>
        </p:nvSpPr>
        <p:spPr bwMode="auto">
          <a:xfrm>
            <a:off x="1476183" y="4614247"/>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Mussolini (Italy)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 (Germany)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Franco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64">
            <a:extLst>
              <a:ext uri="{FF2B5EF4-FFF2-40B4-BE49-F238E27FC236}">
                <a16:creationId xmlns:a16="http://schemas.microsoft.com/office/drawing/2014/main" id="{70632657-74E6-43FB-A8E2-787503EB8B98}"/>
              </a:ext>
            </a:extLst>
          </p:cNvPr>
          <p:cNvSpPr txBox="1">
            <a:spLocks noChangeArrowheads="1"/>
          </p:cNvSpPr>
          <p:nvPr/>
        </p:nvSpPr>
        <p:spPr bwMode="auto">
          <a:xfrm>
            <a:off x="1419033" y="4271347"/>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Fascists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65">
            <a:extLst>
              <a:ext uri="{FF2B5EF4-FFF2-40B4-BE49-F238E27FC236}">
                <a16:creationId xmlns:a16="http://schemas.microsoft.com/office/drawing/2014/main" id="{68854D8D-9161-4B9F-AF81-8895E7CD62AB}"/>
              </a:ext>
            </a:extLst>
          </p:cNvPr>
          <p:cNvSpPr txBox="1">
            <a:spLocks noChangeArrowheads="1"/>
          </p:cNvSpPr>
          <p:nvPr/>
        </p:nvSpPr>
        <p:spPr bwMode="auto">
          <a:xfrm>
            <a:off x="3247833" y="4271347"/>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Communism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66">
            <a:extLst>
              <a:ext uri="{FF2B5EF4-FFF2-40B4-BE49-F238E27FC236}">
                <a16:creationId xmlns:a16="http://schemas.microsoft.com/office/drawing/2014/main" id="{92664103-7C87-4D6A-8C74-F3A403CA4224}"/>
              </a:ext>
            </a:extLst>
          </p:cNvPr>
          <p:cNvSpPr txBox="1">
            <a:spLocks noChangeArrowheads="1"/>
          </p:cNvSpPr>
          <p:nvPr/>
        </p:nvSpPr>
        <p:spPr bwMode="auto">
          <a:xfrm>
            <a:off x="3247833" y="4614247"/>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 (USSR)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Spanish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50" name="Rectangle 9249">
            <a:extLst>
              <a:ext uri="{FF2B5EF4-FFF2-40B4-BE49-F238E27FC236}">
                <a16:creationId xmlns:a16="http://schemas.microsoft.com/office/drawing/2014/main" id="{7F1625FA-E2BF-47B3-8C3A-A3C0FF182F05}"/>
              </a:ext>
            </a:extLst>
          </p:cNvPr>
          <p:cNvSpPr/>
          <p:nvPr/>
        </p:nvSpPr>
        <p:spPr>
          <a:xfrm>
            <a:off x="6379025" y="2455406"/>
            <a:ext cx="4974775" cy="2215991"/>
          </a:xfrm>
          <a:prstGeom prst="rect">
            <a:avLst/>
          </a:prstGeom>
        </p:spPr>
        <p:txBody>
          <a:bodyPr wrap="square">
            <a:spAutoFit/>
          </a:bodyPr>
          <a:lstStyle/>
          <a:p>
            <a:r>
              <a:rPr lang="en-US" sz="1400" kern="1400" dirty="0">
                <a:solidFill>
                  <a:srgbClr val="000000"/>
                </a:solidFill>
                <a:latin typeface="Arial Narrow" panose="020B0606020202030204" pitchFamily="34" charset="0"/>
              </a:rPr>
              <a:t>By the time we get to 1946, Europe is divided into 2 spheres. A struggle between Fascism and Communism.  </a:t>
            </a:r>
          </a:p>
          <a:p>
            <a:r>
              <a:rPr lang="en-US" sz="1400" kern="1400" dirty="0">
                <a:solidFill>
                  <a:srgbClr val="000000"/>
                </a:solidFill>
                <a:latin typeface="Arial Narrow" panose="020B0606020202030204" pitchFamily="34" charset="0"/>
              </a:rPr>
              <a:t>We understand that Stalin killed millions of his own people.  He did some terrible things.  Putin’s excuse for Stalin is that he faced some difficult times.  Putin says Stalin had no choice.  In the 1930s the USSR had 2 major threats—Putin says those threats was the rise of these fascists governments and the Spanish Civil War.   Which was a proxy war between Fascism and Communism—or between Hitler and Stalin.  It’s interesting when you read the chapters on the Spanish civil war— -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03884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C8E5F86-9A9B-4086-8614-E331109E7378}"/>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8" name="Rectangle 7">
            <a:extLst>
              <a:ext uri="{FF2B5EF4-FFF2-40B4-BE49-F238E27FC236}">
                <a16:creationId xmlns:a16="http://schemas.microsoft.com/office/drawing/2014/main" id="{1C3A412D-3F4F-4017-9C26-A91699278D48}"/>
              </a:ext>
            </a:extLst>
          </p:cNvPr>
          <p:cNvSpPr/>
          <p:nvPr/>
        </p:nvSpPr>
        <p:spPr>
          <a:xfrm>
            <a:off x="556726" y="468335"/>
            <a:ext cx="5452188" cy="5736521"/>
          </a:xfrm>
          <a:prstGeom prst="rect">
            <a:avLst/>
          </a:prstGeom>
        </p:spPr>
        <p:txBody>
          <a:bodyPr wrap="square">
            <a:spAutoFit/>
          </a:bodyPr>
          <a:lstStyle/>
          <a:p>
            <a:r>
              <a:rPr lang="en-US" sz="1400" kern="1400" dirty="0">
                <a:solidFill>
                  <a:srgbClr val="000000"/>
                </a:solidFill>
                <a:latin typeface="Arial Narrow" panose="020B0606020202030204" pitchFamily="34" charset="0"/>
              </a:rPr>
              <a:t>Hitler’s Pope. By John Cornwell  —  he was a dedicated Catholic. He started hearing rumors that Pope Pius X1I had supported Hitler in WW2.  He wished to defend the Papacy against such an accusation.  So he went to the Vatican and asked to investigate. They gave him access to the Vatican archives—that no one had access to, outside their close inner circle.  He spent many months in this Vatican basement pouring through the material on WW2.   By the time he was done he wrote this book, Hitler’s Pope.  He came to the conclusions while doing that work that the accusations were worse than he could have imagined.  Even though he was a dedicated Catholic and wrote the book anyway and uncovered a lot of material.  I would suggest if we want to understand this alpha history of the papacy it’s essential reading.  In this on page 223 the talks of the Spanish Civil War—and how by this stage the Papacy was supporting Franco.  It says “he had sent a telegram of congratulation to Franco for Spain’s ‘Catholic victory’.”  By the time WW2 ended, you would have the thousands of people come under the balcony at the Vatican.  Pope Pius XII would come to address them.  He liked to at the end of his speeches call out to any of the pilgrims from Spain, he would shout out the Pope is for Spain and they would shout back and Spain is for the Pope.  So by this stage you can see the fascism and the Papacy combining.  Mussolini had signed the Lateran Treaty and he was now known by the church as the new Constantine.  Mussolini and Hitler are now in alliance with the Papacy.   This proxy war ended on April 1, 1939.  You can mark a 10 year period, in this history we mark a proxy war. And if we mark a 10 it takes us back to 1929.  In 1929 we mark the Lateran Treaty.  The LT is where the papacy got it’s territory back—it’s also where you see Hitler start to rise.  You can also mark the great depression.  You can mark some significant events in 1929.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9" name="Text Box 2">
            <a:extLst>
              <a:ext uri="{FF2B5EF4-FFF2-40B4-BE49-F238E27FC236}">
                <a16:creationId xmlns:a16="http://schemas.microsoft.com/office/drawing/2014/main" id="{4ADD19BF-1F76-48FE-9D8B-66C7B1A123C3}"/>
              </a:ext>
            </a:extLst>
          </p:cNvPr>
          <p:cNvSpPr txBox="1">
            <a:spLocks noChangeArrowheads="1"/>
          </p:cNvSpPr>
          <p:nvPr/>
        </p:nvSpPr>
        <p:spPr bwMode="auto">
          <a:xfrm>
            <a:off x="6405563" y="1343608"/>
            <a:ext cx="5086350" cy="354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3">
            <a:extLst>
              <a:ext uri="{FF2B5EF4-FFF2-40B4-BE49-F238E27FC236}">
                <a16:creationId xmlns:a16="http://schemas.microsoft.com/office/drawing/2014/main" id="{79046701-58D4-432D-8D5D-BE67C8C0D1C9}"/>
              </a:ext>
            </a:extLst>
          </p:cNvPr>
          <p:cNvSpPr>
            <a:spLocks noChangeShapeType="1"/>
          </p:cNvSpPr>
          <p:nvPr/>
        </p:nvSpPr>
        <p:spPr bwMode="auto">
          <a:xfrm>
            <a:off x="6519863" y="2429458"/>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4">
            <a:extLst>
              <a:ext uri="{FF2B5EF4-FFF2-40B4-BE49-F238E27FC236}">
                <a16:creationId xmlns:a16="http://schemas.microsoft.com/office/drawing/2014/main" id="{BF0E4547-136F-4C84-ADDA-D1A63F1DE7AE}"/>
              </a:ext>
            </a:extLst>
          </p:cNvPr>
          <p:cNvSpPr>
            <a:spLocks noChangeShapeType="1"/>
          </p:cNvSpPr>
          <p:nvPr/>
        </p:nvSpPr>
        <p:spPr bwMode="auto">
          <a:xfrm>
            <a:off x="8140700" y="202940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5">
            <a:extLst>
              <a:ext uri="{FF2B5EF4-FFF2-40B4-BE49-F238E27FC236}">
                <a16:creationId xmlns:a16="http://schemas.microsoft.com/office/drawing/2014/main" id="{E5A20935-48CD-4C18-9CD1-148D7747985A}"/>
              </a:ext>
            </a:extLst>
          </p:cNvPr>
          <p:cNvSpPr>
            <a:spLocks/>
          </p:cNvSpPr>
          <p:nvPr/>
        </p:nvSpPr>
        <p:spPr bwMode="auto">
          <a:xfrm rot="5400000">
            <a:off x="7408069" y="1065002"/>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6">
            <a:extLst>
              <a:ext uri="{FF2B5EF4-FFF2-40B4-BE49-F238E27FC236}">
                <a16:creationId xmlns:a16="http://schemas.microsoft.com/office/drawing/2014/main" id="{C6E44C35-E6BB-43C0-B16C-2B643F1BAB64}"/>
              </a:ext>
            </a:extLst>
          </p:cNvPr>
          <p:cNvSpPr txBox="1">
            <a:spLocks noChangeArrowheads="1"/>
          </p:cNvSpPr>
          <p:nvPr/>
        </p:nvSpPr>
        <p:spPr bwMode="auto">
          <a:xfrm>
            <a:off x="7169150" y="1400758"/>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7">
            <a:extLst>
              <a:ext uri="{FF2B5EF4-FFF2-40B4-BE49-F238E27FC236}">
                <a16:creationId xmlns:a16="http://schemas.microsoft.com/office/drawing/2014/main" id="{4047A71F-34BE-4723-A147-1768D9856099}"/>
              </a:ext>
            </a:extLst>
          </p:cNvPr>
          <p:cNvSpPr>
            <a:spLocks noChangeShapeType="1"/>
          </p:cNvSpPr>
          <p:nvPr/>
        </p:nvSpPr>
        <p:spPr bwMode="auto">
          <a:xfrm>
            <a:off x="7978775" y="202940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5" name="Group 8">
            <a:extLst>
              <a:ext uri="{FF2B5EF4-FFF2-40B4-BE49-F238E27FC236}">
                <a16:creationId xmlns:a16="http://schemas.microsoft.com/office/drawing/2014/main" id="{CD309626-C2FF-4E2D-83F9-CECA905CDADF}"/>
              </a:ext>
            </a:extLst>
          </p:cNvPr>
          <p:cNvGrpSpPr>
            <a:grpSpLocks/>
          </p:cNvGrpSpPr>
          <p:nvPr/>
        </p:nvGrpSpPr>
        <p:grpSpPr bwMode="auto">
          <a:xfrm>
            <a:off x="6735763" y="1800808"/>
            <a:ext cx="350837" cy="628650"/>
            <a:chOff x="101526316" y="108632625"/>
            <a:chExt cx="371181" cy="628650"/>
          </a:xfrm>
        </p:grpSpPr>
        <p:sp>
          <p:nvSpPr>
            <p:cNvPr id="16" name="Line 9">
              <a:extLst>
                <a:ext uri="{FF2B5EF4-FFF2-40B4-BE49-F238E27FC236}">
                  <a16:creationId xmlns:a16="http://schemas.microsoft.com/office/drawing/2014/main" id="{41049CAC-A983-43BD-8224-4E23797132B2}"/>
                </a:ext>
              </a:extLst>
            </p:cNvPr>
            <p:cNvSpPr>
              <a:spLocks noChangeShapeType="1"/>
            </p:cNvSpPr>
            <p:nvPr/>
          </p:nvSpPr>
          <p:spPr bwMode="auto">
            <a:xfrm>
              <a:off x="101697766" y="1088612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0">
              <a:extLst>
                <a:ext uri="{FF2B5EF4-FFF2-40B4-BE49-F238E27FC236}">
                  <a16:creationId xmlns:a16="http://schemas.microsoft.com/office/drawing/2014/main" id="{00AC4212-1B09-463F-9213-E4C85D1C32BD}"/>
                </a:ext>
              </a:extLst>
            </p:cNvPr>
            <p:cNvSpPr>
              <a:spLocks noChangeShapeType="1"/>
            </p:cNvSpPr>
            <p:nvPr/>
          </p:nvSpPr>
          <p:spPr bwMode="auto">
            <a:xfrm>
              <a:off x="101526316" y="1088612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1">
              <a:extLst>
                <a:ext uri="{FF2B5EF4-FFF2-40B4-BE49-F238E27FC236}">
                  <a16:creationId xmlns:a16="http://schemas.microsoft.com/office/drawing/2014/main" id="{1457F3E2-63E6-4A99-8BAA-6EE3BCC148F2}"/>
                </a:ext>
              </a:extLst>
            </p:cNvPr>
            <p:cNvSpPr txBox="1">
              <a:spLocks noChangeArrowheads="1"/>
            </p:cNvSpPr>
            <p:nvPr/>
          </p:nvSpPr>
          <p:spPr bwMode="auto">
            <a:xfrm>
              <a:off x="101526316" y="1086326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 name="Text Box 12">
            <a:extLst>
              <a:ext uri="{FF2B5EF4-FFF2-40B4-BE49-F238E27FC236}">
                <a16:creationId xmlns:a16="http://schemas.microsoft.com/office/drawing/2014/main" id="{E2839BDA-2024-4F7E-A6BE-53127D8877BD}"/>
              </a:ext>
            </a:extLst>
          </p:cNvPr>
          <p:cNvSpPr txBox="1">
            <a:spLocks noChangeArrowheads="1"/>
          </p:cNvSpPr>
          <p:nvPr/>
        </p:nvSpPr>
        <p:spPr bwMode="auto">
          <a:xfrm>
            <a:off x="7978775" y="1800808"/>
            <a:ext cx="3508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3">
            <a:extLst>
              <a:ext uri="{FF2B5EF4-FFF2-40B4-BE49-F238E27FC236}">
                <a16:creationId xmlns:a16="http://schemas.microsoft.com/office/drawing/2014/main" id="{2AFA0686-112D-4CB9-A404-7998CBC94CEC}"/>
              </a:ext>
            </a:extLst>
          </p:cNvPr>
          <p:cNvSpPr txBox="1">
            <a:spLocks noChangeArrowheads="1"/>
          </p:cNvSpPr>
          <p:nvPr/>
        </p:nvSpPr>
        <p:spPr bwMode="auto">
          <a:xfrm>
            <a:off x="7169150" y="2143708"/>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4">
            <a:extLst>
              <a:ext uri="{FF2B5EF4-FFF2-40B4-BE49-F238E27FC236}">
                <a16:creationId xmlns:a16="http://schemas.microsoft.com/office/drawing/2014/main" id="{2B87D1E5-5BF9-4D8A-AC6D-B887D0715936}"/>
              </a:ext>
            </a:extLst>
          </p:cNvPr>
          <p:cNvSpPr txBox="1">
            <a:spLocks noChangeArrowheads="1"/>
          </p:cNvSpPr>
          <p:nvPr/>
        </p:nvSpPr>
        <p:spPr bwMode="auto">
          <a:xfrm>
            <a:off x="8920163" y="248660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5">
            <a:extLst>
              <a:ext uri="{FF2B5EF4-FFF2-40B4-BE49-F238E27FC236}">
                <a16:creationId xmlns:a16="http://schemas.microsoft.com/office/drawing/2014/main" id="{7D7ABF4F-3B0F-4644-A6A9-D547860BA286}"/>
              </a:ext>
            </a:extLst>
          </p:cNvPr>
          <p:cNvSpPr>
            <a:spLocks noChangeShapeType="1"/>
          </p:cNvSpPr>
          <p:nvPr/>
        </p:nvSpPr>
        <p:spPr bwMode="auto">
          <a:xfrm>
            <a:off x="10680700" y="202940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2846B1B5-226B-4B35-A4FA-FAC8EC4F2793}"/>
              </a:ext>
            </a:extLst>
          </p:cNvPr>
          <p:cNvSpPr>
            <a:spLocks noChangeShapeType="1"/>
          </p:cNvSpPr>
          <p:nvPr/>
        </p:nvSpPr>
        <p:spPr bwMode="auto">
          <a:xfrm>
            <a:off x="10518775" y="202940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17">
            <a:extLst>
              <a:ext uri="{FF2B5EF4-FFF2-40B4-BE49-F238E27FC236}">
                <a16:creationId xmlns:a16="http://schemas.microsoft.com/office/drawing/2014/main" id="{82BFF9EB-5FE8-4EBA-A5FD-CEB578755040}"/>
              </a:ext>
            </a:extLst>
          </p:cNvPr>
          <p:cNvSpPr txBox="1">
            <a:spLocks noChangeArrowheads="1"/>
          </p:cNvSpPr>
          <p:nvPr/>
        </p:nvSpPr>
        <p:spPr bwMode="auto">
          <a:xfrm>
            <a:off x="10356850" y="1572208"/>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5" name="Group 18">
            <a:extLst>
              <a:ext uri="{FF2B5EF4-FFF2-40B4-BE49-F238E27FC236}">
                <a16:creationId xmlns:a16="http://schemas.microsoft.com/office/drawing/2014/main" id="{4005B189-1190-47A0-87AA-AD1964CC8592}"/>
              </a:ext>
            </a:extLst>
          </p:cNvPr>
          <p:cNvGrpSpPr>
            <a:grpSpLocks/>
          </p:cNvGrpSpPr>
          <p:nvPr/>
        </p:nvGrpSpPr>
        <p:grpSpPr bwMode="auto">
          <a:xfrm>
            <a:off x="9167813" y="1800808"/>
            <a:ext cx="350837" cy="628650"/>
            <a:chOff x="107774716" y="108404025"/>
            <a:chExt cx="371181" cy="628650"/>
          </a:xfrm>
        </p:grpSpPr>
        <p:sp>
          <p:nvSpPr>
            <p:cNvPr id="26" name="Line 19">
              <a:extLst>
                <a:ext uri="{FF2B5EF4-FFF2-40B4-BE49-F238E27FC236}">
                  <a16:creationId xmlns:a16="http://schemas.microsoft.com/office/drawing/2014/main" id="{83CF744D-D072-4AB3-A49D-E9212FE8A03B}"/>
                </a:ext>
              </a:extLst>
            </p:cNvPr>
            <p:cNvSpPr>
              <a:spLocks noChangeShapeType="1"/>
            </p:cNvSpPr>
            <p:nvPr/>
          </p:nvSpPr>
          <p:spPr bwMode="auto">
            <a:xfrm>
              <a:off x="107946166" y="1086326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18CA24C6-8F73-45BD-BD45-DAFCFFABFD26}"/>
                </a:ext>
              </a:extLst>
            </p:cNvPr>
            <p:cNvSpPr>
              <a:spLocks noChangeShapeType="1"/>
            </p:cNvSpPr>
            <p:nvPr/>
          </p:nvSpPr>
          <p:spPr bwMode="auto">
            <a:xfrm>
              <a:off x="107774716" y="1086326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1">
              <a:extLst>
                <a:ext uri="{FF2B5EF4-FFF2-40B4-BE49-F238E27FC236}">
                  <a16:creationId xmlns:a16="http://schemas.microsoft.com/office/drawing/2014/main" id="{0E9384B6-2683-4E79-A045-07A7AA259545}"/>
                </a:ext>
              </a:extLst>
            </p:cNvPr>
            <p:cNvSpPr txBox="1">
              <a:spLocks noChangeArrowheads="1"/>
            </p:cNvSpPr>
            <p:nvPr/>
          </p:nvSpPr>
          <p:spPr bwMode="auto">
            <a:xfrm>
              <a:off x="107774716" y="1084040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9" name="Line 22">
            <a:extLst>
              <a:ext uri="{FF2B5EF4-FFF2-40B4-BE49-F238E27FC236}">
                <a16:creationId xmlns:a16="http://schemas.microsoft.com/office/drawing/2014/main" id="{E56D5BA6-9139-4427-A26B-95CB4352703B}"/>
              </a:ext>
            </a:extLst>
          </p:cNvPr>
          <p:cNvSpPr>
            <a:spLocks noChangeShapeType="1"/>
          </p:cNvSpPr>
          <p:nvPr/>
        </p:nvSpPr>
        <p:spPr bwMode="auto">
          <a:xfrm>
            <a:off x="6519863" y="4029658"/>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3">
            <a:extLst>
              <a:ext uri="{FF2B5EF4-FFF2-40B4-BE49-F238E27FC236}">
                <a16:creationId xmlns:a16="http://schemas.microsoft.com/office/drawing/2014/main" id="{8DC5B08A-845B-4FB6-8745-27578F54967A}"/>
              </a:ext>
            </a:extLst>
          </p:cNvPr>
          <p:cNvSpPr>
            <a:spLocks noChangeShapeType="1"/>
          </p:cNvSpPr>
          <p:nvPr/>
        </p:nvSpPr>
        <p:spPr bwMode="auto">
          <a:xfrm>
            <a:off x="8140700" y="362960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5B2A2DBD-42A6-4794-9D35-07DD85BFDA39}"/>
              </a:ext>
            </a:extLst>
          </p:cNvPr>
          <p:cNvSpPr>
            <a:spLocks noChangeShapeType="1"/>
          </p:cNvSpPr>
          <p:nvPr/>
        </p:nvSpPr>
        <p:spPr bwMode="auto">
          <a:xfrm>
            <a:off x="7978775" y="362960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25">
            <a:extLst>
              <a:ext uri="{FF2B5EF4-FFF2-40B4-BE49-F238E27FC236}">
                <a16:creationId xmlns:a16="http://schemas.microsoft.com/office/drawing/2014/main" id="{44E81722-3095-4EC6-B6C2-17996069FAEB}"/>
              </a:ext>
            </a:extLst>
          </p:cNvPr>
          <p:cNvSpPr>
            <a:spLocks noChangeShapeType="1"/>
          </p:cNvSpPr>
          <p:nvPr/>
        </p:nvSpPr>
        <p:spPr bwMode="auto">
          <a:xfrm>
            <a:off x="6900863" y="362960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26">
            <a:extLst>
              <a:ext uri="{FF2B5EF4-FFF2-40B4-BE49-F238E27FC236}">
                <a16:creationId xmlns:a16="http://schemas.microsoft.com/office/drawing/2014/main" id="{62414B94-EC66-4EBE-98C9-16017AE94ACE}"/>
              </a:ext>
            </a:extLst>
          </p:cNvPr>
          <p:cNvSpPr>
            <a:spLocks noChangeShapeType="1"/>
          </p:cNvSpPr>
          <p:nvPr/>
        </p:nvSpPr>
        <p:spPr bwMode="auto">
          <a:xfrm>
            <a:off x="6735763" y="3629608"/>
            <a:ext cx="3286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27">
            <a:extLst>
              <a:ext uri="{FF2B5EF4-FFF2-40B4-BE49-F238E27FC236}">
                <a16:creationId xmlns:a16="http://schemas.microsoft.com/office/drawing/2014/main" id="{A4BD7C34-AB07-490F-B631-64D8FA155672}"/>
              </a:ext>
            </a:extLst>
          </p:cNvPr>
          <p:cNvSpPr txBox="1">
            <a:spLocks noChangeArrowheads="1"/>
          </p:cNvSpPr>
          <p:nvPr/>
        </p:nvSpPr>
        <p:spPr bwMode="auto">
          <a:xfrm>
            <a:off x="6735763" y="3401008"/>
            <a:ext cx="3556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8">
            <a:extLst>
              <a:ext uri="{FF2B5EF4-FFF2-40B4-BE49-F238E27FC236}">
                <a16:creationId xmlns:a16="http://schemas.microsoft.com/office/drawing/2014/main" id="{37D013F8-51B8-49FF-9812-96FA1637B107}"/>
              </a:ext>
            </a:extLst>
          </p:cNvPr>
          <p:cNvSpPr txBox="1">
            <a:spLocks noChangeArrowheads="1"/>
          </p:cNvSpPr>
          <p:nvPr/>
        </p:nvSpPr>
        <p:spPr bwMode="auto">
          <a:xfrm>
            <a:off x="7169150" y="3743908"/>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9">
            <a:extLst>
              <a:ext uri="{FF2B5EF4-FFF2-40B4-BE49-F238E27FC236}">
                <a16:creationId xmlns:a16="http://schemas.microsoft.com/office/drawing/2014/main" id="{AB3D4EA2-BA71-4D0B-8D69-B03AAFBEE927}"/>
              </a:ext>
            </a:extLst>
          </p:cNvPr>
          <p:cNvSpPr txBox="1">
            <a:spLocks noChangeArrowheads="1"/>
          </p:cNvSpPr>
          <p:nvPr/>
        </p:nvSpPr>
        <p:spPr bwMode="auto">
          <a:xfrm>
            <a:off x="7720013" y="408680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0">
            <a:extLst>
              <a:ext uri="{FF2B5EF4-FFF2-40B4-BE49-F238E27FC236}">
                <a16:creationId xmlns:a16="http://schemas.microsoft.com/office/drawing/2014/main" id="{E63E1DE2-7694-4516-825A-0187D822B4D5}"/>
              </a:ext>
            </a:extLst>
          </p:cNvPr>
          <p:cNvSpPr>
            <a:spLocks noChangeShapeType="1"/>
          </p:cNvSpPr>
          <p:nvPr/>
        </p:nvSpPr>
        <p:spPr bwMode="auto">
          <a:xfrm>
            <a:off x="10680700" y="362960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1">
            <a:extLst>
              <a:ext uri="{FF2B5EF4-FFF2-40B4-BE49-F238E27FC236}">
                <a16:creationId xmlns:a16="http://schemas.microsoft.com/office/drawing/2014/main" id="{0AA3F387-EAC8-492A-A261-61998F8A4AA0}"/>
              </a:ext>
            </a:extLst>
          </p:cNvPr>
          <p:cNvSpPr>
            <a:spLocks noChangeShapeType="1"/>
          </p:cNvSpPr>
          <p:nvPr/>
        </p:nvSpPr>
        <p:spPr bwMode="auto">
          <a:xfrm>
            <a:off x="10518775" y="362960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2">
            <a:extLst>
              <a:ext uri="{FF2B5EF4-FFF2-40B4-BE49-F238E27FC236}">
                <a16:creationId xmlns:a16="http://schemas.microsoft.com/office/drawing/2014/main" id="{A680A75A-239B-4F4D-AE9A-B586B5E79111}"/>
              </a:ext>
            </a:extLst>
          </p:cNvPr>
          <p:cNvSpPr txBox="1">
            <a:spLocks noChangeArrowheads="1"/>
          </p:cNvSpPr>
          <p:nvPr/>
        </p:nvSpPr>
        <p:spPr bwMode="auto">
          <a:xfrm>
            <a:off x="10356850" y="3172408"/>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0" name="Group 33">
            <a:extLst>
              <a:ext uri="{FF2B5EF4-FFF2-40B4-BE49-F238E27FC236}">
                <a16:creationId xmlns:a16="http://schemas.microsoft.com/office/drawing/2014/main" id="{DD56C67F-CCCD-49E1-84B8-8DB496685417}"/>
              </a:ext>
            </a:extLst>
          </p:cNvPr>
          <p:cNvGrpSpPr>
            <a:grpSpLocks/>
          </p:cNvGrpSpPr>
          <p:nvPr/>
        </p:nvGrpSpPr>
        <p:grpSpPr bwMode="auto">
          <a:xfrm>
            <a:off x="9167813" y="3401008"/>
            <a:ext cx="350837" cy="628650"/>
            <a:chOff x="103604735" y="109997082"/>
            <a:chExt cx="371181" cy="628650"/>
          </a:xfrm>
        </p:grpSpPr>
        <p:sp>
          <p:nvSpPr>
            <p:cNvPr id="41" name="Line 34">
              <a:extLst>
                <a:ext uri="{FF2B5EF4-FFF2-40B4-BE49-F238E27FC236}">
                  <a16:creationId xmlns:a16="http://schemas.microsoft.com/office/drawing/2014/main" id="{415E900D-6FE6-4A86-80CD-15A80DBAE614}"/>
                </a:ext>
              </a:extLst>
            </p:cNvPr>
            <p:cNvSpPr>
              <a:spLocks noChangeShapeType="1"/>
            </p:cNvSpPr>
            <p:nvPr/>
          </p:nvSpPr>
          <p:spPr bwMode="auto">
            <a:xfrm>
              <a:off x="103776185" y="110225682"/>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5">
              <a:extLst>
                <a:ext uri="{FF2B5EF4-FFF2-40B4-BE49-F238E27FC236}">
                  <a16:creationId xmlns:a16="http://schemas.microsoft.com/office/drawing/2014/main" id="{77778633-E0DB-45ED-A86F-B40A707AD7AC}"/>
                </a:ext>
              </a:extLst>
            </p:cNvPr>
            <p:cNvSpPr>
              <a:spLocks noChangeShapeType="1"/>
            </p:cNvSpPr>
            <p:nvPr/>
          </p:nvSpPr>
          <p:spPr bwMode="auto">
            <a:xfrm>
              <a:off x="103604735" y="110225682"/>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36">
              <a:extLst>
                <a:ext uri="{FF2B5EF4-FFF2-40B4-BE49-F238E27FC236}">
                  <a16:creationId xmlns:a16="http://schemas.microsoft.com/office/drawing/2014/main" id="{EDB8D17B-41CA-4510-997F-96EF9F895753}"/>
                </a:ext>
              </a:extLst>
            </p:cNvPr>
            <p:cNvSpPr txBox="1">
              <a:spLocks noChangeArrowheads="1"/>
            </p:cNvSpPr>
            <p:nvPr/>
          </p:nvSpPr>
          <p:spPr bwMode="auto">
            <a:xfrm>
              <a:off x="103604735" y="109997082"/>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4" name="AutoShape 37">
            <a:extLst>
              <a:ext uri="{FF2B5EF4-FFF2-40B4-BE49-F238E27FC236}">
                <a16:creationId xmlns:a16="http://schemas.microsoft.com/office/drawing/2014/main" id="{FB027AC1-1951-4964-915A-6CB3116D18D0}"/>
              </a:ext>
            </a:extLst>
          </p:cNvPr>
          <p:cNvSpPr>
            <a:spLocks/>
          </p:cNvSpPr>
          <p:nvPr/>
        </p:nvSpPr>
        <p:spPr bwMode="auto">
          <a:xfrm rot="-16200000">
            <a:off x="7503319" y="2665202"/>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38">
            <a:extLst>
              <a:ext uri="{FF2B5EF4-FFF2-40B4-BE49-F238E27FC236}">
                <a16:creationId xmlns:a16="http://schemas.microsoft.com/office/drawing/2014/main" id="{5565FAE0-5A14-4718-B21E-D9004CD2F439}"/>
              </a:ext>
            </a:extLst>
          </p:cNvPr>
          <p:cNvSpPr txBox="1">
            <a:spLocks noChangeArrowheads="1"/>
          </p:cNvSpPr>
          <p:nvPr/>
        </p:nvSpPr>
        <p:spPr bwMode="auto">
          <a:xfrm>
            <a:off x="7262813" y="3000958"/>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9">
            <a:extLst>
              <a:ext uri="{FF2B5EF4-FFF2-40B4-BE49-F238E27FC236}">
                <a16:creationId xmlns:a16="http://schemas.microsoft.com/office/drawing/2014/main" id="{18EC9312-D8D1-4DCD-AE0D-A133F62EAB40}"/>
              </a:ext>
            </a:extLst>
          </p:cNvPr>
          <p:cNvSpPr txBox="1">
            <a:spLocks noChangeArrowheads="1"/>
          </p:cNvSpPr>
          <p:nvPr/>
        </p:nvSpPr>
        <p:spPr bwMode="auto">
          <a:xfrm>
            <a:off x="6577013" y="408680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Lateran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0">
            <a:extLst>
              <a:ext uri="{FF2B5EF4-FFF2-40B4-BE49-F238E27FC236}">
                <a16:creationId xmlns:a16="http://schemas.microsoft.com/office/drawing/2014/main" id="{B4984B09-DD5A-4878-8B87-DEE3FA409C25}"/>
              </a:ext>
            </a:extLst>
          </p:cNvPr>
          <p:cNvSpPr txBox="1">
            <a:spLocks noChangeArrowheads="1"/>
          </p:cNvSpPr>
          <p:nvPr/>
        </p:nvSpPr>
        <p:spPr bwMode="auto">
          <a:xfrm>
            <a:off x="7948613" y="3172408"/>
            <a:ext cx="5143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1">
            <a:extLst>
              <a:ext uri="{FF2B5EF4-FFF2-40B4-BE49-F238E27FC236}">
                <a16:creationId xmlns:a16="http://schemas.microsoft.com/office/drawing/2014/main" id="{99580E1D-373F-4326-A339-10B7743259CD}"/>
              </a:ext>
            </a:extLst>
          </p:cNvPr>
          <p:cNvSpPr txBox="1">
            <a:spLocks noChangeArrowheads="1"/>
          </p:cNvSpPr>
          <p:nvPr/>
        </p:nvSpPr>
        <p:spPr bwMode="auto">
          <a:xfrm>
            <a:off x="8920163" y="408680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96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258D4-0B9A-4BAC-A3D5-35E29D29CBD0}"/>
              </a:ext>
            </a:extLst>
          </p:cNvPr>
          <p:cNvSpPr>
            <a:spLocks noGrp="1"/>
          </p:cNvSpPr>
          <p:nvPr>
            <p:ph type="sldNum" sz="quarter" idx="12"/>
          </p:nvPr>
        </p:nvSpPr>
        <p:spPr/>
        <p:txBody>
          <a:bodyPr/>
          <a:lstStyle/>
          <a:p>
            <a:fld id="{1E1B8BD3-EEEF-4896-BEE3-06C250004F3C}" type="slidenum">
              <a:rPr lang="en-US" smtClean="0"/>
              <a:pPr/>
              <a:t>17</a:t>
            </a:fld>
            <a:endParaRPr lang="en-US"/>
          </a:p>
        </p:txBody>
      </p:sp>
      <p:sp>
        <p:nvSpPr>
          <p:cNvPr id="3" name="Rectangle 2">
            <a:extLst>
              <a:ext uri="{FF2B5EF4-FFF2-40B4-BE49-F238E27FC236}">
                <a16:creationId xmlns:a16="http://schemas.microsoft.com/office/drawing/2014/main" id="{14BBC07A-4C7B-4838-A37D-9DD394D386A5}"/>
              </a:ext>
            </a:extLst>
          </p:cNvPr>
          <p:cNvSpPr/>
          <p:nvPr/>
        </p:nvSpPr>
        <p:spPr>
          <a:xfrm>
            <a:off x="1039992" y="1773323"/>
            <a:ext cx="4211216" cy="3293209"/>
          </a:xfrm>
          <a:prstGeom prst="rect">
            <a:avLst/>
          </a:prstGeom>
        </p:spPr>
        <p:txBody>
          <a:bodyPr wrap="square">
            <a:spAutoFit/>
          </a:bodyPr>
          <a:lstStyle/>
          <a:p>
            <a:r>
              <a:rPr lang="en-US" sz="1400" kern="1400" dirty="0">
                <a:solidFill>
                  <a:srgbClr val="000000"/>
                </a:solidFill>
                <a:latin typeface="Arial Narrow" panose="020B0606020202030204" pitchFamily="34" charset="0"/>
              </a:rPr>
              <a:t>You can see how Europe is divided into this huge struggle between fascism and communism.  And on April 17, Pope XII states that once more the hand of divine providence has manifested itself over Spain.  So he’s praising God for the victory of Franco.  So you can imagine the world’s shock when on Aug 23, 4 1/2 months later there is a pact or alliance between Hitler and Stalin—the </a:t>
            </a:r>
            <a:r>
              <a:rPr lang="en-US" sz="1400" b="1" kern="1400" dirty="0">
                <a:solidFill>
                  <a:srgbClr val="000000"/>
                </a:solidFill>
                <a:latin typeface="Arial Narrow" panose="020B0606020202030204" pitchFamily="34" charset="0"/>
              </a:rPr>
              <a:t>Molotov Ribbentrop Pact</a:t>
            </a:r>
            <a:r>
              <a:rPr lang="en-US" sz="1400" kern="1400" dirty="0">
                <a:solidFill>
                  <a:srgbClr val="000000"/>
                </a:solidFill>
                <a:latin typeface="Arial Narrow" panose="020B0606020202030204" pitchFamily="34" charset="0"/>
              </a:rPr>
              <a:t>.  Molotov and Ribbentrop were the 2 men that met both foreign ministers of Germany and the USSR.  By the time we get to August, Hitler has his heart set on taking Poland. He knows if he takes Poland that Britain and France would go to war with him.  Hitler fought in WW1.  He knows why they lost. What was the significant disadvantage Germany had in WW1?   </a:t>
            </a:r>
          </a:p>
          <a:p>
            <a:r>
              <a:rPr lang="en-US" sz="1400" kern="1400" dirty="0">
                <a:solidFill>
                  <a:srgbClr val="000000"/>
                </a:solidFill>
                <a:latin typeface="Arial Narrow" panose="020B0606020202030204" pitchFamily="34" charset="0"/>
              </a:rPr>
              <a:t>2 fronts.  He didn’t want to fight on 2 fronts.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050541BB-B9A9-4594-A9A5-D88342C43F6E}"/>
              </a:ext>
            </a:extLst>
          </p:cNvPr>
          <p:cNvSpPr txBox="1">
            <a:spLocks noChangeArrowheads="1"/>
          </p:cNvSpPr>
          <p:nvPr/>
        </p:nvSpPr>
        <p:spPr bwMode="auto">
          <a:xfrm>
            <a:off x="5817734" y="1502228"/>
            <a:ext cx="5086350" cy="354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DABCFF62-E7B2-4315-939C-22C87B66D554}"/>
              </a:ext>
            </a:extLst>
          </p:cNvPr>
          <p:cNvSpPr>
            <a:spLocks noChangeShapeType="1"/>
          </p:cNvSpPr>
          <p:nvPr/>
        </p:nvSpPr>
        <p:spPr bwMode="auto">
          <a:xfrm>
            <a:off x="5932034" y="2588078"/>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6F29C812-C584-4A2D-8408-26676B832F8E}"/>
              </a:ext>
            </a:extLst>
          </p:cNvPr>
          <p:cNvSpPr>
            <a:spLocks noChangeShapeType="1"/>
          </p:cNvSpPr>
          <p:nvPr/>
        </p:nvSpPr>
        <p:spPr bwMode="auto">
          <a:xfrm>
            <a:off x="7552871" y="218802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5">
            <a:extLst>
              <a:ext uri="{FF2B5EF4-FFF2-40B4-BE49-F238E27FC236}">
                <a16:creationId xmlns:a16="http://schemas.microsoft.com/office/drawing/2014/main" id="{A1337231-EAA4-438D-90B1-9009286914D9}"/>
              </a:ext>
            </a:extLst>
          </p:cNvPr>
          <p:cNvSpPr>
            <a:spLocks/>
          </p:cNvSpPr>
          <p:nvPr/>
        </p:nvSpPr>
        <p:spPr bwMode="auto">
          <a:xfrm rot="5400000">
            <a:off x="6820240" y="1223622"/>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2D5705D9-0716-4EDC-A9CE-88B42F87974F}"/>
              </a:ext>
            </a:extLst>
          </p:cNvPr>
          <p:cNvSpPr txBox="1">
            <a:spLocks noChangeArrowheads="1"/>
          </p:cNvSpPr>
          <p:nvPr/>
        </p:nvSpPr>
        <p:spPr bwMode="auto">
          <a:xfrm>
            <a:off x="6581321" y="1559378"/>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C8B91743-3820-4C90-9A7B-1559D7554E15}"/>
              </a:ext>
            </a:extLst>
          </p:cNvPr>
          <p:cNvSpPr>
            <a:spLocks noChangeShapeType="1"/>
          </p:cNvSpPr>
          <p:nvPr/>
        </p:nvSpPr>
        <p:spPr bwMode="auto">
          <a:xfrm>
            <a:off x="7390946" y="218802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8">
            <a:extLst>
              <a:ext uri="{FF2B5EF4-FFF2-40B4-BE49-F238E27FC236}">
                <a16:creationId xmlns:a16="http://schemas.microsoft.com/office/drawing/2014/main" id="{55742FEB-7579-425B-BD13-9FFB0F5CB293}"/>
              </a:ext>
            </a:extLst>
          </p:cNvPr>
          <p:cNvGrpSpPr>
            <a:grpSpLocks/>
          </p:cNvGrpSpPr>
          <p:nvPr/>
        </p:nvGrpSpPr>
        <p:grpSpPr bwMode="auto">
          <a:xfrm>
            <a:off x="6147934" y="1959428"/>
            <a:ext cx="350837" cy="628650"/>
            <a:chOff x="101526316" y="108632625"/>
            <a:chExt cx="371181" cy="628650"/>
          </a:xfrm>
        </p:grpSpPr>
        <p:sp>
          <p:nvSpPr>
            <p:cNvPr id="11" name="Line 9">
              <a:extLst>
                <a:ext uri="{FF2B5EF4-FFF2-40B4-BE49-F238E27FC236}">
                  <a16:creationId xmlns:a16="http://schemas.microsoft.com/office/drawing/2014/main" id="{F11C1D4A-BF0F-4612-8015-300656328461}"/>
                </a:ext>
              </a:extLst>
            </p:cNvPr>
            <p:cNvSpPr>
              <a:spLocks noChangeShapeType="1"/>
            </p:cNvSpPr>
            <p:nvPr/>
          </p:nvSpPr>
          <p:spPr bwMode="auto">
            <a:xfrm>
              <a:off x="101697766" y="1088612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BAE8FE54-C7EC-4788-B1DC-15F738959E03}"/>
                </a:ext>
              </a:extLst>
            </p:cNvPr>
            <p:cNvSpPr>
              <a:spLocks noChangeShapeType="1"/>
            </p:cNvSpPr>
            <p:nvPr/>
          </p:nvSpPr>
          <p:spPr bwMode="auto">
            <a:xfrm>
              <a:off x="101526316" y="1088612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DB4C4874-9E2F-4CA8-AC0E-A4A80A66146F}"/>
                </a:ext>
              </a:extLst>
            </p:cNvPr>
            <p:cNvSpPr txBox="1">
              <a:spLocks noChangeArrowheads="1"/>
            </p:cNvSpPr>
            <p:nvPr/>
          </p:nvSpPr>
          <p:spPr bwMode="auto">
            <a:xfrm>
              <a:off x="101526316" y="1086326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2">
            <a:extLst>
              <a:ext uri="{FF2B5EF4-FFF2-40B4-BE49-F238E27FC236}">
                <a16:creationId xmlns:a16="http://schemas.microsoft.com/office/drawing/2014/main" id="{2C4DFB47-138C-4773-BBF1-1864E361DA4D}"/>
              </a:ext>
            </a:extLst>
          </p:cNvPr>
          <p:cNvSpPr txBox="1">
            <a:spLocks noChangeArrowheads="1"/>
          </p:cNvSpPr>
          <p:nvPr/>
        </p:nvSpPr>
        <p:spPr bwMode="auto">
          <a:xfrm>
            <a:off x="7390946" y="1959428"/>
            <a:ext cx="3508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D7C2FCE4-E60A-4473-B19C-EBF7AD4F026E}"/>
              </a:ext>
            </a:extLst>
          </p:cNvPr>
          <p:cNvSpPr txBox="1">
            <a:spLocks noChangeArrowheads="1"/>
          </p:cNvSpPr>
          <p:nvPr/>
        </p:nvSpPr>
        <p:spPr bwMode="auto">
          <a:xfrm>
            <a:off x="6581321" y="2302328"/>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3C84B168-9E8C-4AD1-827E-1951134B474F}"/>
              </a:ext>
            </a:extLst>
          </p:cNvPr>
          <p:cNvSpPr txBox="1">
            <a:spLocks noChangeArrowheads="1"/>
          </p:cNvSpPr>
          <p:nvPr/>
        </p:nvSpPr>
        <p:spPr bwMode="auto">
          <a:xfrm>
            <a:off x="8332334" y="264522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7BDB2B06-117A-4B4A-A4A5-5A6EF7161446}"/>
              </a:ext>
            </a:extLst>
          </p:cNvPr>
          <p:cNvSpPr>
            <a:spLocks noChangeShapeType="1"/>
          </p:cNvSpPr>
          <p:nvPr/>
        </p:nvSpPr>
        <p:spPr bwMode="auto">
          <a:xfrm>
            <a:off x="10092871" y="218802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79A6BDF7-7B08-4205-82D8-4DDF806BD48D}"/>
              </a:ext>
            </a:extLst>
          </p:cNvPr>
          <p:cNvSpPr>
            <a:spLocks noChangeShapeType="1"/>
          </p:cNvSpPr>
          <p:nvPr/>
        </p:nvSpPr>
        <p:spPr bwMode="auto">
          <a:xfrm>
            <a:off x="9930946" y="218802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7">
            <a:extLst>
              <a:ext uri="{FF2B5EF4-FFF2-40B4-BE49-F238E27FC236}">
                <a16:creationId xmlns:a16="http://schemas.microsoft.com/office/drawing/2014/main" id="{45C1ABDB-0D6B-4864-9E07-A24083C8B594}"/>
              </a:ext>
            </a:extLst>
          </p:cNvPr>
          <p:cNvSpPr txBox="1">
            <a:spLocks noChangeArrowheads="1"/>
          </p:cNvSpPr>
          <p:nvPr/>
        </p:nvSpPr>
        <p:spPr bwMode="auto">
          <a:xfrm>
            <a:off x="9769021" y="1730828"/>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 name="Group 18">
            <a:extLst>
              <a:ext uri="{FF2B5EF4-FFF2-40B4-BE49-F238E27FC236}">
                <a16:creationId xmlns:a16="http://schemas.microsoft.com/office/drawing/2014/main" id="{B177A75C-D10C-478D-9911-1E6871CC7356}"/>
              </a:ext>
            </a:extLst>
          </p:cNvPr>
          <p:cNvGrpSpPr>
            <a:grpSpLocks/>
          </p:cNvGrpSpPr>
          <p:nvPr/>
        </p:nvGrpSpPr>
        <p:grpSpPr bwMode="auto">
          <a:xfrm>
            <a:off x="8579984" y="1959428"/>
            <a:ext cx="350837" cy="628650"/>
            <a:chOff x="107774716" y="108404025"/>
            <a:chExt cx="371181" cy="628650"/>
          </a:xfrm>
        </p:grpSpPr>
        <p:sp>
          <p:nvSpPr>
            <p:cNvPr id="21" name="Line 19">
              <a:extLst>
                <a:ext uri="{FF2B5EF4-FFF2-40B4-BE49-F238E27FC236}">
                  <a16:creationId xmlns:a16="http://schemas.microsoft.com/office/drawing/2014/main" id="{46BB1A39-4BC2-4816-8354-322F3AF92DFD}"/>
                </a:ext>
              </a:extLst>
            </p:cNvPr>
            <p:cNvSpPr>
              <a:spLocks noChangeShapeType="1"/>
            </p:cNvSpPr>
            <p:nvPr/>
          </p:nvSpPr>
          <p:spPr bwMode="auto">
            <a:xfrm>
              <a:off x="107946166" y="108632625"/>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66B475B9-78D8-4B22-BF63-7D8D27E0067F}"/>
                </a:ext>
              </a:extLst>
            </p:cNvPr>
            <p:cNvSpPr>
              <a:spLocks noChangeShapeType="1"/>
            </p:cNvSpPr>
            <p:nvPr/>
          </p:nvSpPr>
          <p:spPr bwMode="auto">
            <a:xfrm>
              <a:off x="107774716" y="108632625"/>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D2306EE8-2E2E-4D34-B82D-3180AC8BC6D6}"/>
                </a:ext>
              </a:extLst>
            </p:cNvPr>
            <p:cNvSpPr txBox="1">
              <a:spLocks noChangeArrowheads="1"/>
            </p:cNvSpPr>
            <p:nvPr/>
          </p:nvSpPr>
          <p:spPr bwMode="auto">
            <a:xfrm>
              <a:off x="107774716" y="108404025"/>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4" name="Line 22">
            <a:extLst>
              <a:ext uri="{FF2B5EF4-FFF2-40B4-BE49-F238E27FC236}">
                <a16:creationId xmlns:a16="http://schemas.microsoft.com/office/drawing/2014/main" id="{A15629C1-C615-4824-8A3D-41885D81794B}"/>
              </a:ext>
            </a:extLst>
          </p:cNvPr>
          <p:cNvSpPr>
            <a:spLocks noChangeShapeType="1"/>
          </p:cNvSpPr>
          <p:nvPr/>
        </p:nvSpPr>
        <p:spPr bwMode="auto">
          <a:xfrm>
            <a:off x="5932034" y="4188278"/>
            <a:ext cx="4972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7F3788BE-B846-4650-AB5F-4696C36A7B99}"/>
              </a:ext>
            </a:extLst>
          </p:cNvPr>
          <p:cNvSpPr>
            <a:spLocks noChangeShapeType="1"/>
          </p:cNvSpPr>
          <p:nvPr/>
        </p:nvSpPr>
        <p:spPr bwMode="auto">
          <a:xfrm>
            <a:off x="7552871" y="378822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EF14F081-A3FA-42C6-B9EF-ED8257689DC1}"/>
              </a:ext>
            </a:extLst>
          </p:cNvPr>
          <p:cNvSpPr>
            <a:spLocks noChangeShapeType="1"/>
          </p:cNvSpPr>
          <p:nvPr/>
        </p:nvSpPr>
        <p:spPr bwMode="auto">
          <a:xfrm>
            <a:off x="7390946" y="378822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8C25993D-AC6A-40CC-ABE1-696363DBA998}"/>
              </a:ext>
            </a:extLst>
          </p:cNvPr>
          <p:cNvSpPr>
            <a:spLocks noChangeShapeType="1"/>
          </p:cNvSpPr>
          <p:nvPr/>
        </p:nvSpPr>
        <p:spPr bwMode="auto">
          <a:xfrm>
            <a:off x="6313034" y="378822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A0D2D812-A4F3-4147-BAC5-BAB98F4D3B32}"/>
              </a:ext>
            </a:extLst>
          </p:cNvPr>
          <p:cNvSpPr>
            <a:spLocks noChangeShapeType="1"/>
          </p:cNvSpPr>
          <p:nvPr/>
        </p:nvSpPr>
        <p:spPr bwMode="auto">
          <a:xfrm>
            <a:off x="6147934" y="3788228"/>
            <a:ext cx="32861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8569AA46-D8A9-4521-B3B5-2F715805F6BF}"/>
              </a:ext>
            </a:extLst>
          </p:cNvPr>
          <p:cNvSpPr txBox="1">
            <a:spLocks noChangeArrowheads="1"/>
          </p:cNvSpPr>
          <p:nvPr/>
        </p:nvSpPr>
        <p:spPr bwMode="auto">
          <a:xfrm>
            <a:off x="6147934" y="3559628"/>
            <a:ext cx="3556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B0B6509-FA57-4391-8B0B-C4A2771ED0D5}"/>
              </a:ext>
            </a:extLst>
          </p:cNvPr>
          <p:cNvSpPr txBox="1">
            <a:spLocks noChangeArrowheads="1"/>
          </p:cNvSpPr>
          <p:nvPr/>
        </p:nvSpPr>
        <p:spPr bwMode="auto">
          <a:xfrm>
            <a:off x="6581321" y="3902528"/>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6B4E4E17-4B36-4730-88FC-A43DE42F7BB6}"/>
              </a:ext>
            </a:extLst>
          </p:cNvPr>
          <p:cNvSpPr txBox="1">
            <a:spLocks noChangeArrowheads="1"/>
          </p:cNvSpPr>
          <p:nvPr/>
        </p:nvSpPr>
        <p:spPr bwMode="auto">
          <a:xfrm>
            <a:off x="7132184" y="424542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0">
            <a:extLst>
              <a:ext uri="{FF2B5EF4-FFF2-40B4-BE49-F238E27FC236}">
                <a16:creationId xmlns:a16="http://schemas.microsoft.com/office/drawing/2014/main" id="{ECA8E016-B7DE-44BA-917A-94B4B93F212B}"/>
              </a:ext>
            </a:extLst>
          </p:cNvPr>
          <p:cNvSpPr>
            <a:spLocks noChangeShapeType="1"/>
          </p:cNvSpPr>
          <p:nvPr/>
        </p:nvSpPr>
        <p:spPr bwMode="auto">
          <a:xfrm>
            <a:off x="10092871" y="3788228"/>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2EA71103-4828-4487-AF14-A19F5A3F533C}"/>
              </a:ext>
            </a:extLst>
          </p:cNvPr>
          <p:cNvSpPr>
            <a:spLocks noChangeShapeType="1"/>
          </p:cNvSpPr>
          <p:nvPr/>
        </p:nvSpPr>
        <p:spPr bwMode="auto">
          <a:xfrm>
            <a:off x="9930946" y="3788228"/>
            <a:ext cx="323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2">
            <a:extLst>
              <a:ext uri="{FF2B5EF4-FFF2-40B4-BE49-F238E27FC236}">
                <a16:creationId xmlns:a16="http://schemas.microsoft.com/office/drawing/2014/main" id="{A13D9B67-F0AD-40B4-B0D4-5B0C1AA9642C}"/>
              </a:ext>
            </a:extLst>
          </p:cNvPr>
          <p:cNvSpPr txBox="1">
            <a:spLocks noChangeArrowheads="1"/>
          </p:cNvSpPr>
          <p:nvPr/>
        </p:nvSpPr>
        <p:spPr bwMode="auto">
          <a:xfrm>
            <a:off x="9769021" y="3331028"/>
            <a:ext cx="64928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5" name="Group 33">
            <a:extLst>
              <a:ext uri="{FF2B5EF4-FFF2-40B4-BE49-F238E27FC236}">
                <a16:creationId xmlns:a16="http://schemas.microsoft.com/office/drawing/2014/main" id="{5CA8D58F-C5B4-463C-95B4-6F849B231340}"/>
              </a:ext>
            </a:extLst>
          </p:cNvPr>
          <p:cNvGrpSpPr>
            <a:grpSpLocks/>
          </p:cNvGrpSpPr>
          <p:nvPr/>
        </p:nvGrpSpPr>
        <p:grpSpPr bwMode="auto">
          <a:xfrm>
            <a:off x="8394256" y="3305607"/>
            <a:ext cx="768272" cy="882650"/>
            <a:chOff x="103456003" y="109831489"/>
            <a:chExt cx="615188" cy="794243"/>
          </a:xfrm>
        </p:grpSpPr>
        <p:sp>
          <p:nvSpPr>
            <p:cNvPr id="36" name="Line 34">
              <a:extLst>
                <a:ext uri="{FF2B5EF4-FFF2-40B4-BE49-F238E27FC236}">
                  <a16:creationId xmlns:a16="http://schemas.microsoft.com/office/drawing/2014/main" id="{2D1DA382-A13D-4FB7-8E55-8481ABB71C97}"/>
                </a:ext>
              </a:extLst>
            </p:cNvPr>
            <p:cNvSpPr>
              <a:spLocks noChangeShapeType="1"/>
            </p:cNvSpPr>
            <p:nvPr/>
          </p:nvSpPr>
          <p:spPr bwMode="auto">
            <a:xfrm>
              <a:off x="103776185" y="110225682"/>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350B5A6B-6F1F-422A-87F4-563D18A034F8}"/>
                </a:ext>
              </a:extLst>
            </p:cNvPr>
            <p:cNvSpPr>
              <a:spLocks noChangeShapeType="1"/>
            </p:cNvSpPr>
            <p:nvPr/>
          </p:nvSpPr>
          <p:spPr bwMode="auto">
            <a:xfrm>
              <a:off x="103604735" y="110225682"/>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6">
              <a:extLst>
                <a:ext uri="{FF2B5EF4-FFF2-40B4-BE49-F238E27FC236}">
                  <a16:creationId xmlns:a16="http://schemas.microsoft.com/office/drawing/2014/main" id="{CB62C3D2-34C8-4FEC-9FBB-05BB3EE68D83}"/>
                </a:ext>
              </a:extLst>
            </p:cNvPr>
            <p:cNvSpPr txBox="1">
              <a:spLocks noChangeArrowheads="1"/>
            </p:cNvSpPr>
            <p:nvPr/>
          </p:nvSpPr>
          <p:spPr bwMode="auto">
            <a:xfrm>
              <a:off x="103456003" y="109831489"/>
              <a:ext cx="615188" cy="425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1939</a:t>
              </a:r>
            </a:p>
          </p:txBody>
        </p:sp>
      </p:grpSp>
      <p:sp>
        <p:nvSpPr>
          <p:cNvPr id="39" name="AutoShape 37">
            <a:extLst>
              <a:ext uri="{FF2B5EF4-FFF2-40B4-BE49-F238E27FC236}">
                <a16:creationId xmlns:a16="http://schemas.microsoft.com/office/drawing/2014/main" id="{76B1252B-06AB-409C-A67A-407C74A98502}"/>
              </a:ext>
            </a:extLst>
          </p:cNvPr>
          <p:cNvSpPr>
            <a:spLocks/>
          </p:cNvSpPr>
          <p:nvPr/>
        </p:nvSpPr>
        <p:spPr bwMode="auto">
          <a:xfrm rot="-16200000">
            <a:off x="6915490" y="2823822"/>
            <a:ext cx="114300" cy="1243012"/>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8">
            <a:extLst>
              <a:ext uri="{FF2B5EF4-FFF2-40B4-BE49-F238E27FC236}">
                <a16:creationId xmlns:a16="http://schemas.microsoft.com/office/drawing/2014/main" id="{2CD3C2A1-2027-4790-B0AA-135CD5976418}"/>
              </a:ext>
            </a:extLst>
          </p:cNvPr>
          <p:cNvSpPr txBox="1">
            <a:spLocks noChangeArrowheads="1"/>
          </p:cNvSpPr>
          <p:nvPr/>
        </p:nvSpPr>
        <p:spPr bwMode="auto">
          <a:xfrm>
            <a:off x="6674984" y="3159578"/>
            <a:ext cx="5937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39EA4FF-4B8C-46CB-9A3F-90F9DB28C9E0}"/>
              </a:ext>
            </a:extLst>
          </p:cNvPr>
          <p:cNvSpPr txBox="1">
            <a:spLocks noChangeArrowheads="1"/>
          </p:cNvSpPr>
          <p:nvPr/>
        </p:nvSpPr>
        <p:spPr bwMode="auto">
          <a:xfrm>
            <a:off x="5989184" y="424542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Lateran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FD21CDF2-2B16-4459-9C9F-07D08D5A53EA}"/>
              </a:ext>
            </a:extLst>
          </p:cNvPr>
          <p:cNvSpPr txBox="1">
            <a:spLocks noChangeArrowheads="1"/>
          </p:cNvSpPr>
          <p:nvPr/>
        </p:nvSpPr>
        <p:spPr bwMode="auto">
          <a:xfrm>
            <a:off x="7360784" y="3331028"/>
            <a:ext cx="5143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C5BC4A79-4FE4-46FB-A494-B973278FB4B3}"/>
              </a:ext>
            </a:extLst>
          </p:cNvPr>
          <p:cNvSpPr txBox="1">
            <a:spLocks noChangeArrowheads="1"/>
          </p:cNvSpPr>
          <p:nvPr/>
        </p:nvSpPr>
        <p:spPr bwMode="auto">
          <a:xfrm>
            <a:off x="8332334" y="4245428"/>
            <a:ext cx="86518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Molotov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Ribbentrop Pact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588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92A73C-4F2B-4936-9A7D-F4F2D87A4444}"/>
              </a:ext>
            </a:extLst>
          </p:cNvPr>
          <p:cNvSpPr>
            <a:spLocks noGrp="1"/>
          </p:cNvSpPr>
          <p:nvPr>
            <p:ph type="sldNum" sz="quarter" idx="12"/>
          </p:nvPr>
        </p:nvSpPr>
        <p:spPr/>
        <p:txBody>
          <a:bodyPr/>
          <a:lstStyle/>
          <a:p>
            <a:fld id="{1E1B8BD3-EEEF-4896-BEE3-06C250004F3C}" type="slidenum">
              <a:rPr lang="en-US" smtClean="0"/>
              <a:pPr/>
              <a:t>18</a:t>
            </a:fld>
            <a:endParaRPr lang="en-US"/>
          </a:p>
        </p:txBody>
      </p:sp>
      <p:pic>
        <p:nvPicPr>
          <p:cNvPr id="15362" name="Picture 2" descr="1024px-Europe_in_1914[1]">
            <a:extLst>
              <a:ext uri="{FF2B5EF4-FFF2-40B4-BE49-F238E27FC236}">
                <a16:creationId xmlns:a16="http://schemas.microsoft.com/office/drawing/2014/main" id="{4D317764-7D65-4BE5-B9E9-25E90562E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19" y="866621"/>
            <a:ext cx="685800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3">
            <a:extLst>
              <a:ext uri="{FF2B5EF4-FFF2-40B4-BE49-F238E27FC236}">
                <a16:creationId xmlns:a16="http://schemas.microsoft.com/office/drawing/2014/main" id="{26A6A470-53A7-483A-84DB-D97ED412436A}"/>
              </a:ext>
            </a:extLst>
          </p:cNvPr>
          <p:cNvSpPr txBox="1">
            <a:spLocks noChangeArrowheads="1"/>
          </p:cNvSpPr>
          <p:nvPr/>
        </p:nvSpPr>
        <p:spPr bwMode="auto">
          <a:xfrm>
            <a:off x="3910319" y="3152621"/>
            <a:ext cx="13144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Narrow" panose="020B0606020202030204" pitchFamily="34" charset="0"/>
              </a:rPr>
              <a:t>Eastern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D3D0F0D1-D4D5-4AD4-A437-BF3687EC106F}"/>
              </a:ext>
            </a:extLst>
          </p:cNvPr>
          <p:cNvSpPr txBox="1">
            <a:spLocks noChangeArrowheads="1"/>
          </p:cNvSpPr>
          <p:nvPr/>
        </p:nvSpPr>
        <p:spPr bwMode="auto">
          <a:xfrm>
            <a:off x="1395719" y="3609821"/>
            <a:ext cx="15430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F57AA6C-82A8-4AFF-9974-BE2227448AD4}"/>
              </a:ext>
            </a:extLst>
          </p:cNvPr>
          <p:cNvSpPr txBox="1"/>
          <p:nvPr/>
        </p:nvSpPr>
        <p:spPr>
          <a:xfrm>
            <a:off x="7594833" y="1060019"/>
            <a:ext cx="4144161" cy="4555093"/>
          </a:xfrm>
          <a:prstGeom prst="rect">
            <a:avLst/>
          </a:prstGeom>
          <a:noFill/>
        </p:spPr>
        <p:txBody>
          <a:bodyPr wrap="square" rtlCol="0">
            <a:spAutoFit/>
          </a:bodyPr>
          <a:lstStyle/>
          <a:p>
            <a:r>
              <a:rPr lang="en-US" sz="1600" dirty="0">
                <a:latin typeface="Arial Narrow" panose="020B0606020202030204" pitchFamily="34" charset="0"/>
              </a:rPr>
              <a:t> 2 fronts—eastern and western. They must split their army all their supplies and resources between 2 borders.  Hitler knows how that impacted them in WW1. Now he wants to take Poland. He knows if he does that he’s at war with the west.  He knows he isn’t strong enough to face a war on 2 fronts.  Stalin is his natural enemy. He’s afraid Stalin will take advantage of his weakness and invade.  If he’s going to take Poland he has to make sure that he has peace with Stalin. This Pact is to enable him to go to war with the west.  If he doesn’t have it he can not go to war with the west, beginning with the invasion of Poland.  This is why these 2 natural enemies united.  It was said at that time the whole course of world politics suddenly changed.  When news of that alliance hit the press, the world began preparing for war.  They understood that it was now WW2.  </a:t>
            </a:r>
          </a:p>
          <a:p>
            <a:r>
              <a:rPr lang="en-US" dirty="0"/>
              <a:t> </a:t>
            </a:r>
          </a:p>
        </p:txBody>
      </p:sp>
    </p:spTree>
    <p:extLst>
      <p:ext uri="{BB962C8B-B14F-4D97-AF65-F5344CB8AC3E}">
        <p14:creationId xmlns:p14="http://schemas.microsoft.com/office/powerpoint/2010/main" val="220587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E781C5-85E6-43BC-8DE5-69315309AD08}"/>
              </a:ext>
            </a:extLst>
          </p:cNvPr>
          <p:cNvSpPr>
            <a:spLocks noGrp="1"/>
          </p:cNvSpPr>
          <p:nvPr>
            <p:ph type="sldNum" sz="quarter" idx="12"/>
          </p:nvPr>
        </p:nvSpPr>
        <p:spPr/>
        <p:txBody>
          <a:bodyPr/>
          <a:lstStyle/>
          <a:p>
            <a:fld id="{1E1B8BD3-EEEF-4896-BEE3-06C250004F3C}" type="slidenum">
              <a:rPr lang="en-US" smtClean="0"/>
              <a:pPr/>
              <a:t>19</a:t>
            </a:fld>
            <a:endParaRPr lang="en-US"/>
          </a:p>
        </p:txBody>
      </p:sp>
      <p:sp>
        <p:nvSpPr>
          <p:cNvPr id="3" name="Rectangle 2">
            <a:extLst>
              <a:ext uri="{FF2B5EF4-FFF2-40B4-BE49-F238E27FC236}">
                <a16:creationId xmlns:a16="http://schemas.microsoft.com/office/drawing/2014/main" id="{57F80FC8-454F-4398-91A8-E53C436616FC}"/>
              </a:ext>
            </a:extLst>
          </p:cNvPr>
          <p:cNvSpPr/>
          <p:nvPr/>
        </p:nvSpPr>
        <p:spPr>
          <a:xfrm>
            <a:off x="3048000" y="1106575"/>
            <a:ext cx="6096000" cy="2468625"/>
          </a:xfrm>
          <a:prstGeom prst="rect">
            <a:avLst/>
          </a:prstGeom>
        </p:spPr>
        <p:txBody>
          <a:bodyPr>
            <a:spAutoFit/>
          </a:bodyPr>
          <a:lstStyle/>
          <a:p>
            <a:pPr>
              <a:lnSpc>
                <a:spcPct val="89000"/>
              </a:lnSpc>
            </a:pPr>
            <a:r>
              <a:rPr lang="en-US" sz="1600" kern="1400" dirty="0">
                <a:solidFill>
                  <a:srgbClr val="000000"/>
                </a:solidFill>
                <a:latin typeface="Arial Narrow" panose="020B0606020202030204" pitchFamily="34" charset="0"/>
              </a:rPr>
              <a:t>Just to remind us of what we’re doing—we understand there is an alpha and omega history. We’re suggesting that there is an alpha battle with the KS and an omega battle.  But one is with Stalin vs Hitler.  And one is with Putin vs Trump. So when we look at the history of WW2 we’re tracing the alpha history.  And if the beginning defines the end. Then it will teach us about the omega history today.  In the history of Pyrrhus, we find this alpha history.    It’s the story of these 2 generals, or kings, that begin by going into an alliance, and then turn on each other.  That’s the history of Stalin and Hitler. They are natural enemies—the strife between fascism and communism.   They’ll never be peace between the 2. But to achieve a common goal, they go </a:t>
            </a:r>
            <a:r>
              <a:rPr lang="en-US" sz="1600" kern="1400">
                <a:solidFill>
                  <a:srgbClr val="000000"/>
                </a:solidFill>
                <a:latin typeface="Arial Narrow" panose="020B0606020202030204" pitchFamily="34" charset="0"/>
              </a:rPr>
              <a:t>into a </a:t>
            </a:r>
            <a:r>
              <a:rPr lang="en-US" sz="1600" kern="1400" dirty="0">
                <a:solidFill>
                  <a:srgbClr val="000000"/>
                </a:solidFill>
                <a:latin typeface="Arial Narrow" panose="020B0606020202030204" pitchFamily="34" charset="0"/>
              </a:rPr>
              <a:t>temporary alliance.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A951645B-54AB-4141-A276-0CA6FF60D474}"/>
              </a:ext>
            </a:extLst>
          </p:cNvPr>
          <p:cNvGrpSpPr>
            <a:grpSpLocks/>
          </p:cNvGrpSpPr>
          <p:nvPr/>
        </p:nvGrpSpPr>
        <p:grpSpPr bwMode="auto">
          <a:xfrm>
            <a:off x="4752975" y="3922625"/>
            <a:ext cx="2686050" cy="1828800"/>
            <a:chOff x="110928150" y="112928400"/>
            <a:chExt cx="2686050" cy="1828800"/>
          </a:xfrm>
        </p:grpSpPr>
        <p:sp>
          <p:nvSpPr>
            <p:cNvPr id="5" name="Rectangle 3">
              <a:extLst>
                <a:ext uri="{FF2B5EF4-FFF2-40B4-BE49-F238E27FC236}">
                  <a16:creationId xmlns:a16="http://schemas.microsoft.com/office/drawing/2014/main" id="{2C7CE185-EEB7-4626-9C7C-66DD471500FF}"/>
                </a:ext>
              </a:extLst>
            </p:cNvPr>
            <p:cNvSpPr>
              <a:spLocks noChangeArrowheads="1"/>
            </p:cNvSpPr>
            <p:nvPr/>
          </p:nvSpPr>
          <p:spPr bwMode="auto">
            <a:xfrm>
              <a:off x="110928150" y="112928400"/>
              <a:ext cx="2686050" cy="18288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448BAA37-FF95-4522-BEC5-C883C1D7F918}"/>
                </a:ext>
              </a:extLst>
            </p:cNvPr>
            <p:cNvSpPr>
              <a:spLocks noChangeShapeType="1"/>
            </p:cNvSpPr>
            <p:nvPr/>
          </p:nvSpPr>
          <p:spPr bwMode="auto">
            <a:xfrm>
              <a:off x="111156750" y="113557050"/>
              <a:ext cx="2286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66E35DDB-EABA-4FBC-8231-260E2F6CA576}"/>
                </a:ext>
              </a:extLst>
            </p:cNvPr>
            <p:cNvSpPr>
              <a:spLocks noChangeShapeType="1"/>
            </p:cNvSpPr>
            <p:nvPr/>
          </p:nvSpPr>
          <p:spPr bwMode="auto">
            <a:xfrm>
              <a:off x="111156750" y="1130427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2381571D-0E20-49E7-9A02-1F143DA581B9}"/>
                </a:ext>
              </a:extLst>
            </p:cNvPr>
            <p:cNvSpPr>
              <a:spLocks noChangeShapeType="1"/>
            </p:cNvSpPr>
            <p:nvPr/>
          </p:nvSpPr>
          <p:spPr bwMode="auto">
            <a:xfrm>
              <a:off x="113442750" y="1130427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CCDD2423-A3BF-4199-915F-B05EAB34332E}"/>
                </a:ext>
              </a:extLst>
            </p:cNvPr>
            <p:cNvSpPr txBox="1">
              <a:spLocks noChangeArrowheads="1"/>
            </p:cNvSpPr>
            <p:nvPr/>
          </p:nvSpPr>
          <p:spPr bwMode="auto">
            <a:xfrm>
              <a:off x="111442500" y="113271300"/>
              <a:ext cx="16002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 vs Hitler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6392" name="Picture 8" descr="BcaE8X6Ri[1]">
              <a:extLst>
                <a:ext uri="{FF2B5EF4-FFF2-40B4-BE49-F238E27FC236}">
                  <a16:creationId xmlns:a16="http://schemas.microsoft.com/office/drawing/2014/main" id="{EE5A3013-8EE5-4B65-90CD-606011967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8300" y="11298555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9">
              <a:extLst>
                <a:ext uri="{FF2B5EF4-FFF2-40B4-BE49-F238E27FC236}">
                  <a16:creationId xmlns:a16="http://schemas.microsoft.com/office/drawing/2014/main" id="{D20B926A-7F64-4F88-B233-23359DA3C822}"/>
                </a:ext>
              </a:extLst>
            </p:cNvPr>
            <p:cNvSpPr txBox="1">
              <a:spLocks noChangeArrowheads="1"/>
            </p:cNvSpPr>
            <p:nvPr/>
          </p:nvSpPr>
          <p:spPr bwMode="auto">
            <a:xfrm>
              <a:off x="112071150" y="1136713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43886E6E-2F09-4EC1-A723-2D5748F00B8F}"/>
                </a:ext>
              </a:extLst>
            </p:cNvPr>
            <p:cNvSpPr>
              <a:spLocks noChangeShapeType="1"/>
            </p:cNvSpPr>
            <p:nvPr/>
          </p:nvSpPr>
          <p:spPr bwMode="auto">
            <a:xfrm>
              <a:off x="111156750" y="114528600"/>
              <a:ext cx="2286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E2BBABBF-8736-422D-A5BD-E1C59585C00D}"/>
                </a:ext>
              </a:extLst>
            </p:cNvPr>
            <p:cNvSpPr>
              <a:spLocks noChangeShapeType="1"/>
            </p:cNvSpPr>
            <p:nvPr/>
          </p:nvSpPr>
          <p:spPr bwMode="auto">
            <a:xfrm>
              <a:off x="111156750" y="1140142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3770C307-43AE-4CAC-A5AE-7E8B145545B0}"/>
                </a:ext>
              </a:extLst>
            </p:cNvPr>
            <p:cNvSpPr>
              <a:spLocks noChangeShapeType="1"/>
            </p:cNvSpPr>
            <p:nvPr/>
          </p:nvSpPr>
          <p:spPr bwMode="auto">
            <a:xfrm>
              <a:off x="113442750" y="1140142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62449A05-9260-4D7B-A240-691A48762C1F}"/>
                </a:ext>
              </a:extLst>
            </p:cNvPr>
            <p:cNvSpPr txBox="1">
              <a:spLocks noChangeArrowheads="1"/>
            </p:cNvSpPr>
            <p:nvPr/>
          </p:nvSpPr>
          <p:spPr bwMode="auto">
            <a:xfrm>
              <a:off x="111442500" y="114242850"/>
              <a:ext cx="165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 vs 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4906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678E97-6CA2-44A1-B1FC-E6F59231136B}"/>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5" name="TextBox 4">
            <a:extLst>
              <a:ext uri="{FF2B5EF4-FFF2-40B4-BE49-F238E27FC236}">
                <a16:creationId xmlns:a16="http://schemas.microsoft.com/office/drawing/2014/main" id="{646A723A-4750-4A12-8F8F-A39FC0ABD438}"/>
              </a:ext>
            </a:extLst>
          </p:cNvPr>
          <p:cNvSpPr txBox="1"/>
          <p:nvPr/>
        </p:nvSpPr>
        <p:spPr>
          <a:xfrm>
            <a:off x="405206" y="523974"/>
            <a:ext cx="7254904" cy="3219416"/>
          </a:xfrm>
          <a:prstGeom prst="rect">
            <a:avLst/>
          </a:prstGeom>
          <a:noFill/>
        </p:spPr>
        <p:txBody>
          <a:bodyPr wrap="square" rtlCol="0">
            <a:spAutoFit/>
          </a:bodyPr>
          <a:lstStyle/>
          <a:p>
            <a:r>
              <a:rPr lang="en-US" sz="1400" dirty="0">
                <a:latin typeface="Arial Narrow" panose="020B0606020202030204" pitchFamily="34" charset="0"/>
              </a:rPr>
              <a:t>Review concepts relating to Dan 11:40</a:t>
            </a:r>
          </a:p>
          <a:p>
            <a:r>
              <a:rPr lang="en-US" sz="1400" dirty="0">
                <a:latin typeface="Arial Narrow" panose="020B0606020202030204" pitchFamily="34" charset="0"/>
              </a:rPr>
              <a:t>2 parts  -  2 </a:t>
            </a:r>
            <a:r>
              <a:rPr lang="en-US" sz="1400" dirty="0" err="1">
                <a:latin typeface="Arial Narrow" panose="020B0606020202030204" pitchFamily="34" charset="0"/>
              </a:rPr>
              <a:t>ToE</a:t>
            </a:r>
            <a:r>
              <a:rPr lang="en-US" sz="1400" dirty="0">
                <a:latin typeface="Arial Narrow" panose="020B0606020202030204" pitchFamily="34" charset="0"/>
              </a:rPr>
              <a:t>   1798   1989</a:t>
            </a:r>
          </a:p>
          <a:p>
            <a:r>
              <a:rPr lang="en-US" sz="1400" dirty="0">
                <a:latin typeface="Arial Narrow" panose="020B0606020202030204" pitchFamily="34" charset="0"/>
              </a:rPr>
              <a:t> </a:t>
            </a:r>
          </a:p>
          <a:p>
            <a:r>
              <a:rPr lang="en-US" sz="1400" dirty="0">
                <a:latin typeface="Arial Narrow" panose="020B0606020202030204" pitchFamily="34" charset="0"/>
              </a:rPr>
              <a:t>Deadly wound, begins to fall until you mark the death = brings interesting conclusion.  First to remind us of the war  -  prior to this history there is a war between KN and KS.  One has begun to be wounded.  There is wounding throughout this history.  But it’s different at this waymark. This is where the wound is mortal  - from this pint death is inevitable.  In both histories, where you see the damage done is prior. If we were going to bring this from the counterfeit to the true, we consider that the papacy was scattered in 1798. In Bible prophecy what are you scattered for?  Apostasy.  When Isaiah describes God’s people doing this, he describes it as sickness.  </a:t>
            </a:r>
          </a:p>
          <a:p>
            <a:r>
              <a:rPr lang="en-US" sz="1400" dirty="0">
                <a:latin typeface="Arial Narrow" panose="020B0606020202030204" pitchFamily="34" charset="0"/>
              </a:rPr>
              <a:t> </a:t>
            </a:r>
          </a:p>
          <a:p>
            <a:r>
              <a:rPr lang="en-US" sz="1400" dirty="0">
                <a:latin typeface="Arial Narrow" panose="020B0606020202030204" pitchFamily="34" charset="0"/>
              </a:rPr>
              <a:t>Isaiah  1:5	Why should ye be stricken any more? ye will revolt more and more: the whole head is sick, and the whole heart faint.  </a:t>
            </a:r>
          </a:p>
          <a:p>
            <a:r>
              <a:rPr lang="en-US" sz="1400" dirty="0"/>
              <a:t> </a:t>
            </a:r>
          </a:p>
        </p:txBody>
      </p:sp>
      <p:sp>
        <p:nvSpPr>
          <p:cNvPr id="6" name="Rectangle 2">
            <a:extLst>
              <a:ext uri="{FF2B5EF4-FFF2-40B4-BE49-F238E27FC236}">
                <a16:creationId xmlns:a16="http://schemas.microsoft.com/office/drawing/2014/main" id="{BCCBE146-5EBB-426C-8E89-570E56CF1DE8}"/>
              </a:ext>
            </a:extLst>
          </p:cNvPr>
          <p:cNvSpPr>
            <a:spLocks noChangeArrowheads="1"/>
          </p:cNvSpPr>
          <p:nvPr/>
        </p:nvSpPr>
        <p:spPr bwMode="auto">
          <a:xfrm>
            <a:off x="7859261" y="676357"/>
            <a:ext cx="3314700" cy="29146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3">
            <a:extLst>
              <a:ext uri="{FF2B5EF4-FFF2-40B4-BE49-F238E27FC236}">
                <a16:creationId xmlns:a16="http://schemas.microsoft.com/office/drawing/2014/main" id="{08E8E279-92DA-48C1-9E1D-B5F2CB5F188C}"/>
              </a:ext>
            </a:extLst>
          </p:cNvPr>
          <p:cNvSpPr txBox="1">
            <a:spLocks noChangeArrowheads="1"/>
          </p:cNvSpPr>
          <p:nvPr/>
        </p:nvSpPr>
        <p:spPr bwMode="auto">
          <a:xfrm>
            <a:off x="8087861" y="1762207"/>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apostasy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4">
            <a:extLst>
              <a:ext uri="{FF2B5EF4-FFF2-40B4-BE49-F238E27FC236}">
                <a16:creationId xmlns:a16="http://schemas.microsoft.com/office/drawing/2014/main" id="{ECF1E6B8-5EFF-4476-8C60-A58D13696913}"/>
              </a:ext>
            </a:extLst>
          </p:cNvPr>
          <p:cNvSpPr txBox="1">
            <a:spLocks noChangeArrowheads="1"/>
          </p:cNvSpPr>
          <p:nvPr/>
        </p:nvSpPr>
        <p:spPr bwMode="auto">
          <a:xfrm>
            <a:off x="8602211" y="141930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scattered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a:extLst>
              <a:ext uri="{FF2B5EF4-FFF2-40B4-BE49-F238E27FC236}">
                <a16:creationId xmlns:a16="http://schemas.microsoft.com/office/drawing/2014/main" id="{5C479B42-0360-4E0E-8AD6-50C6AB9D5868}"/>
              </a:ext>
            </a:extLst>
          </p:cNvPr>
          <p:cNvSpPr txBox="1">
            <a:spLocks noChangeArrowheads="1"/>
          </p:cNvSpPr>
          <p:nvPr/>
        </p:nvSpPr>
        <p:spPr bwMode="auto">
          <a:xfrm>
            <a:off x="9288011" y="113355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CC85C20F-45D8-4920-8FAB-EB1643DE4314}"/>
              </a:ext>
            </a:extLst>
          </p:cNvPr>
          <p:cNvSpPr txBox="1">
            <a:spLocks noChangeArrowheads="1"/>
          </p:cNvSpPr>
          <p:nvPr/>
        </p:nvSpPr>
        <p:spPr bwMode="auto">
          <a:xfrm>
            <a:off x="8316461" y="1076407"/>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7">
            <a:extLst>
              <a:ext uri="{FF2B5EF4-FFF2-40B4-BE49-F238E27FC236}">
                <a16:creationId xmlns:a16="http://schemas.microsoft.com/office/drawing/2014/main" id="{9171CDE0-3E75-4FAA-8656-3CE84CD1FDD4}"/>
              </a:ext>
            </a:extLst>
          </p:cNvPr>
          <p:cNvSpPr>
            <a:spLocks noChangeShapeType="1"/>
          </p:cNvSpPr>
          <p:nvPr/>
        </p:nvSpPr>
        <p:spPr bwMode="auto">
          <a:xfrm>
            <a:off x="9973811" y="1419307"/>
            <a:ext cx="0" cy="314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4863E80D-D79C-4864-85DA-A1317016E499}"/>
              </a:ext>
            </a:extLst>
          </p:cNvPr>
          <p:cNvSpPr>
            <a:spLocks noChangeShapeType="1"/>
          </p:cNvSpPr>
          <p:nvPr/>
        </p:nvSpPr>
        <p:spPr bwMode="auto">
          <a:xfrm>
            <a:off x="8487911" y="1419307"/>
            <a:ext cx="0" cy="314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2F56B91F-D2F8-406B-A950-E6CB20547E83}"/>
              </a:ext>
            </a:extLst>
          </p:cNvPr>
          <p:cNvSpPr>
            <a:spLocks noChangeShapeType="1"/>
          </p:cNvSpPr>
          <p:nvPr/>
        </p:nvSpPr>
        <p:spPr bwMode="auto">
          <a:xfrm>
            <a:off x="9459461" y="1419307"/>
            <a:ext cx="0" cy="314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a:extLst>
              <a:ext uri="{FF2B5EF4-FFF2-40B4-BE49-F238E27FC236}">
                <a16:creationId xmlns:a16="http://schemas.microsoft.com/office/drawing/2014/main" id="{014BCB6E-0B5C-4183-90EB-05B4C900FEE6}"/>
              </a:ext>
            </a:extLst>
          </p:cNvPr>
          <p:cNvSpPr txBox="1">
            <a:spLocks noChangeArrowheads="1"/>
          </p:cNvSpPr>
          <p:nvPr/>
        </p:nvSpPr>
        <p:spPr bwMode="auto">
          <a:xfrm>
            <a:off x="9802361" y="113355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1">
            <a:extLst>
              <a:ext uri="{FF2B5EF4-FFF2-40B4-BE49-F238E27FC236}">
                <a16:creationId xmlns:a16="http://schemas.microsoft.com/office/drawing/2014/main" id="{1686B410-115E-4D87-A5ED-5CD35F73CE7B}"/>
              </a:ext>
            </a:extLst>
          </p:cNvPr>
          <p:cNvSpPr>
            <a:spLocks noChangeShapeType="1"/>
          </p:cNvSpPr>
          <p:nvPr/>
        </p:nvSpPr>
        <p:spPr bwMode="auto">
          <a:xfrm>
            <a:off x="8487911" y="847807"/>
            <a:ext cx="80010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2">
            <a:extLst>
              <a:ext uri="{FF2B5EF4-FFF2-40B4-BE49-F238E27FC236}">
                <a16:creationId xmlns:a16="http://schemas.microsoft.com/office/drawing/2014/main" id="{F0555A75-8D43-4CEF-86B8-EA3535B2F11F}"/>
              </a:ext>
            </a:extLst>
          </p:cNvPr>
          <p:cNvSpPr>
            <a:spLocks noChangeShapeType="1"/>
          </p:cNvSpPr>
          <p:nvPr/>
        </p:nvSpPr>
        <p:spPr bwMode="auto">
          <a:xfrm>
            <a:off x="9516611" y="1362157"/>
            <a:ext cx="40005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3">
            <a:extLst>
              <a:ext uri="{FF2B5EF4-FFF2-40B4-BE49-F238E27FC236}">
                <a16:creationId xmlns:a16="http://schemas.microsoft.com/office/drawing/2014/main" id="{1F0F46CC-056E-4A74-AAE7-D900CE0D9FE9}"/>
              </a:ext>
            </a:extLst>
          </p:cNvPr>
          <p:cNvSpPr>
            <a:spLocks noChangeShapeType="1"/>
          </p:cNvSpPr>
          <p:nvPr/>
        </p:nvSpPr>
        <p:spPr bwMode="auto">
          <a:xfrm>
            <a:off x="8259311" y="1762207"/>
            <a:ext cx="2686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4">
            <a:extLst>
              <a:ext uri="{FF2B5EF4-FFF2-40B4-BE49-F238E27FC236}">
                <a16:creationId xmlns:a16="http://schemas.microsoft.com/office/drawing/2014/main" id="{2C478046-ACD4-4047-B16A-0C7C7EDBC150}"/>
              </a:ext>
            </a:extLst>
          </p:cNvPr>
          <p:cNvSpPr txBox="1">
            <a:spLocks noChangeArrowheads="1"/>
          </p:cNvSpPr>
          <p:nvPr/>
        </p:nvSpPr>
        <p:spPr bwMode="auto">
          <a:xfrm>
            <a:off x="9059411" y="3133807"/>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mortal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3277B946-969F-4AFE-942C-1790E9FE6200}"/>
              </a:ext>
            </a:extLst>
          </p:cNvPr>
          <p:cNvSpPr txBox="1">
            <a:spLocks noChangeArrowheads="1"/>
          </p:cNvSpPr>
          <p:nvPr/>
        </p:nvSpPr>
        <p:spPr bwMode="auto">
          <a:xfrm>
            <a:off x="9288011" y="244800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a:extLst>
              <a:ext uri="{FF2B5EF4-FFF2-40B4-BE49-F238E27FC236}">
                <a16:creationId xmlns:a16="http://schemas.microsoft.com/office/drawing/2014/main" id="{786308CD-C8CE-425B-AFD9-0D27F069BC0C}"/>
              </a:ext>
            </a:extLst>
          </p:cNvPr>
          <p:cNvSpPr>
            <a:spLocks noChangeShapeType="1"/>
          </p:cNvSpPr>
          <p:nvPr/>
        </p:nvSpPr>
        <p:spPr bwMode="auto">
          <a:xfrm>
            <a:off x="9973811" y="2733757"/>
            <a:ext cx="0" cy="314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7">
            <a:extLst>
              <a:ext uri="{FF2B5EF4-FFF2-40B4-BE49-F238E27FC236}">
                <a16:creationId xmlns:a16="http://schemas.microsoft.com/office/drawing/2014/main" id="{FEFE335E-6024-4160-9A74-4839BF34F98B}"/>
              </a:ext>
            </a:extLst>
          </p:cNvPr>
          <p:cNvSpPr>
            <a:spLocks noChangeShapeType="1"/>
          </p:cNvSpPr>
          <p:nvPr/>
        </p:nvSpPr>
        <p:spPr bwMode="auto">
          <a:xfrm>
            <a:off x="9459461" y="2733757"/>
            <a:ext cx="0" cy="314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8">
            <a:extLst>
              <a:ext uri="{FF2B5EF4-FFF2-40B4-BE49-F238E27FC236}">
                <a16:creationId xmlns:a16="http://schemas.microsoft.com/office/drawing/2014/main" id="{CB86A955-2F3A-4C5B-AFC3-36DF2DFF9828}"/>
              </a:ext>
            </a:extLst>
          </p:cNvPr>
          <p:cNvSpPr txBox="1">
            <a:spLocks noChangeArrowheads="1"/>
          </p:cNvSpPr>
          <p:nvPr/>
        </p:nvSpPr>
        <p:spPr bwMode="auto">
          <a:xfrm>
            <a:off x="9802361" y="244800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19">
            <a:extLst>
              <a:ext uri="{FF2B5EF4-FFF2-40B4-BE49-F238E27FC236}">
                <a16:creationId xmlns:a16="http://schemas.microsoft.com/office/drawing/2014/main" id="{4D65EA06-BEBF-4518-B85A-DD4B96221CB7}"/>
              </a:ext>
            </a:extLst>
          </p:cNvPr>
          <p:cNvSpPr>
            <a:spLocks noChangeShapeType="1"/>
          </p:cNvSpPr>
          <p:nvPr/>
        </p:nvSpPr>
        <p:spPr bwMode="auto">
          <a:xfrm>
            <a:off x="9516611" y="2676607"/>
            <a:ext cx="40005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0">
            <a:extLst>
              <a:ext uri="{FF2B5EF4-FFF2-40B4-BE49-F238E27FC236}">
                <a16:creationId xmlns:a16="http://schemas.microsoft.com/office/drawing/2014/main" id="{FC51522A-DE14-4DC5-988D-27E4840F90A8}"/>
              </a:ext>
            </a:extLst>
          </p:cNvPr>
          <p:cNvSpPr>
            <a:spLocks noChangeShapeType="1"/>
          </p:cNvSpPr>
          <p:nvPr/>
        </p:nvSpPr>
        <p:spPr bwMode="auto">
          <a:xfrm>
            <a:off x="8259311" y="3076657"/>
            <a:ext cx="26860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687FB9B0-5EB4-4482-ADB9-D73CEB1BE7AE}"/>
              </a:ext>
            </a:extLst>
          </p:cNvPr>
          <p:cNvSpPr>
            <a:spLocks noChangeShapeType="1"/>
          </p:cNvSpPr>
          <p:nvPr/>
        </p:nvSpPr>
        <p:spPr bwMode="auto">
          <a:xfrm>
            <a:off x="8545061" y="2276557"/>
            <a:ext cx="80010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2">
            <a:extLst>
              <a:ext uri="{FF2B5EF4-FFF2-40B4-BE49-F238E27FC236}">
                <a16:creationId xmlns:a16="http://schemas.microsoft.com/office/drawing/2014/main" id="{0BAC99C6-E6E1-4CD5-848C-49C8D1BE0662}"/>
              </a:ext>
            </a:extLst>
          </p:cNvPr>
          <p:cNvSpPr txBox="1">
            <a:spLocks noChangeArrowheads="1"/>
          </p:cNvSpPr>
          <p:nvPr/>
        </p:nvSpPr>
        <p:spPr bwMode="auto">
          <a:xfrm>
            <a:off x="10488161" y="313380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3">
            <a:extLst>
              <a:ext uri="{FF2B5EF4-FFF2-40B4-BE49-F238E27FC236}">
                <a16:creationId xmlns:a16="http://schemas.microsoft.com/office/drawing/2014/main" id="{FF020D88-7242-47A0-92B1-3C3FACC67F95}"/>
              </a:ext>
            </a:extLst>
          </p:cNvPr>
          <p:cNvSpPr txBox="1">
            <a:spLocks noChangeArrowheads="1"/>
          </p:cNvSpPr>
          <p:nvPr/>
        </p:nvSpPr>
        <p:spPr bwMode="auto">
          <a:xfrm>
            <a:off x="10488161" y="181935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4">
            <a:extLst>
              <a:ext uri="{FF2B5EF4-FFF2-40B4-BE49-F238E27FC236}">
                <a16:creationId xmlns:a16="http://schemas.microsoft.com/office/drawing/2014/main" id="{B5BCB786-4156-4B21-AED4-73C09159CC4C}"/>
              </a:ext>
            </a:extLst>
          </p:cNvPr>
          <p:cNvSpPr>
            <a:spLocks noChangeShapeType="1"/>
          </p:cNvSpPr>
          <p:nvPr/>
        </p:nvSpPr>
        <p:spPr bwMode="auto">
          <a:xfrm flipV="1">
            <a:off x="10831061" y="1533607"/>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5">
            <a:extLst>
              <a:ext uri="{FF2B5EF4-FFF2-40B4-BE49-F238E27FC236}">
                <a16:creationId xmlns:a16="http://schemas.microsoft.com/office/drawing/2014/main" id="{830627D7-6E74-4B2E-9844-8E3A4BBE4EA9}"/>
              </a:ext>
            </a:extLst>
          </p:cNvPr>
          <p:cNvSpPr>
            <a:spLocks noChangeShapeType="1"/>
          </p:cNvSpPr>
          <p:nvPr/>
        </p:nvSpPr>
        <p:spPr bwMode="auto">
          <a:xfrm flipV="1">
            <a:off x="10831061" y="2848057"/>
            <a:ext cx="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Box 29">
            <a:extLst>
              <a:ext uri="{FF2B5EF4-FFF2-40B4-BE49-F238E27FC236}">
                <a16:creationId xmlns:a16="http://schemas.microsoft.com/office/drawing/2014/main" id="{73307522-C1FC-4315-A5B7-39F0ABBF3AEF}"/>
              </a:ext>
            </a:extLst>
          </p:cNvPr>
          <p:cNvSpPr txBox="1"/>
          <p:nvPr/>
        </p:nvSpPr>
        <p:spPr>
          <a:xfrm>
            <a:off x="374534" y="3895708"/>
            <a:ext cx="10984684" cy="2308324"/>
          </a:xfrm>
          <a:prstGeom prst="rect">
            <a:avLst/>
          </a:prstGeom>
          <a:noFill/>
        </p:spPr>
        <p:txBody>
          <a:bodyPr wrap="square" rtlCol="0">
            <a:spAutoFit/>
          </a:bodyPr>
          <a:lstStyle/>
          <a:p>
            <a:r>
              <a:rPr lang="en-US" sz="1400" dirty="0">
                <a:latin typeface="Arial Narrow" panose="020B0606020202030204" pitchFamily="34" charset="0"/>
              </a:rPr>
              <a:t>When we bring the concept of a scattering in this history, we can also apply this to 1798. And apostasy in 1773.  </a:t>
            </a:r>
          </a:p>
          <a:p>
            <a:r>
              <a:rPr lang="en-US" sz="1400" dirty="0">
                <a:latin typeface="Arial Narrow" panose="020B0606020202030204" pitchFamily="34" charset="0"/>
              </a:rPr>
              <a:t>You can also see this is a sickness.  Once you se the symptoms, you’ve already been sick for sometime.  When we say mortal wound or symptoms of this disease and then we talk about death it’s not disconnected to the previous history. If we compare and contrast, our question was did the USSR actually die after 1991?  We know that the KN died in 1799.  </a:t>
            </a:r>
          </a:p>
          <a:p>
            <a:r>
              <a:rPr lang="en-US" sz="1400" dirty="0">
                <a:latin typeface="Arial Narrow" panose="020B0606020202030204" pitchFamily="34" charset="0"/>
              </a:rPr>
              <a:t>Dan 11:10  -  when it says ‘to his fortress’ the concept is you have your country (in vs 10 this is Egypt)  —  it came all the way to the borders.  All the other territory has been taken but key country is not. Can we see that as a actual defeat? That’s what happened in this history. Everything taken up to the border of USSR itself.  We use that logic to say we misunderstood these verses.  We say we got Dan 11:40 wrong.  First thing we say is KS wasn’t actually defeated.  The reason it wasn’t defeated  - because we say USSR was not KS  -  but Russia was KS. What do we do now?  It’s the USSR that died.  We know KS will resurrect and will look different.  The 5th/7th head  -  has a different form.  The other evidence for that verse  -   we’ll go through more thoroughly.  </a:t>
            </a:r>
          </a:p>
          <a:p>
            <a:r>
              <a:rPr lang="en-US" dirty="0"/>
              <a:t> </a:t>
            </a:r>
          </a:p>
        </p:txBody>
      </p:sp>
    </p:spTree>
    <p:extLst>
      <p:ext uri="{BB962C8B-B14F-4D97-AF65-F5344CB8AC3E}">
        <p14:creationId xmlns:p14="http://schemas.microsoft.com/office/powerpoint/2010/main" val="320811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49A568-1999-4567-B56A-6C06B66B62FE}"/>
              </a:ext>
            </a:extLst>
          </p:cNvPr>
          <p:cNvSpPr>
            <a:spLocks noGrp="1"/>
          </p:cNvSpPr>
          <p:nvPr>
            <p:ph type="sldNum" sz="quarter" idx="12"/>
          </p:nvPr>
        </p:nvSpPr>
        <p:spPr/>
        <p:txBody>
          <a:bodyPr/>
          <a:lstStyle/>
          <a:p>
            <a:fld id="{1E1B8BD3-EEEF-4896-BEE3-06C250004F3C}" type="slidenum">
              <a:rPr lang="en-US" smtClean="0"/>
              <a:pPr/>
              <a:t>3</a:t>
            </a:fld>
            <a:endParaRPr lang="en-US"/>
          </a:p>
        </p:txBody>
      </p:sp>
      <p:pic>
        <p:nvPicPr>
          <p:cNvPr id="2050" name="Picture 2">
            <a:extLst>
              <a:ext uri="{FF2B5EF4-FFF2-40B4-BE49-F238E27FC236}">
                <a16:creationId xmlns:a16="http://schemas.microsoft.com/office/drawing/2014/main" id="{238896F7-3F46-4A36-99F1-9C1889D6F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779" y="580279"/>
            <a:ext cx="5943600" cy="341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3">
            <a:extLst>
              <a:ext uri="{FF2B5EF4-FFF2-40B4-BE49-F238E27FC236}">
                <a16:creationId xmlns:a16="http://schemas.microsoft.com/office/drawing/2014/main" id="{7E371C1C-C7B7-46B3-84A7-42B5E1143326}"/>
              </a:ext>
            </a:extLst>
          </p:cNvPr>
          <p:cNvSpPr txBox="1">
            <a:spLocks noChangeArrowheads="1"/>
          </p:cNvSpPr>
          <p:nvPr/>
        </p:nvSpPr>
        <p:spPr bwMode="auto">
          <a:xfrm>
            <a:off x="8571333" y="829588"/>
            <a:ext cx="24003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4">
            <a:extLst>
              <a:ext uri="{FF2B5EF4-FFF2-40B4-BE49-F238E27FC236}">
                <a16:creationId xmlns:a16="http://schemas.microsoft.com/office/drawing/2014/main" id="{C445E092-346F-4100-9DE1-F5993350FFC0}"/>
              </a:ext>
            </a:extLst>
          </p:cNvPr>
          <p:cNvGrpSpPr>
            <a:grpSpLocks/>
          </p:cNvGrpSpPr>
          <p:nvPr/>
        </p:nvGrpSpPr>
        <p:grpSpPr bwMode="auto">
          <a:xfrm>
            <a:off x="615821" y="410547"/>
            <a:ext cx="4133461" cy="3573624"/>
            <a:chOff x="108127800" y="111023060"/>
            <a:chExt cx="3304762" cy="3086100"/>
          </a:xfrm>
        </p:grpSpPr>
        <p:sp>
          <p:nvSpPr>
            <p:cNvPr id="44" name="Text Box 5">
              <a:extLst>
                <a:ext uri="{FF2B5EF4-FFF2-40B4-BE49-F238E27FC236}">
                  <a16:creationId xmlns:a16="http://schemas.microsoft.com/office/drawing/2014/main" id="{C4767351-ECB3-4C68-8526-3E0950A500F5}"/>
                </a:ext>
              </a:extLst>
            </p:cNvPr>
            <p:cNvSpPr txBox="1">
              <a:spLocks noChangeArrowheads="1"/>
            </p:cNvSpPr>
            <p:nvPr/>
          </p:nvSpPr>
          <p:spPr bwMode="auto">
            <a:xfrm>
              <a:off x="108175012" y="111023060"/>
              <a:ext cx="3200400" cy="293984"/>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Spheres of influence for protection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E1F21792-BE6D-4482-ABD5-E4D685A9D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27800" y="111385350"/>
              <a:ext cx="3304762" cy="2723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6" name="Text Box 7">
            <a:extLst>
              <a:ext uri="{FF2B5EF4-FFF2-40B4-BE49-F238E27FC236}">
                <a16:creationId xmlns:a16="http://schemas.microsoft.com/office/drawing/2014/main" id="{F6C8788F-8F27-49B7-B5EB-221C5F2FF2AF}"/>
              </a:ext>
            </a:extLst>
          </p:cNvPr>
          <p:cNvSpPr txBox="1">
            <a:spLocks noChangeArrowheads="1"/>
          </p:cNvSpPr>
          <p:nvPr/>
        </p:nvSpPr>
        <p:spPr bwMode="auto">
          <a:xfrm>
            <a:off x="615820" y="4247956"/>
            <a:ext cx="10655559" cy="219483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You want to have some control of countries around you to protect from impact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Churchill and Roosevelt allowed Stalin to have some supervision over E Europe.  </a:t>
            </a:r>
            <a:r>
              <a:rPr kumimoji="0" lang="en-US" altLang="en-US" sz="1100" b="1" i="0" u="none" strike="noStrike" cap="none" normalizeH="0" baseline="0">
                <a:ln>
                  <a:noFill/>
                </a:ln>
                <a:solidFill>
                  <a:srgbClr val="000000"/>
                </a:solidFill>
                <a:effectLst/>
                <a:latin typeface="Arial Narrow" panose="020B0606020202030204" pitchFamily="34" charset="0"/>
              </a:rPr>
              <a:t>Stalin set up puppet Communist governments</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a:t>
            </a:r>
            <a:r>
              <a:rPr kumimoji="0" lang="en-US" altLang="en-US" sz="1200" b="1" i="0" u="none" strike="noStrike" cap="none" normalizeH="0" baseline="0">
                <a:ln>
                  <a:noFill/>
                </a:ln>
                <a:solidFill>
                  <a:srgbClr val="000000"/>
                </a:solidFill>
                <a:effectLst/>
                <a:latin typeface="Arial Narrow" panose="020B0606020202030204" pitchFamily="34" charset="0"/>
              </a:rPr>
              <a:t>Iron Curtain</a:t>
            </a:r>
            <a:r>
              <a:rPr kumimoji="0" lang="en-US" altLang="en-US" sz="1200" b="0" i="0" u="none" strike="noStrike" cap="none" normalizeH="0" baseline="0">
                <a:ln>
                  <a:noFill/>
                </a:ln>
                <a:solidFill>
                  <a:srgbClr val="000000"/>
                </a:solidFill>
                <a:effectLst/>
                <a:latin typeface="Arial Narrow" panose="020B0606020202030204" pitchFamily="34" charset="0"/>
              </a:rPr>
              <a:t> was the name for the non-physical boundary dividing Europe into two separate areas from the end of World War II in 1945 until the end of the Cold War in 1991. The term symbolizes the efforts by the Soviet Union (USSR) to block itself and its satellite states from open contact with the West and its allied states. On the east side of the Iron Curtain were the countries that were connected to or influenced by the Soviet Union, while on the west side were the countries that were allied to the United States or nominally neutral. Separate international economic and military alliances were developed on each side of the Iron Curtain.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91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AD410-9B4E-4F06-A2B1-4CA338365BD7}"/>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3" name="Rectangle 2">
            <a:extLst>
              <a:ext uri="{FF2B5EF4-FFF2-40B4-BE49-F238E27FC236}">
                <a16:creationId xmlns:a16="http://schemas.microsoft.com/office/drawing/2014/main" id="{8740D773-1040-4369-B862-04E9ABE8405D}"/>
              </a:ext>
            </a:extLst>
          </p:cNvPr>
          <p:cNvSpPr/>
          <p:nvPr/>
        </p:nvSpPr>
        <p:spPr>
          <a:xfrm>
            <a:off x="603379" y="825856"/>
            <a:ext cx="6096000" cy="4739759"/>
          </a:xfrm>
          <a:prstGeom prst="rect">
            <a:avLst/>
          </a:prstGeom>
        </p:spPr>
        <p:txBody>
          <a:bodyPr>
            <a:spAutoFit/>
          </a:bodyPr>
          <a:lstStyle/>
          <a:p>
            <a:pPr algn="ctr"/>
            <a:r>
              <a:rPr lang="en-US" sz="2000" b="1" kern="1400" dirty="0">
                <a:solidFill>
                  <a:srgbClr val="000000"/>
                </a:solidFill>
                <a:latin typeface="Arial Narrow" panose="020B0606020202030204" pitchFamily="34" charset="0"/>
              </a:rPr>
              <a:t>Spheres of Influence:   Russia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China</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Serbia</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Iran</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The annexation of Crimea by Russia was supported by: </a:t>
            </a:r>
            <a:r>
              <a:rPr lang="en-US" b="1" kern="1400" dirty="0">
                <a:solidFill>
                  <a:srgbClr val="000000"/>
                </a:solidFill>
                <a:latin typeface="Arial Narrow" panose="020B0606020202030204" pitchFamily="34" charset="0"/>
              </a:rPr>
              <a:t>Zimbabwe</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Venezuela</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Syria</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Cuba</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Nicaragua</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Sudan</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Belarus</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Armenia</a:t>
            </a:r>
            <a:r>
              <a:rPr lang="en-US" kern="1400" dirty="0">
                <a:solidFill>
                  <a:srgbClr val="000000"/>
                </a:solidFill>
                <a:latin typeface="Arial Narrow" panose="020B0606020202030204" pitchFamily="34" charset="0"/>
              </a:rPr>
              <a:t>, </a:t>
            </a:r>
            <a:r>
              <a:rPr lang="en-US" b="1" kern="1400" dirty="0">
                <a:solidFill>
                  <a:srgbClr val="000000"/>
                </a:solidFill>
                <a:latin typeface="Arial Narrow" panose="020B0606020202030204" pitchFamily="34" charset="0"/>
              </a:rPr>
              <a:t>North Korea</a:t>
            </a:r>
            <a:r>
              <a:rPr lang="en-US" kern="1400" dirty="0">
                <a:solidFill>
                  <a:srgbClr val="000000"/>
                </a:solidFill>
                <a:latin typeface="Arial Narrow" panose="020B0606020202030204" pitchFamily="34" charset="0"/>
              </a:rPr>
              <a:t> and </a:t>
            </a:r>
            <a:r>
              <a:rPr lang="en-US" b="1" kern="1400" dirty="0">
                <a:solidFill>
                  <a:srgbClr val="000000"/>
                </a:solidFill>
                <a:latin typeface="Arial Narrow" panose="020B0606020202030204" pitchFamily="34" charset="0"/>
              </a:rPr>
              <a:t>Bolivia</a:t>
            </a:r>
            <a:r>
              <a:rPr lang="en-US" kern="1400" dirty="0">
                <a:solidFill>
                  <a:srgbClr val="000000"/>
                </a:solidFill>
                <a:latin typeface="Arial Narrow" panose="020B0606020202030204" pitchFamily="34" charset="0"/>
              </a:rPr>
              <a:t>.</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kern="1400" dirty="0">
                <a:solidFill>
                  <a:srgbClr val="333333"/>
                </a:solidFill>
                <a:latin typeface="Arial Narrow" panose="020B0606020202030204" pitchFamily="34" charset="0"/>
              </a:rPr>
              <a:t>Iran mainly supports Russia due to its Military Power. It also makes it stronger in the Middle East as its main opponent in the nation is Saudi Arabia, a US ally.</a:t>
            </a:r>
            <a:endParaRPr lang="en-US" sz="1200" kern="1400" dirty="0">
              <a:solidFill>
                <a:srgbClr val="000000"/>
              </a:solidFill>
              <a:latin typeface="Times New Roman" panose="02020603050405020304" pitchFamily="18" charset="0"/>
            </a:endParaRPr>
          </a:p>
          <a:p>
            <a:r>
              <a:rPr lang="en-US" kern="1400" dirty="0">
                <a:solidFill>
                  <a:srgbClr val="333333"/>
                </a:solidFill>
                <a:latin typeface="Arial Narrow" panose="020B0606020202030204" pitchFamily="34" charset="0"/>
              </a:rPr>
              <a:t>Other Nations that support Russia include,</a:t>
            </a:r>
            <a:endParaRPr lang="en-US" sz="1200" kern="1400" dirty="0">
              <a:solidFill>
                <a:srgbClr val="000000"/>
              </a:solidFill>
              <a:latin typeface="Times New Roman" panose="02020603050405020304" pitchFamily="18" charset="0"/>
            </a:endParaRPr>
          </a:p>
          <a:p>
            <a:r>
              <a:rPr lang="en-US" kern="1400" dirty="0">
                <a:solidFill>
                  <a:srgbClr val="333333"/>
                </a:solidFill>
                <a:latin typeface="Arial Narrow" panose="020B0606020202030204" pitchFamily="34" charset="0"/>
              </a:rPr>
              <a:t>North Korea, Brazil, South Africa, Syria, Belarus, </a:t>
            </a:r>
            <a:r>
              <a:rPr lang="en-US" kern="1400" dirty="0" err="1">
                <a:solidFill>
                  <a:srgbClr val="333333"/>
                </a:solidFill>
                <a:latin typeface="Arial Narrow" panose="020B0606020202030204" pitchFamily="34" charset="0"/>
              </a:rPr>
              <a:t>etc</a:t>
            </a:r>
            <a:endParaRPr lang="en-US" sz="1200" kern="1400" dirty="0">
              <a:solidFill>
                <a:srgbClr val="000000"/>
              </a:solidFill>
              <a:latin typeface="Times New Roman" panose="02020603050405020304" pitchFamily="18" charset="0"/>
            </a:endParaRPr>
          </a:p>
          <a:p>
            <a:r>
              <a:rPr lang="en-US" kern="1400" dirty="0">
                <a:solidFill>
                  <a:srgbClr val="333333"/>
                </a:solidFill>
                <a:latin typeface="Arial Narrow" panose="020B0606020202030204" pitchFamily="34" charset="0"/>
              </a:rPr>
              <a:t>I won’t say about India as India is quite neutral about its international policy although India and Russia have great relations in business.</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4" name="Picture 2">
            <a:extLst>
              <a:ext uri="{FF2B5EF4-FFF2-40B4-BE49-F238E27FC236}">
                <a16:creationId xmlns:a16="http://schemas.microsoft.com/office/drawing/2014/main" id="{402623B1-7027-477E-B70A-2FA0A8A3C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731" y="1939180"/>
            <a:ext cx="4655890" cy="26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6567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D7F7BF-7624-429C-9D62-D7565533936F}"/>
              </a:ext>
            </a:extLst>
          </p:cNvPr>
          <p:cNvSpPr>
            <a:spLocks noGrp="1"/>
          </p:cNvSpPr>
          <p:nvPr>
            <p:ph type="sldNum" sz="quarter" idx="12"/>
          </p:nvPr>
        </p:nvSpPr>
        <p:spPr/>
        <p:txBody>
          <a:bodyPr/>
          <a:lstStyle/>
          <a:p>
            <a:fld id="{1E1B8BD3-EEEF-4896-BEE3-06C250004F3C}" type="slidenum">
              <a:rPr lang="en-US" smtClean="0"/>
              <a:pPr/>
              <a:t>5</a:t>
            </a:fld>
            <a:endParaRPr lang="en-US"/>
          </a:p>
        </p:txBody>
      </p:sp>
      <p:pic>
        <p:nvPicPr>
          <p:cNvPr id="4098" name="Picture 2">
            <a:extLst>
              <a:ext uri="{FF2B5EF4-FFF2-40B4-BE49-F238E27FC236}">
                <a16:creationId xmlns:a16="http://schemas.microsoft.com/office/drawing/2014/main" id="{45A2AC56-42A0-4181-B6D1-875BD9870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673" y="608675"/>
            <a:ext cx="8048124" cy="414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0EDF7427-E823-4A06-9320-ACC080DFE6A6}"/>
              </a:ext>
            </a:extLst>
          </p:cNvPr>
          <p:cNvSpPr txBox="1"/>
          <p:nvPr/>
        </p:nvSpPr>
        <p:spPr>
          <a:xfrm>
            <a:off x="466530" y="608675"/>
            <a:ext cx="3191070" cy="4678204"/>
          </a:xfrm>
          <a:prstGeom prst="rect">
            <a:avLst/>
          </a:prstGeom>
          <a:noFill/>
        </p:spPr>
        <p:txBody>
          <a:bodyPr wrap="square" rtlCol="0">
            <a:spAutoFit/>
          </a:bodyPr>
          <a:lstStyle/>
          <a:p>
            <a:r>
              <a:rPr lang="en-US" sz="1400" dirty="0">
                <a:latin typeface="Arial Narrow" panose="020B0606020202030204" pitchFamily="34" charset="0"/>
              </a:rPr>
              <a:t>When we talk about the Battle of </a:t>
            </a:r>
            <a:r>
              <a:rPr lang="en-US" sz="1400" dirty="0" err="1">
                <a:latin typeface="Arial Narrow" panose="020B0606020202030204" pitchFamily="34" charset="0"/>
              </a:rPr>
              <a:t>Panium</a:t>
            </a:r>
            <a:r>
              <a:rPr lang="en-US" sz="1400" dirty="0">
                <a:latin typeface="Arial Narrow" panose="020B0606020202030204" pitchFamily="34" charset="0"/>
              </a:rPr>
              <a:t>, we know that is a complete defeat.  We understand all those Syrian wars  - if we consider Egypt and realm of </a:t>
            </a:r>
            <a:r>
              <a:rPr lang="en-US" sz="1400" dirty="0" err="1">
                <a:latin typeface="Arial Narrow" panose="020B0606020202030204" pitchFamily="34" charset="0"/>
              </a:rPr>
              <a:t>Seleucus</a:t>
            </a:r>
            <a:r>
              <a:rPr lang="en-US" sz="1400" dirty="0">
                <a:latin typeface="Arial Narrow" panose="020B0606020202030204" pitchFamily="34" charset="0"/>
              </a:rPr>
              <a:t>  —-  they’re fighting over </a:t>
            </a:r>
            <a:r>
              <a:rPr lang="en-US" sz="1400" dirty="0" err="1">
                <a:latin typeface="Arial Narrow" panose="020B0606020202030204" pitchFamily="34" charset="0"/>
              </a:rPr>
              <a:t>Coele</a:t>
            </a:r>
            <a:r>
              <a:rPr lang="en-US" sz="1400" dirty="0">
                <a:latin typeface="Arial Narrow" panose="020B0606020202030204" pitchFamily="34" charset="0"/>
              </a:rPr>
              <a:t>-Syria.  Even when you get to the battle of </a:t>
            </a:r>
            <a:r>
              <a:rPr lang="en-US" sz="1400" dirty="0" err="1">
                <a:latin typeface="Arial Narrow" panose="020B0606020202030204" pitchFamily="34" charset="0"/>
              </a:rPr>
              <a:t>Panium</a:t>
            </a:r>
            <a:r>
              <a:rPr lang="en-US" sz="1400" dirty="0">
                <a:latin typeface="Arial Narrow" panose="020B0606020202030204" pitchFamily="34" charset="0"/>
              </a:rPr>
              <a:t> it’s another state that’s taken.  A satellite state they’re both fighting over.  </a:t>
            </a:r>
            <a:r>
              <a:rPr lang="en-US" sz="1400" dirty="0" err="1">
                <a:latin typeface="Arial Narrow" panose="020B0606020202030204" pitchFamily="34" charset="0"/>
              </a:rPr>
              <a:t>Seleucus</a:t>
            </a:r>
            <a:r>
              <a:rPr lang="en-US" sz="1400" dirty="0">
                <a:latin typeface="Arial Narrow" panose="020B0606020202030204" pitchFamily="34" charset="0"/>
              </a:rPr>
              <a:t> never takes Egypt  -  KS can be fully defeated without taking of his own country.  We should consider this more seriously, the implications of that.  If we consider what they were fighting over, it was never to take down each others countries.  The reason he did not take down Egypt  -  when he had the opportunity after </a:t>
            </a:r>
            <a:r>
              <a:rPr lang="en-US" sz="1400" dirty="0" err="1">
                <a:latin typeface="Arial Narrow" panose="020B0606020202030204" pitchFamily="34" charset="0"/>
              </a:rPr>
              <a:t>Panium</a:t>
            </a:r>
            <a:r>
              <a:rPr lang="en-US" sz="1400" dirty="0">
                <a:latin typeface="Arial Narrow" panose="020B0606020202030204" pitchFamily="34" charset="0"/>
              </a:rPr>
              <a:t>  - is that Rome stepped in and said your economy will collapse.  People are suggesting the </a:t>
            </a:r>
            <a:r>
              <a:rPr lang="en-US" sz="1400" dirty="0" err="1">
                <a:latin typeface="Arial Narrow" panose="020B0606020202030204" pitchFamily="34" charset="0"/>
              </a:rPr>
              <a:t>the</a:t>
            </a:r>
            <a:r>
              <a:rPr lang="en-US" sz="1400" dirty="0">
                <a:latin typeface="Arial Narrow" panose="020B0606020202030204" pitchFamily="34" charset="0"/>
              </a:rPr>
              <a:t> Russian Federation began in 1991 and it will end at </a:t>
            </a:r>
            <a:r>
              <a:rPr lang="en-US" sz="1400" dirty="0" err="1">
                <a:latin typeface="Arial Narrow" panose="020B0606020202030204" pitchFamily="34" charset="0"/>
              </a:rPr>
              <a:t>Panium</a:t>
            </a:r>
            <a:r>
              <a:rPr lang="en-US" sz="1400" dirty="0">
                <a:latin typeface="Arial Narrow" panose="020B0606020202030204" pitchFamily="34" charset="0"/>
              </a:rPr>
              <a:t>.  I’d like to understand how we even suggest the Russian Federation even ends. </a:t>
            </a:r>
            <a:r>
              <a:rPr lang="en-US" dirty="0"/>
              <a:t> </a:t>
            </a:r>
          </a:p>
        </p:txBody>
      </p:sp>
      <p:sp>
        <p:nvSpPr>
          <p:cNvPr id="6" name="TextBox 5">
            <a:extLst>
              <a:ext uri="{FF2B5EF4-FFF2-40B4-BE49-F238E27FC236}">
                <a16:creationId xmlns:a16="http://schemas.microsoft.com/office/drawing/2014/main" id="{6E26CBAF-C333-4F4C-B8AE-59E8E3D24A43}"/>
              </a:ext>
            </a:extLst>
          </p:cNvPr>
          <p:cNvSpPr txBox="1"/>
          <p:nvPr/>
        </p:nvSpPr>
        <p:spPr>
          <a:xfrm>
            <a:off x="466530" y="5286879"/>
            <a:ext cx="11368267" cy="954107"/>
          </a:xfrm>
          <a:prstGeom prst="rect">
            <a:avLst/>
          </a:prstGeom>
          <a:noFill/>
        </p:spPr>
        <p:txBody>
          <a:bodyPr wrap="square" rtlCol="0">
            <a:spAutoFit/>
          </a:bodyPr>
          <a:lstStyle/>
          <a:p>
            <a:r>
              <a:rPr lang="en-US" sz="1400" dirty="0">
                <a:latin typeface="Arial Narrow" panose="020B0606020202030204" pitchFamily="34" charset="0"/>
              </a:rPr>
              <a:t>What they’re fighting for is global influence, not something so destabilizing as taking down each others counties.  Which makes the whole warfare so much more subtle.  It also makes us consider  - the smaller things like who’s fighting in Syria or Afghanistan, whether or not Trump withdraws from those fights, his relationship with </a:t>
            </a:r>
            <a:r>
              <a:rPr lang="en-US" sz="1400" dirty="0" err="1">
                <a:latin typeface="Arial Narrow" panose="020B0606020202030204" pitchFamily="34" charset="0"/>
              </a:rPr>
              <a:t>Nato</a:t>
            </a:r>
            <a:r>
              <a:rPr lang="en-US" sz="1400" dirty="0">
                <a:latin typeface="Arial Narrow" panose="020B0606020202030204" pitchFamily="34" charset="0"/>
              </a:rPr>
              <a:t> and his allies  -  if it’s a fight over global influence those things become much more important. Perhaps we need to reconsider what we’re expecting to see.   We will go through these verses in history in more detail</a:t>
            </a:r>
          </a:p>
        </p:txBody>
      </p:sp>
    </p:spTree>
    <p:extLst>
      <p:ext uri="{BB962C8B-B14F-4D97-AF65-F5344CB8AC3E}">
        <p14:creationId xmlns:p14="http://schemas.microsoft.com/office/powerpoint/2010/main" val="114197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18066-F85A-44F1-928F-706F39FD2750}"/>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3" name="Rectangle 2">
            <a:extLst>
              <a:ext uri="{FF2B5EF4-FFF2-40B4-BE49-F238E27FC236}">
                <a16:creationId xmlns:a16="http://schemas.microsoft.com/office/drawing/2014/main" id="{ABCD4C22-4ACA-4D0C-BF9C-01976BBD33E8}"/>
              </a:ext>
            </a:extLst>
          </p:cNvPr>
          <p:cNvSpPr/>
          <p:nvPr/>
        </p:nvSpPr>
        <p:spPr>
          <a:xfrm>
            <a:off x="752183" y="1373630"/>
            <a:ext cx="6096000" cy="3262432"/>
          </a:xfrm>
          <a:prstGeom prst="rect">
            <a:avLst/>
          </a:prstGeom>
        </p:spPr>
        <p:txBody>
          <a:bodyPr>
            <a:spAutoFit/>
          </a:bodyPr>
          <a:lstStyle/>
          <a:p>
            <a:r>
              <a:rPr lang="en-US" sz="1600" kern="1400" dirty="0">
                <a:solidFill>
                  <a:srgbClr val="000000"/>
                </a:solidFill>
                <a:latin typeface="Arial Narrow" panose="020B0606020202030204" pitchFamily="34" charset="0"/>
              </a:rPr>
              <a:t>Cold war  -  both powers have nuclear weapons:  </a:t>
            </a:r>
          </a:p>
          <a:p>
            <a:r>
              <a:rPr lang="en-US" sz="1600" kern="1400" dirty="0">
                <a:solidFill>
                  <a:srgbClr val="000000"/>
                </a:solidFill>
                <a:latin typeface="Arial Narrow" panose="020B0606020202030204" pitchFamily="34" charset="0"/>
              </a:rPr>
              <a:t>If America was to take on the USSR, and they pressed the nuclear button, or something that was open war, in a few minutes they could </a:t>
            </a:r>
            <a:r>
              <a:rPr lang="en-US" sz="1600" kern="1400" dirty="0" err="1">
                <a:solidFill>
                  <a:srgbClr val="000000"/>
                </a:solidFill>
                <a:latin typeface="Arial Narrow" panose="020B0606020202030204" pitchFamily="34" charset="0"/>
              </a:rPr>
              <a:t>hve</a:t>
            </a:r>
            <a:r>
              <a:rPr lang="en-US" sz="1600" kern="1400" dirty="0">
                <a:solidFill>
                  <a:srgbClr val="000000"/>
                </a:solidFill>
                <a:latin typeface="Arial Narrow" panose="020B0606020202030204" pitchFamily="34" charset="0"/>
              </a:rPr>
              <a:t> an atomic bomb </a:t>
            </a:r>
            <a:r>
              <a:rPr lang="en-US" sz="1600" kern="1400" dirty="0" err="1">
                <a:solidFill>
                  <a:srgbClr val="000000"/>
                </a:solidFill>
                <a:latin typeface="Arial Narrow" panose="020B0606020202030204" pitchFamily="34" charset="0"/>
              </a:rPr>
              <a:t>heade</a:t>
            </a:r>
            <a:r>
              <a:rPr lang="en-US" sz="1600" kern="1400" dirty="0">
                <a:solidFill>
                  <a:srgbClr val="000000"/>
                </a:solidFill>
                <a:latin typeface="Arial Narrow" panose="020B0606020202030204" pitchFamily="34" charset="0"/>
              </a:rPr>
              <a:t> for them  -  both countries would be destroyed.  Open warfare in time of nuclear weapons would be madness.  After 1999, Russian economy is reconstructed. How?  What type of economy is it?  Capitalist structured economy.  In 1991 Russian economy collapsed  -  turns capitalists  -  biggest businesses are privatized.  All their businesses now open to the world to invest/trade in.  With globalization billions and billions of Russian money comes out of Russia.  Much of Russia’s money now is tied to the west.  Now we have MA</a:t>
            </a:r>
            <a:r>
              <a:rPr lang="en-US" sz="1600" b="1" kern="1400" dirty="0">
                <a:solidFill>
                  <a:srgbClr val="000000"/>
                </a:solidFill>
                <a:latin typeface="Arial Narrow" panose="020B0606020202030204" pitchFamily="34" charset="0"/>
              </a:rPr>
              <a:t>E</a:t>
            </a:r>
            <a:r>
              <a:rPr lang="en-US" sz="1600" kern="1400" dirty="0">
                <a:solidFill>
                  <a:srgbClr val="000000"/>
                </a:solidFill>
                <a:latin typeface="Arial Narrow" panose="020B0606020202030204" pitchFamily="34" charset="0"/>
              </a:rPr>
              <a:t>D (E Economic)</a:t>
            </a: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F3A1CFE4-D147-4360-90A8-D8EAB26B5362}"/>
              </a:ext>
            </a:extLst>
          </p:cNvPr>
          <p:cNvSpPr txBox="1">
            <a:spLocks noChangeArrowheads="1"/>
          </p:cNvSpPr>
          <p:nvPr/>
        </p:nvSpPr>
        <p:spPr bwMode="auto">
          <a:xfrm>
            <a:off x="3163078" y="4636062"/>
            <a:ext cx="2313992" cy="178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M = Mutually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A = Assured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	</a:t>
            </a:r>
            <a:r>
              <a:rPr kumimoji="0" lang="en-US" altLang="en-US" sz="1600" b="1" i="0" u="none" strike="noStrike" cap="none" normalizeH="0" baseline="0" dirty="0">
                <a:ln>
                  <a:noFill/>
                </a:ln>
                <a:solidFill>
                  <a:srgbClr val="000000"/>
                </a:solidFill>
                <a:effectLst/>
                <a:latin typeface="Arial Narrow" panose="020B0606020202030204" pitchFamily="34" charset="0"/>
              </a:rPr>
              <a:t>E</a:t>
            </a:r>
            <a:r>
              <a:rPr kumimoji="0" lang="en-US" altLang="en-US" sz="1600" b="0" i="0" u="none" strike="noStrike" cap="none" normalizeH="0" baseline="0" dirty="0">
                <a:ln>
                  <a:noFill/>
                </a:ln>
                <a:solidFill>
                  <a:srgbClr val="000000"/>
                </a:solidFill>
                <a:effectLst/>
                <a:latin typeface="Arial Narrow" panose="020B0606020202030204" pitchFamily="34" charset="0"/>
              </a:rPr>
              <a:t> = Economic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D = Destruction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5" name="Group 3">
            <a:extLst>
              <a:ext uri="{FF2B5EF4-FFF2-40B4-BE49-F238E27FC236}">
                <a16:creationId xmlns:a16="http://schemas.microsoft.com/office/drawing/2014/main" id="{A2C7618D-C829-4711-99D2-EBDC3497796E}"/>
              </a:ext>
            </a:extLst>
          </p:cNvPr>
          <p:cNvGrpSpPr>
            <a:grpSpLocks/>
          </p:cNvGrpSpPr>
          <p:nvPr/>
        </p:nvGrpSpPr>
        <p:grpSpPr bwMode="auto">
          <a:xfrm>
            <a:off x="7495786" y="2233321"/>
            <a:ext cx="3314700" cy="1885950"/>
            <a:chOff x="110299500" y="112014000"/>
            <a:chExt cx="3314700" cy="1885950"/>
          </a:xfrm>
        </p:grpSpPr>
        <p:sp>
          <p:nvSpPr>
            <p:cNvPr id="6" name="Rectangle 4">
              <a:extLst>
                <a:ext uri="{FF2B5EF4-FFF2-40B4-BE49-F238E27FC236}">
                  <a16:creationId xmlns:a16="http://schemas.microsoft.com/office/drawing/2014/main" id="{9C7A8327-BF79-48E6-A4CB-89F32B178BCC}"/>
                </a:ext>
              </a:extLst>
            </p:cNvPr>
            <p:cNvSpPr>
              <a:spLocks noChangeArrowheads="1"/>
            </p:cNvSpPr>
            <p:nvPr/>
          </p:nvSpPr>
          <p:spPr bwMode="auto">
            <a:xfrm>
              <a:off x="110299500" y="112014000"/>
              <a:ext cx="3314700" cy="18859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D4C4B7DB-7DB3-44E2-972F-02DCAF4565F1}"/>
                </a:ext>
              </a:extLst>
            </p:cNvPr>
            <p:cNvGrpSpPr>
              <a:grpSpLocks/>
            </p:cNvGrpSpPr>
            <p:nvPr/>
          </p:nvGrpSpPr>
          <p:grpSpPr bwMode="auto">
            <a:xfrm>
              <a:off x="110470950" y="112414050"/>
              <a:ext cx="2914650" cy="1314451"/>
              <a:chOff x="110471817" y="112185450"/>
              <a:chExt cx="2914650" cy="1314451"/>
            </a:xfrm>
          </p:grpSpPr>
          <p:sp>
            <p:nvSpPr>
              <p:cNvPr id="9" name="Line 6">
                <a:extLst>
                  <a:ext uri="{FF2B5EF4-FFF2-40B4-BE49-F238E27FC236}">
                    <a16:creationId xmlns:a16="http://schemas.microsoft.com/office/drawing/2014/main" id="{C5AA19E5-EB04-4A17-B849-B7321B033CE4}"/>
                  </a:ext>
                </a:extLst>
              </p:cNvPr>
              <p:cNvSpPr>
                <a:spLocks noChangeShapeType="1"/>
              </p:cNvSpPr>
              <p:nvPr/>
            </p:nvSpPr>
            <p:spPr bwMode="auto">
              <a:xfrm>
                <a:off x="110813850" y="113499900"/>
                <a:ext cx="225136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C33D4244-EB96-4D57-AE6D-160D1567F1BC}"/>
                  </a:ext>
                </a:extLst>
              </p:cNvPr>
              <p:cNvSpPr>
                <a:spLocks noChangeShapeType="1"/>
              </p:cNvSpPr>
              <p:nvPr/>
            </p:nvSpPr>
            <p:spPr bwMode="auto">
              <a:xfrm>
                <a:off x="113065215" y="112966502"/>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7CE02623-D2AF-441A-BE6A-2F0B41B0D36D}"/>
                  </a:ext>
                </a:extLst>
              </p:cNvPr>
              <p:cNvSpPr>
                <a:spLocks noChangeShapeType="1"/>
              </p:cNvSpPr>
              <p:nvPr/>
            </p:nvSpPr>
            <p:spPr bwMode="auto">
              <a:xfrm>
                <a:off x="111957717" y="112956976"/>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DB52429D-178A-42E4-89B4-7D2A075EA3C0}"/>
                  </a:ext>
                </a:extLst>
              </p:cNvPr>
              <p:cNvSpPr>
                <a:spLocks noChangeShapeType="1"/>
              </p:cNvSpPr>
              <p:nvPr/>
            </p:nvSpPr>
            <p:spPr bwMode="auto">
              <a:xfrm>
                <a:off x="111781938" y="1129474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0">
                <a:extLst>
                  <a:ext uri="{FF2B5EF4-FFF2-40B4-BE49-F238E27FC236}">
                    <a16:creationId xmlns:a16="http://schemas.microsoft.com/office/drawing/2014/main" id="{2319845C-D48C-474C-9EA0-C66AEA4861A8}"/>
                  </a:ext>
                </a:extLst>
              </p:cNvPr>
              <p:cNvSpPr>
                <a:spLocks noChangeShapeType="1"/>
              </p:cNvSpPr>
              <p:nvPr/>
            </p:nvSpPr>
            <p:spPr bwMode="auto">
              <a:xfrm>
                <a:off x="112882508" y="112956976"/>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1">
                <a:extLst>
                  <a:ext uri="{FF2B5EF4-FFF2-40B4-BE49-F238E27FC236}">
                    <a16:creationId xmlns:a16="http://schemas.microsoft.com/office/drawing/2014/main" id="{80BC1282-6ED8-4C00-922D-2079BB8EFDA1}"/>
                  </a:ext>
                </a:extLst>
              </p:cNvPr>
              <p:cNvSpPr txBox="1">
                <a:spLocks noChangeArrowheads="1"/>
              </p:cNvSpPr>
              <p:nvPr/>
            </p:nvSpPr>
            <p:spPr bwMode="auto">
              <a:xfrm>
                <a:off x="112711058" y="11272837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2">
                <a:extLst>
                  <a:ext uri="{FF2B5EF4-FFF2-40B4-BE49-F238E27FC236}">
                    <a16:creationId xmlns:a16="http://schemas.microsoft.com/office/drawing/2014/main" id="{506AADD4-17F0-412A-B8C9-601A2B8D487C}"/>
                  </a:ext>
                </a:extLst>
              </p:cNvPr>
              <p:cNvSpPr txBox="1">
                <a:spLocks noChangeArrowheads="1"/>
              </p:cNvSpPr>
              <p:nvPr/>
            </p:nvSpPr>
            <p:spPr bwMode="auto">
              <a:xfrm>
                <a:off x="110985300" y="112185450"/>
                <a:ext cx="67540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46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3">
                <a:extLst>
                  <a:ext uri="{FF2B5EF4-FFF2-40B4-BE49-F238E27FC236}">
                    <a16:creationId xmlns:a16="http://schemas.microsoft.com/office/drawing/2014/main" id="{9028BF6F-AA3C-45D1-8123-5FDA89A8543F}"/>
                  </a:ext>
                </a:extLst>
              </p:cNvPr>
              <p:cNvSpPr>
                <a:spLocks noChangeShapeType="1"/>
              </p:cNvSpPr>
              <p:nvPr/>
            </p:nvSpPr>
            <p:spPr bwMode="auto">
              <a:xfrm>
                <a:off x="110814717" y="112956976"/>
                <a:ext cx="1" cy="53339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4">
                <a:extLst>
                  <a:ext uri="{FF2B5EF4-FFF2-40B4-BE49-F238E27FC236}">
                    <a16:creationId xmlns:a16="http://schemas.microsoft.com/office/drawing/2014/main" id="{BCD770E0-4A33-4BB7-9BD0-7C7458B2A5BC}"/>
                  </a:ext>
                </a:extLst>
              </p:cNvPr>
              <p:cNvSpPr>
                <a:spLocks noChangeShapeType="1"/>
              </p:cNvSpPr>
              <p:nvPr/>
            </p:nvSpPr>
            <p:spPr bwMode="auto">
              <a:xfrm>
                <a:off x="110638938" y="11294745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5">
                <a:extLst>
                  <a:ext uri="{FF2B5EF4-FFF2-40B4-BE49-F238E27FC236}">
                    <a16:creationId xmlns:a16="http://schemas.microsoft.com/office/drawing/2014/main" id="{AC964950-7349-46DB-AC9D-B129B85578E8}"/>
                  </a:ext>
                </a:extLst>
              </p:cNvPr>
              <p:cNvSpPr txBox="1">
                <a:spLocks noChangeArrowheads="1"/>
              </p:cNvSpPr>
              <p:nvPr/>
            </p:nvSpPr>
            <p:spPr bwMode="auto">
              <a:xfrm>
                <a:off x="111614817" y="11272837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2CCE1977-0D8B-4FE5-A1E4-BE07245558F2}"/>
                  </a:ext>
                </a:extLst>
              </p:cNvPr>
              <p:cNvSpPr txBox="1">
                <a:spLocks noChangeArrowheads="1"/>
              </p:cNvSpPr>
              <p:nvPr/>
            </p:nvSpPr>
            <p:spPr bwMode="auto">
              <a:xfrm>
                <a:off x="110471817" y="112728376"/>
                <a:ext cx="675409"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AutoShape 17">
                <a:extLst>
                  <a:ext uri="{FF2B5EF4-FFF2-40B4-BE49-F238E27FC236}">
                    <a16:creationId xmlns:a16="http://schemas.microsoft.com/office/drawing/2014/main" id="{F0BBB30B-11E4-47BB-B88B-21D9E76DF274}"/>
                  </a:ext>
                </a:extLst>
              </p:cNvPr>
              <p:cNvSpPr>
                <a:spLocks/>
              </p:cNvSpPr>
              <p:nvPr/>
            </p:nvSpPr>
            <p:spPr bwMode="auto">
              <a:xfrm rot="5400000">
                <a:off x="111242475" y="111985425"/>
                <a:ext cx="171450" cy="1143000"/>
              </a:xfrm>
              <a:prstGeom prst="leftBracket">
                <a:avLst>
                  <a:gd name="adj" fmla="val 55556"/>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18">
                <a:extLst>
                  <a:ext uri="{FF2B5EF4-FFF2-40B4-BE49-F238E27FC236}">
                    <a16:creationId xmlns:a16="http://schemas.microsoft.com/office/drawing/2014/main" id="{16ACE20E-93BB-4D3F-BF5B-8B837A5D5C0F}"/>
                  </a:ext>
                </a:extLst>
              </p:cNvPr>
              <p:cNvSpPr>
                <a:spLocks/>
              </p:cNvSpPr>
              <p:nvPr/>
            </p:nvSpPr>
            <p:spPr bwMode="auto">
              <a:xfrm rot="5400000">
                <a:off x="112499775" y="111985425"/>
                <a:ext cx="171450" cy="1143000"/>
              </a:xfrm>
              <a:prstGeom prst="leftBracket">
                <a:avLst>
                  <a:gd name="adj" fmla="val 55556"/>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9">
                <a:extLst>
                  <a:ext uri="{FF2B5EF4-FFF2-40B4-BE49-F238E27FC236}">
                    <a16:creationId xmlns:a16="http://schemas.microsoft.com/office/drawing/2014/main" id="{FA319855-DFAF-4FD4-B702-CE685323E2B7}"/>
                  </a:ext>
                </a:extLst>
              </p:cNvPr>
              <p:cNvSpPr txBox="1">
                <a:spLocks noChangeArrowheads="1"/>
              </p:cNvSpPr>
              <p:nvPr/>
            </p:nvSpPr>
            <p:spPr bwMode="auto">
              <a:xfrm>
                <a:off x="112242600" y="112185450"/>
                <a:ext cx="67540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46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 name="Text Box 20">
              <a:extLst>
                <a:ext uri="{FF2B5EF4-FFF2-40B4-BE49-F238E27FC236}">
                  <a16:creationId xmlns:a16="http://schemas.microsoft.com/office/drawing/2014/main" id="{0A29EF1A-6186-4486-B7D7-6B55BD8F97FE}"/>
                </a:ext>
              </a:extLst>
            </p:cNvPr>
            <p:cNvSpPr txBox="1">
              <a:spLocks noChangeArrowheads="1"/>
            </p:cNvSpPr>
            <p:nvPr/>
          </p:nvSpPr>
          <p:spPr bwMode="auto">
            <a:xfrm>
              <a:off x="111956850" y="112128300"/>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0546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rol 1">
            <a:extLst>
              <a:ext uri="{FF2B5EF4-FFF2-40B4-BE49-F238E27FC236}">
                <a16:creationId xmlns:a16="http://schemas.microsoft.com/office/drawing/2014/main" id="{582C05A6-E27E-4C80-B369-C92122357D33}"/>
              </a:ext>
            </a:extLst>
          </p:cNvPr>
          <p:cNvSpPr>
            <a:spLocks noChangeArrowheads="1" noChangeShapeType="1"/>
          </p:cNvSpPr>
          <p:nvPr/>
        </p:nvSpPr>
        <p:spPr bwMode="auto">
          <a:xfrm>
            <a:off x="13011150" y="10592586"/>
            <a:ext cx="2914650" cy="1144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098F8835-BB03-45C9-825D-5F42183D976A}"/>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3" name="Rectangle 2">
            <a:extLst>
              <a:ext uri="{FF2B5EF4-FFF2-40B4-BE49-F238E27FC236}">
                <a16:creationId xmlns:a16="http://schemas.microsoft.com/office/drawing/2014/main" id="{F2D3AC94-16D6-458F-AA02-76074173ABD6}"/>
              </a:ext>
            </a:extLst>
          </p:cNvPr>
          <p:cNvSpPr/>
          <p:nvPr/>
        </p:nvSpPr>
        <p:spPr>
          <a:xfrm>
            <a:off x="1573762" y="1467283"/>
            <a:ext cx="8848531" cy="3724096"/>
          </a:xfrm>
          <a:prstGeom prst="rect">
            <a:avLst/>
          </a:prstGeom>
        </p:spPr>
        <p:txBody>
          <a:bodyPr wrap="square">
            <a:spAutoFit/>
          </a:bodyPr>
          <a:lstStyle/>
          <a:p>
            <a:r>
              <a:rPr lang="en-US" sz="1600" kern="1400" dirty="0">
                <a:solidFill>
                  <a:srgbClr val="000000"/>
                </a:solidFill>
                <a:latin typeface="Arial Narrow" panose="020B0606020202030204" pitchFamily="34" charset="0"/>
              </a:rPr>
              <a:t>If we’re expecting Putin to actually attack the west, in any truly destabilizing way, it would be national suicide economically.  What Putin must do in a clever way is regain his global influence and defeat US without destroying the country or destabilizing the economy.  His personal net worth is between $200-$500 billion. Much of that is tied up in the west  - tied also with US sanctions.  Even having US against him he’s losing money.  It changes how he needs to fight.  If we consider what happens in Daniel 11  -  they're fighting because each wants to be the dominate super power.  Not to destroy other countries.  I would suggest that is what Putin has to do.  He wants global influence  - he doesn’t want to lose Syria, his control with oil over Europe, Iran  - this is what they’re fighting over  -  global influence and removal of sanctions.  Anything antagonistic that doesn’t further that end would be madness.  He would lose his country and his own finances.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When you put sanctions on something, you can hurt yourself to.  Now Trump has sanctions on Iran  - that isn’t hurting US  - but really hurting Europe.  That’s damaging more than ever the relationship between Trump and his allies.  The world is so interconnected now.  You start shutting down Russia economically  - can you imagine oil prices in Europe? Then it’s your allies turning against you because they can’t afford to heat their homes.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6689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6EFD98-16C4-4372-B4A6-2C60ECCA83B1}"/>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4" name="Rectangle 3">
            <a:extLst>
              <a:ext uri="{FF2B5EF4-FFF2-40B4-BE49-F238E27FC236}">
                <a16:creationId xmlns:a16="http://schemas.microsoft.com/office/drawing/2014/main" id="{ABC94ABB-117A-4EF7-AECD-09E66B5A9828}"/>
              </a:ext>
            </a:extLst>
          </p:cNvPr>
          <p:cNvSpPr/>
          <p:nvPr/>
        </p:nvSpPr>
        <p:spPr>
          <a:xfrm>
            <a:off x="624016" y="1261375"/>
            <a:ext cx="5373430" cy="3724096"/>
          </a:xfrm>
          <a:prstGeom prst="rect">
            <a:avLst/>
          </a:prstGeom>
        </p:spPr>
        <p:txBody>
          <a:bodyPr wrap="square">
            <a:spAutoFit/>
          </a:bodyPr>
          <a:lstStyle/>
          <a:p>
            <a:r>
              <a:rPr lang="en-US" sz="1600" b="1" kern="1400" dirty="0">
                <a:solidFill>
                  <a:srgbClr val="000000"/>
                </a:solidFill>
                <a:latin typeface="Arial Narrow" panose="020B0606020202030204" pitchFamily="34" charset="0"/>
              </a:rPr>
              <a:t>Pyrrhus  =  KS		323bc Alexander dies</a:t>
            </a:r>
            <a:endParaRPr lang="en-US" sz="1600" kern="1400" dirty="0">
              <a:solidFill>
                <a:srgbClr val="000000"/>
              </a:solidFill>
              <a:latin typeface="Arial Narrow" panose="020B0606020202030204" pitchFamily="34" charset="0"/>
            </a:endParaRP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When he dies he leaves dozens of generals  -  fighting over the kingdom.  4 </a:t>
            </a:r>
            <a:r>
              <a:rPr lang="en-US" sz="1600" kern="1400" dirty="0" err="1">
                <a:solidFill>
                  <a:srgbClr val="000000"/>
                </a:solidFill>
                <a:latin typeface="Arial Narrow" panose="020B0606020202030204" pitchFamily="34" charset="0"/>
              </a:rPr>
              <a:t>Diodochi</a:t>
            </a:r>
            <a:r>
              <a:rPr lang="en-US" sz="1600" kern="1400" dirty="0">
                <a:solidFill>
                  <a:srgbClr val="000000"/>
                </a:solidFill>
                <a:latin typeface="Arial Narrow" panose="020B0606020202030204" pitchFamily="34" charset="0"/>
              </a:rPr>
              <a:t> wars  -  one long continuing war that the historians have seen points to separate.  </a:t>
            </a:r>
          </a:p>
          <a:p>
            <a:r>
              <a:rPr lang="en-US" sz="1600" kern="1400" dirty="0">
                <a:solidFill>
                  <a:srgbClr val="000000"/>
                </a:solidFill>
                <a:latin typeface="Arial Narrow" panose="020B0606020202030204" pitchFamily="34" charset="0"/>
              </a:rPr>
              <a:t>The end of the 4th </a:t>
            </a:r>
            <a:r>
              <a:rPr lang="en-US" sz="1600" kern="1400" dirty="0" err="1">
                <a:solidFill>
                  <a:srgbClr val="000000"/>
                </a:solidFill>
                <a:latin typeface="Arial Narrow" panose="020B0606020202030204" pitchFamily="34" charset="0"/>
              </a:rPr>
              <a:t>Diodochi</a:t>
            </a:r>
            <a:r>
              <a:rPr lang="en-US" sz="1600" kern="1400" dirty="0">
                <a:solidFill>
                  <a:srgbClr val="000000"/>
                </a:solidFill>
                <a:latin typeface="Arial Narrow" panose="020B0606020202030204" pitchFamily="34" charset="0"/>
              </a:rPr>
              <a:t> war is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in 301bc</a:t>
            </a:r>
          </a:p>
          <a:p>
            <a:r>
              <a:rPr lang="en-US" sz="1600" kern="1400" dirty="0">
                <a:solidFill>
                  <a:srgbClr val="000000"/>
                </a:solidFill>
                <a:latin typeface="Arial Narrow" panose="020B0606020202030204" pitchFamily="34" charset="0"/>
              </a:rPr>
              <a:t>This is where we have 4 generals :  C, L, S, P</a:t>
            </a:r>
          </a:p>
          <a:p>
            <a:r>
              <a:rPr lang="en-US" sz="1600" kern="1400" dirty="0">
                <a:solidFill>
                  <a:srgbClr val="000000"/>
                </a:solidFill>
                <a:latin typeface="Arial Narrow" panose="020B0606020202030204" pitchFamily="34" charset="0"/>
              </a:rPr>
              <a:t>22 years of history.  </a:t>
            </a:r>
          </a:p>
          <a:p>
            <a:r>
              <a:rPr lang="en-US" sz="1600" kern="1400" dirty="0">
                <a:solidFill>
                  <a:srgbClr val="000000"/>
                </a:solidFill>
                <a:latin typeface="Arial Narrow" panose="020B0606020202030204" pitchFamily="34" charset="0"/>
              </a:rPr>
              <a:t>In Daniel 8 &amp; 11 he skips 22 years + 4 wars to take us to the point of 4 generals.  You can go back to around 317bc and you have 5 for about 16 years.  Under inspiration those 16 years are overlooked as well.  Daniel takes us from 323bc to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(4th D war).  There are 4 generals for 4 years before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dies.  We skip 22 years just to highlight this tiny piece of history.  Daniel is ‘cherry picking’</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5" name="Text Box 2">
            <a:extLst>
              <a:ext uri="{FF2B5EF4-FFF2-40B4-BE49-F238E27FC236}">
                <a16:creationId xmlns:a16="http://schemas.microsoft.com/office/drawing/2014/main" id="{AD75676D-4405-4FE6-8412-09EC29BADF84}"/>
              </a:ext>
            </a:extLst>
          </p:cNvPr>
          <p:cNvSpPr txBox="1">
            <a:spLocks noChangeArrowheads="1"/>
          </p:cNvSpPr>
          <p:nvPr/>
        </p:nvSpPr>
        <p:spPr bwMode="auto">
          <a:xfrm>
            <a:off x="6502271" y="1866123"/>
            <a:ext cx="50863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CEBA6E18-C0D6-4BF4-AC74-1D78963EC794}"/>
              </a:ext>
            </a:extLst>
          </p:cNvPr>
          <p:cNvSpPr>
            <a:spLocks noChangeShapeType="1"/>
          </p:cNvSpPr>
          <p:nvPr/>
        </p:nvSpPr>
        <p:spPr bwMode="auto">
          <a:xfrm>
            <a:off x="6902321" y="3066273"/>
            <a:ext cx="42291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7A220266-C720-4CC9-88B6-38C938DB9317}"/>
              </a:ext>
            </a:extLst>
          </p:cNvPr>
          <p:cNvSpPr>
            <a:spLocks noChangeShapeType="1"/>
          </p:cNvSpPr>
          <p:nvPr/>
        </p:nvSpPr>
        <p:spPr bwMode="auto">
          <a:xfrm>
            <a:off x="11131421" y="2437623"/>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2EB52EC6-6A32-429C-8AC3-8F2726786E11}"/>
              </a:ext>
            </a:extLst>
          </p:cNvPr>
          <p:cNvSpPr>
            <a:spLocks noChangeShapeType="1"/>
          </p:cNvSpPr>
          <p:nvPr/>
        </p:nvSpPr>
        <p:spPr bwMode="auto">
          <a:xfrm>
            <a:off x="6902321" y="2437623"/>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ED71929A-327D-44AB-8FF7-A0A008D2BD14}"/>
              </a:ext>
            </a:extLst>
          </p:cNvPr>
          <p:cNvSpPr txBox="1">
            <a:spLocks noChangeArrowheads="1"/>
          </p:cNvSpPr>
          <p:nvPr/>
        </p:nvSpPr>
        <p:spPr bwMode="auto">
          <a:xfrm>
            <a:off x="6559421" y="2151873"/>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C97AA77E-0206-4943-85C4-9474D010E39D}"/>
              </a:ext>
            </a:extLst>
          </p:cNvPr>
          <p:cNvSpPr txBox="1">
            <a:spLocks noChangeArrowheads="1"/>
          </p:cNvSpPr>
          <p:nvPr/>
        </p:nvSpPr>
        <p:spPr bwMode="auto">
          <a:xfrm>
            <a:off x="9988421" y="198042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E026E74A-CCA3-4D49-9F82-8FDCEBDB1D7C}"/>
              </a:ext>
            </a:extLst>
          </p:cNvPr>
          <p:cNvSpPr>
            <a:spLocks noChangeShapeType="1"/>
          </p:cNvSpPr>
          <p:nvPr/>
        </p:nvSpPr>
        <p:spPr bwMode="auto">
          <a:xfrm>
            <a:off x="7188071" y="2266173"/>
            <a:ext cx="2800350" cy="0"/>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9">
            <a:extLst>
              <a:ext uri="{FF2B5EF4-FFF2-40B4-BE49-F238E27FC236}">
                <a16:creationId xmlns:a16="http://schemas.microsoft.com/office/drawing/2014/main" id="{2DFE4420-C0E1-49C6-AA44-5CFCFB991652}"/>
              </a:ext>
            </a:extLst>
          </p:cNvPr>
          <p:cNvSpPr txBox="1">
            <a:spLocks noChangeArrowheads="1"/>
          </p:cNvSpPr>
          <p:nvPr/>
        </p:nvSpPr>
        <p:spPr bwMode="auto">
          <a:xfrm>
            <a:off x="7988171" y="1866123"/>
            <a:ext cx="8001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22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0">
            <a:extLst>
              <a:ext uri="{FF2B5EF4-FFF2-40B4-BE49-F238E27FC236}">
                <a16:creationId xmlns:a16="http://schemas.microsoft.com/office/drawing/2014/main" id="{3D20F400-DBE5-413F-8156-56897C12DF1C}"/>
              </a:ext>
            </a:extLst>
          </p:cNvPr>
          <p:cNvSpPr txBox="1">
            <a:spLocks noChangeArrowheads="1"/>
          </p:cNvSpPr>
          <p:nvPr/>
        </p:nvSpPr>
        <p:spPr bwMode="auto">
          <a:xfrm>
            <a:off x="6730871" y="3123423"/>
            <a:ext cx="674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6FC654D5-3202-4D56-AF2E-2FDAA990C117}"/>
              </a:ext>
            </a:extLst>
          </p:cNvPr>
          <p:cNvSpPr txBox="1">
            <a:spLocks noChangeArrowheads="1"/>
          </p:cNvSpPr>
          <p:nvPr/>
        </p:nvSpPr>
        <p:spPr bwMode="auto">
          <a:xfrm>
            <a:off x="10045571" y="3123423"/>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2">
            <a:extLst>
              <a:ext uri="{FF2B5EF4-FFF2-40B4-BE49-F238E27FC236}">
                <a16:creationId xmlns:a16="http://schemas.microsoft.com/office/drawing/2014/main" id="{E73F810D-43AF-4FF7-8B1C-9EACA74BE392}"/>
              </a:ext>
            </a:extLst>
          </p:cNvPr>
          <p:cNvSpPr txBox="1">
            <a:spLocks noChangeArrowheads="1"/>
          </p:cNvSpPr>
          <p:nvPr/>
        </p:nvSpPr>
        <p:spPr bwMode="auto">
          <a:xfrm>
            <a:off x="7073771" y="2723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3">
            <a:extLst>
              <a:ext uri="{FF2B5EF4-FFF2-40B4-BE49-F238E27FC236}">
                <a16:creationId xmlns:a16="http://schemas.microsoft.com/office/drawing/2014/main" id="{1DA219B0-9B11-48EF-811D-166F244EDD45}"/>
              </a:ext>
            </a:extLst>
          </p:cNvPr>
          <p:cNvSpPr txBox="1">
            <a:spLocks noChangeArrowheads="1"/>
          </p:cNvSpPr>
          <p:nvPr/>
        </p:nvSpPr>
        <p:spPr bwMode="auto">
          <a:xfrm>
            <a:off x="9188321" y="2723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23BD4BF1-407A-4B5F-BA53-1E10271A905E}"/>
              </a:ext>
            </a:extLst>
          </p:cNvPr>
          <p:cNvSpPr txBox="1">
            <a:spLocks noChangeArrowheads="1"/>
          </p:cNvSpPr>
          <p:nvPr/>
        </p:nvSpPr>
        <p:spPr bwMode="auto">
          <a:xfrm>
            <a:off x="8445371" y="2723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43D1AEEF-73A9-4DD2-AA33-D95C22FB57E6}"/>
              </a:ext>
            </a:extLst>
          </p:cNvPr>
          <p:cNvSpPr txBox="1">
            <a:spLocks noChangeArrowheads="1"/>
          </p:cNvSpPr>
          <p:nvPr/>
        </p:nvSpPr>
        <p:spPr bwMode="auto">
          <a:xfrm>
            <a:off x="7702421" y="2723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30AFCA00-2954-4032-A343-B76E4800E6F1}"/>
              </a:ext>
            </a:extLst>
          </p:cNvPr>
          <p:cNvSpPr>
            <a:spLocks noChangeShapeType="1"/>
          </p:cNvSpPr>
          <p:nvPr/>
        </p:nvSpPr>
        <p:spPr bwMode="auto">
          <a:xfrm>
            <a:off x="9474071" y="2894823"/>
            <a:ext cx="68580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F84EA632-49D4-4886-870E-483CABC2E9B5}"/>
              </a:ext>
            </a:extLst>
          </p:cNvPr>
          <p:cNvSpPr>
            <a:spLocks noChangeShapeType="1"/>
          </p:cNvSpPr>
          <p:nvPr/>
        </p:nvSpPr>
        <p:spPr bwMode="auto">
          <a:xfrm>
            <a:off x="8159621" y="3066273"/>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18E2387D-B9B0-45F9-9E33-D852EBE91D9A}"/>
              </a:ext>
            </a:extLst>
          </p:cNvPr>
          <p:cNvSpPr txBox="1">
            <a:spLocks noChangeArrowheads="1"/>
          </p:cNvSpPr>
          <p:nvPr/>
        </p:nvSpPr>
        <p:spPr bwMode="auto">
          <a:xfrm>
            <a:off x="7816721" y="3352023"/>
            <a:ext cx="674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9">
            <a:extLst>
              <a:ext uri="{FF2B5EF4-FFF2-40B4-BE49-F238E27FC236}">
                <a16:creationId xmlns:a16="http://schemas.microsoft.com/office/drawing/2014/main" id="{A4AE2E23-429F-4D49-93E6-6618DBA3BBFD}"/>
              </a:ext>
            </a:extLst>
          </p:cNvPr>
          <p:cNvSpPr>
            <a:spLocks noChangeShapeType="1"/>
          </p:cNvSpPr>
          <p:nvPr/>
        </p:nvSpPr>
        <p:spPr bwMode="auto">
          <a:xfrm>
            <a:off x="10274171" y="2437623"/>
            <a:ext cx="0"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0">
            <a:extLst>
              <a:ext uri="{FF2B5EF4-FFF2-40B4-BE49-F238E27FC236}">
                <a16:creationId xmlns:a16="http://schemas.microsoft.com/office/drawing/2014/main" id="{EAB52451-9EB7-4EED-A8C4-7C0F982D135F}"/>
              </a:ext>
            </a:extLst>
          </p:cNvPr>
          <p:cNvSpPr txBox="1">
            <a:spLocks noChangeArrowheads="1"/>
          </p:cNvSpPr>
          <p:nvPr/>
        </p:nvSpPr>
        <p:spPr bwMode="auto">
          <a:xfrm>
            <a:off x="10617071" y="2723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1">
            <a:extLst>
              <a:ext uri="{FF2B5EF4-FFF2-40B4-BE49-F238E27FC236}">
                <a16:creationId xmlns:a16="http://schemas.microsoft.com/office/drawing/2014/main" id="{3279120C-8DE0-45E7-A342-150A8918151D}"/>
              </a:ext>
            </a:extLst>
          </p:cNvPr>
          <p:cNvSpPr txBox="1">
            <a:spLocks noChangeArrowheads="1"/>
          </p:cNvSpPr>
          <p:nvPr/>
        </p:nvSpPr>
        <p:spPr bwMode="auto">
          <a:xfrm>
            <a:off x="8959721" y="2266173"/>
            <a:ext cx="674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2">
            <a:extLst>
              <a:ext uri="{FF2B5EF4-FFF2-40B4-BE49-F238E27FC236}">
                <a16:creationId xmlns:a16="http://schemas.microsoft.com/office/drawing/2014/main" id="{3A29DFDE-B8A2-45F4-BF59-0C828C540332}"/>
              </a:ext>
            </a:extLst>
          </p:cNvPr>
          <p:cNvSpPr txBox="1">
            <a:spLocks noChangeArrowheads="1"/>
          </p:cNvSpPr>
          <p:nvPr/>
        </p:nvSpPr>
        <p:spPr bwMode="auto">
          <a:xfrm>
            <a:off x="10159871" y="3466323"/>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3">
            <a:extLst>
              <a:ext uri="{FF2B5EF4-FFF2-40B4-BE49-F238E27FC236}">
                <a16:creationId xmlns:a16="http://schemas.microsoft.com/office/drawing/2014/main" id="{8777DE3C-88AF-4763-8BC8-7EC6B6F861F2}"/>
              </a:ext>
            </a:extLst>
          </p:cNvPr>
          <p:cNvSpPr txBox="1">
            <a:spLocks noChangeArrowheads="1"/>
          </p:cNvSpPr>
          <p:nvPr/>
        </p:nvSpPr>
        <p:spPr bwMode="auto">
          <a:xfrm>
            <a:off x="10502771" y="3866373"/>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4">
            <a:extLst>
              <a:ext uri="{FF2B5EF4-FFF2-40B4-BE49-F238E27FC236}">
                <a16:creationId xmlns:a16="http://schemas.microsoft.com/office/drawing/2014/main" id="{BBCF65CA-D95B-4990-8B75-1525F2455145}"/>
              </a:ext>
            </a:extLst>
          </p:cNvPr>
          <p:cNvSpPr txBox="1">
            <a:spLocks noChangeArrowheads="1"/>
          </p:cNvSpPr>
          <p:nvPr/>
        </p:nvSpPr>
        <p:spPr bwMode="auto">
          <a:xfrm>
            <a:off x="9816971" y="3866373"/>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5">
            <a:extLst>
              <a:ext uri="{FF2B5EF4-FFF2-40B4-BE49-F238E27FC236}">
                <a16:creationId xmlns:a16="http://schemas.microsoft.com/office/drawing/2014/main" id="{6B98D9FA-852C-4EE5-865B-D3A2E6E452C9}"/>
              </a:ext>
            </a:extLst>
          </p:cNvPr>
          <p:cNvSpPr txBox="1">
            <a:spLocks noChangeArrowheads="1"/>
          </p:cNvSpPr>
          <p:nvPr/>
        </p:nvSpPr>
        <p:spPr bwMode="auto">
          <a:xfrm>
            <a:off x="10217021" y="4209273"/>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6">
            <a:extLst>
              <a:ext uri="{FF2B5EF4-FFF2-40B4-BE49-F238E27FC236}">
                <a16:creationId xmlns:a16="http://schemas.microsoft.com/office/drawing/2014/main" id="{A3580B8D-030D-4332-A8CE-3ABC6689ACE2}"/>
              </a:ext>
            </a:extLst>
          </p:cNvPr>
          <p:cNvSpPr txBox="1">
            <a:spLocks noChangeArrowheads="1"/>
          </p:cNvSpPr>
          <p:nvPr/>
        </p:nvSpPr>
        <p:spPr bwMode="auto">
          <a:xfrm>
            <a:off x="9474071" y="386637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7">
            <a:extLst>
              <a:ext uri="{FF2B5EF4-FFF2-40B4-BE49-F238E27FC236}">
                <a16:creationId xmlns:a16="http://schemas.microsoft.com/office/drawing/2014/main" id="{0B24AFBA-0E36-44E2-8D83-8715AAB4BD4B}"/>
              </a:ext>
            </a:extLst>
          </p:cNvPr>
          <p:cNvSpPr txBox="1">
            <a:spLocks noChangeArrowheads="1"/>
          </p:cNvSpPr>
          <p:nvPr/>
        </p:nvSpPr>
        <p:spPr bwMode="auto">
          <a:xfrm>
            <a:off x="8045321" y="3580623"/>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419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42" name="Picture 46" descr="About this sound">
            <a:hlinkClick r:id="rId2" tooltip="About this sound"/>
            <a:extLst>
              <a:ext uri="{FF2B5EF4-FFF2-40B4-BE49-F238E27FC236}">
                <a16:creationId xmlns:a16="http://schemas.microsoft.com/office/drawing/2014/main" id="{F2D6D1DF-568A-4EA5-8A9B-6EE81E33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68263"/>
            <a:ext cx="104775" cy="1047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3B1010B-E980-4CEA-AA58-32FBBB2CD891}"/>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4" name="Rectangle 3">
            <a:extLst>
              <a:ext uri="{FF2B5EF4-FFF2-40B4-BE49-F238E27FC236}">
                <a16:creationId xmlns:a16="http://schemas.microsoft.com/office/drawing/2014/main" id="{3F2927DE-A37A-4E59-92DD-BB9D4E57303A}"/>
              </a:ext>
            </a:extLst>
          </p:cNvPr>
          <p:cNvSpPr/>
          <p:nvPr/>
        </p:nvSpPr>
        <p:spPr>
          <a:xfrm>
            <a:off x="668694" y="1689443"/>
            <a:ext cx="5069633" cy="3046988"/>
          </a:xfrm>
          <a:prstGeom prst="rect">
            <a:avLst/>
          </a:prstGeom>
        </p:spPr>
        <p:txBody>
          <a:bodyPr wrap="square">
            <a:spAutoFit/>
          </a:bodyPr>
          <a:lstStyle/>
          <a:p>
            <a:r>
              <a:rPr lang="en-US" kern="1400" dirty="0">
                <a:solidFill>
                  <a:srgbClr val="000000"/>
                </a:solidFill>
                <a:latin typeface="Arial Narrow" panose="020B0606020202030204" pitchFamily="34" charset="0"/>
              </a:rPr>
              <a:t>Pyrrhus gets involved in the 4th D war.  The 3rd &amp; 4th have peculiar characteristics.  The 1st &amp; 2nd have dozens of generals, during the 3rd &amp; 4th you just have the 5.  You have our allies by the time you get to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  </a:t>
            </a:r>
            <a:r>
              <a:rPr lang="en-US" kern="1400" dirty="0" err="1">
                <a:solidFill>
                  <a:srgbClr val="000000"/>
                </a:solidFill>
                <a:latin typeface="Arial Narrow" panose="020B0606020202030204" pitchFamily="34" charset="0"/>
              </a:rPr>
              <a:t>Seleucas</a:t>
            </a:r>
            <a:r>
              <a:rPr lang="en-US" kern="1400" dirty="0">
                <a:solidFill>
                  <a:srgbClr val="000000"/>
                </a:solidFill>
                <a:latin typeface="Arial Narrow" panose="020B0606020202030204" pitchFamily="34" charset="0"/>
              </a:rPr>
              <a:t> gets his empire</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was the most powerful general.  By the time we get to the 3rd D war, the combined forces of all 4 allies are only equal to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3rd D war ends with peace treaty because the 4 united together could not defeat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5" name="Text Box 2">
            <a:extLst>
              <a:ext uri="{FF2B5EF4-FFF2-40B4-BE49-F238E27FC236}">
                <a16:creationId xmlns:a16="http://schemas.microsoft.com/office/drawing/2014/main" id="{C1D7911D-1136-4E92-90AA-6A8545D774E8}"/>
              </a:ext>
            </a:extLst>
          </p:cNvPr>
          <p:cNvSpPr txBox="1">
            <a:spLocks noChangeArrowheads="1"/>
          </p:cNvSpPr>
          <p:nvPr/>
        </p:nvSpPr>
        <p:spPr bwMode="auto">
          <a:xfrm>
            <a:off x="6553200" y="2356078"/>
            <a:ext cx="40005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 name="Group 3">
            <a:extLst>
              <a:ext uri="{FF2B5EF4-FFF2-40B4-BE49-F238E27FC236}">
                <a16:creationId xmlns:a16="http://schemas.microsoft.com/office/drawing/2014/main" id="{FA3CAD84-28B4-4C15-9ECA-000CAA5321A6}"/>
              </a:ext>
            </a:extLst>
          </p:cNvPr>
          <p:cNvGrpSpPr>
            <a:grpSpLocks/>
          </p:cNvGrpSpPr>
          <p:nvPr/>
        </p:nvGrpSpPr>
        <p:grpSpPr bwMode="auto">
          <a:xfrm>
            <a:off x="6667500" y="2356078"/>
            <a:ext cx="3886200" cy="1638300"/>
            <a:chOff x="114604800" y="112337850"/>
            <a:chExt cx="3886200" cy="1638300"/>
          </a:xfrm>
        </p:grpSpPr>
        <p:sp>
          <p:nvSpPr>
            <p:cNvPr id="7" name="Text Box 4">
              <a:extLst>
                <a:ext uri="{FF2B5EF4-FFF2-40B4-BE49-F238E27FC236}">
                  <a16:creationId xmlns:a16="http://schemas.microsoft.com/office/drawing/2014/main" id="{DDEB67B9-6612-4310-AAE0-C8E7505509FB}"/>
                </a:ext>
              </a:extLst>
            </p:cNvPr>
            <p:cNvSpPr txBox="1">
              <a:spLocks noChangeArrowheads="1"/>
            </p:cNvSpPr>
            <p:nvPr/>
          </p:nvSpPr>
          <p:spPr bwMode="auto">
            <a:xfrm>
              <a:off x="116605050" y="1123378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FF98010C-2335-4EDE-ADD7-31058CD66300}"/>
                </a:ext>
              </a:extLst>
            </p:cNvPr>
            <p:cNvSpPr txBox="1">
              <a:spLocks noChangeArrowheads="1"/>
            </p:cNvSpPr>
            <p:nvPr/>
          </p:nvSpPr>
          <p:spPr bwMode="auto">
            <a:xfrm>
              <a:off x="116605050" y="1137094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50D01B44-3A77-4C30-B5BF-1C6CE6F301D8}"/>
                </a:ext>
              </a:extLst>
            </p:cNvPr>
            <p:cNvSpPr txBox="1">
              <a:spLocks noChangeArrowheads="1"/>
            </p:cNvSpPr>
            <p:nvPr/>
          </p:nvSpPr>
          <p:spPr bwMode="auto">
            <a:xfrm>
              <a:off x="116605050" y="1132522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D803E64A-20C0-44CB-8DAA-AC7CC4A6660E}"/>
                </a:ext>
              </a:extLst>
            </p:cNvPr>
            <p:cNvSpPr txBox="1">
              <a:spLocks noChangeArrowheads="1"/>
            </p:cNvSpPr>
            <p:nvPr/>
          </p:nvSpPr>
          <p:spPr bwMode="auto">
            <a:xfrm>
              <a:off x="116605050" y="112795050"/>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8">
              <a:extLst>
                <a:ext uri="{FF2B5EF4-FFF2-40B4-BE49-F238E27FC236}">
                  <a16:creationId xmlns:a16="http://schemas.microsoft.com/office/drawing/2014/main" id="{F4927FF5-6611-453D-BCDC-7E8818AF0F5D}"/>
                </a:ext>
              </a:extLst>
            </p:cNvPr>
            <p:cNvSpPr txBox="1">
              <a:spLocks noChangeArrowheads="1"/>
            </p:cNvSpPr>
            <p:nvPr/>
          </p:nvSpPr>
          <p:spPr bwMode="auto">
            <a:xfrm>
              <a:off x="116947950" y="113176050"/>
              <a:ext cx="15430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Lysimichus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(only a general)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9">
              <a:extLst>
                <a:ext uri="{FF2B5EF4-FFF2-40B4-BE49-F238E27FC236}">
                  <a16:creationId xmlns:a16="http://schemas.microsoft.com/office/drawing/2014/main" id="{086C031F-FADC-44C7-A907-55B1A6D79292}"/>
                </a:ext>
              </a:extLst>
            </p:cNvPr>
            <p:cNvSpPr>
              <a:spLocks noChangeShapeType="1"/>
            </p:cNvSpPr>
            <p:nvPr/>
          </p:nvSpPr>
          <p:spPr bwMode="auto">
            <a:xfrm>
              <a:off x="116890800" y="113118900"/>
              <a:ext cx="11430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10">
              <a:extLst>
                <a:ext uri="{FF2B5EF4-FFF2-40B4-BE49-F238E27FC236}">
                  <a16:creationId xmlns:a16="http://schemas.microsoft.com/office/drawing/2014/main" id="{793D8FE5-159A-4F39-8E65-3CFFAA49006F}"/>
                </a:ext>
              </a:extLst>
            </p:cNvPr>
            <p:cNvSpPr>
              <a:spLocks/>
            </p:cNvSpPr>
            <p:nvPr/>
          </p:nvSpPr>
          <p:spPr bwMode="auto">
            <a:xfrm>
              <a:off x="116319300" y="113118900"/>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1">
              <a:extLst>
                <a:ext uri="{FF2B5EF4-FFF2-40B4-BE49-F238E27FC236}">
                  <a16:creationId xmlns:a16="http://schemas.microsoft.com/office/drawing/2014/main" id="{100DEE99-B0E6-42F7-9466-6294A7D1864E}"/>
                </a:ext>
              </a:extLst>
            </p:cNvPr>
            <p:cNvSpPr txBox="1">
              <a:spLocks noChangeArrowheads="1"/>
            </p:cNvSpPr>
            <p:nvPr/>
          </p:nvSpPr>
          <p:spPr bwMode="auto">
            <a:xfrm>
              <a:off x="114604800" y="113176050"/>
              <a:ext cx="15430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5 generals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                    </a:t>
              </a: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21161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2657</Words>
  <Application>Microsoft Office PowerPoint</Application>
  <PresentationFormat>Widescreen</PresentationFormat>
  <Paragraphs>323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Calibri Light</vt:lpstr>
      <vt:lpstr>Times New Roman</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24</cp:revision>
  <dcterms:created xsi:type="dcterms:W3CDTF">2019-08-30T02:53:35Z</dcterms:created>
  <dcterms:modified xsi:type="dcterms:W3CDTF">2019-08-31T03:28:03Z</dcterms:modified>
</cp:coreProperties>
</file>