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7/25/2019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7/25/2019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64E05-80D8-4C93-A447-F79656EBEA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D402D4-B7B0-4572-BD98-24FBE577E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F8FED4-5DB3-4FE0-A311-EF644E8862FE}"/>
              </a:ext>
            </a:extLst>
          </p:cNvPr>
          <p:cNvSpPr>
            <a:spLocks noGrp="1"/>
          </p:cNvSpPr>
          <p:nvPr>
            <p:ph type="dt" sz="half" idx="10"/>
          </p:nvPr>
        </p:nvSpPr>
        <p:spPr/>
        <p:txBody>
          <a:bodyPr/>
          <a:lstStyle/>
          <a:p>
            <a:fld id="{F7FD6FA7-394F-436D-9D3C-3BDB97650A58}" type="datetime1">
              <a:rPr lang="en-US" smtClean="0"/>
              <a:pPr/>
              <a:t>7/25/2019</a:t>
            </a:fld>
            <a:endParaRPr lang="en-US"/>
          </a:p>
        </p:txBody>
      </p:sp>
      <p:sp>
        <p:nvSpPr>
          <p:cNvPr id="5" name="Footer Placeholder 4">
            <a:extLst>
              <a:ext uri="{FF2B5EF4-FFF2-40B4-BE49-F238E27FC236}">
                <a16:creationId xmlns:a16="http://schemas.microsoft.com/office/drawing/2014/main" id="{B5C2D68A-F0A8-4265-B3B9-111BC86A94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CE6492-A699-4CCB-8FC0-77A57F4B9A4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09280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EC94F-016F-4F0D-A0BD-B80F1633CB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DDB81B-9508-4AB4-B350-FA227BAF67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57B50-F283-421B-92DE-9630DB692583}"/>
              </a:ext>
            </a:extLst>
          </p:cNvPr>
          <p:cNvSpPr>
            <a:spLocks noGrp="1"/>
          </p:cNvSpPr>
          <p:nvPr>
            <p:ph type="dt" sz="half" idx="10"/>
          </p:nvPr>
        </p:nvSpPr>
        <p:spPr/>
        <p:txBody>
          <a:bodyPr/>
          <a:lstStyle/>
          <a:p>
            <a:fld id="{18551526-4B25-495A-86A5-79B923F95ECB}" type="datetime1">
              <a:rPr lang="en-US" smtClean="0"/>
              <a:pPr/>
              <a:t>7/25/2019</a:t>
            </a:fld>
            <a:endParaRPr lang="en-US"/>
          </a:p>
        </p:txBody>
      </p:sp>
      <p:sp>
        <p:nvSpPr>
          <p:cNvPr id="5" name="Footer Placeholder 4">
            <a:extLst>
              <a:ext uri="{FF2B5EF4-FFF2-40B4-BE49-F238E27FC236}">
                <a16:creationId xmlns:a16="http://schemas.microsoft.com/office/drawing/2014/main" id="{9C806D62-B4B4-489D-A218-AF49D8E866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ADBA67-01F0-4645-808C-BB44C03C27B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24011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A6EF6E-880C-4488-9C89-78D20E1312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3A56D6-EE47-43C0-85C5-C5190576C6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50F98C-DD91-4CE0-92CA-7FD0B216B87C}"/>
              </a:ext>
            </a:extLst>
          </p:cNvPr>
          <p:cNvSpPr>
            <a:spLocks noGrp="1"/>
          </p:cNvSpPr>
          <p:nvPr>
            <p:ph type="dt" sz="half" idx="10"/>
          </p:nvPr>
        </p:nvSpPr>
        <p:spPr/>
        <p:txBody>
          <a:bodyPr/>
          <a:lstStyle/>
          <a:p>
            <a:fld id="{27875484-D624-42AA-B8C5-57BFA10446EB}" type="datetime1">
              <a:rPr lang="en-US" smtClean="0"/>
              <a:pPr/>
              <a:t>7/25/2019</a:t>
            </a:fld>
            <a:endParaRPr lang="en-US"/>
          </a:p>
        </p:txBody>
      </p:sp>
      <p:sp>
        <p:nvSpPr>
          <p:cNvPr id="5" name="Footer Placeholder 4">
            <a:extLst>
              <a:ext uri="{FF2B5EF4-FFF2-40B4-BE49-F238E27FC236}">
                <a16:creationId xmlns:a16="http://schemas.microsoft.com/office/drawing/2014/main" id="{27AC56D0-B3DE-4201-9B30-4FC060D137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D306CE-7666-4CB2-BBEA-CEC7384F51B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6051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C9899-4031-4DA0-A09D-3FC888BEA6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637E68-33BF-4F56-A8E6-02286EB1AB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43076F-5F72-43CA-9808-00FF96EDCBC2}"/>
              </a:ext>
            </a:extLst>
          </p:cNvPr>
          <p:cNvSpPr>
            <a:spLocks noGrp="1"/>
          </p:cNvSpPr>
          <p:nvPr>
            <p:ph type="dt" sz="half" idx="10"/>
          </p:nvPr>
        </p:nvSpPr>
        <p:spPr/>
        <p:txBody>
          <a:bodyPr/>
          <a:lstStyle/>
          <a:p>
            <a:fld id="{6CF52CAA-0042-40AC-84FA-3C53CA8D2AF6}" type="datetime1">
              <a:rPr lang="en-US" smtClean="0"/>
              <a:pPr/>
              <a:t>7/25/2019</a:t>
            </a:fld>
            <a:endParaRPr lang="en-US"/>
          </a:p>
        </p:txBody>
      </p:sp>
      <p:sp>
        <p:nvSpPr>
          <p:cNvPr id="5" name="Footer Placeholder 4">
            <a:extLst>
              <a:ext uri="{FF2B5EF4-FFF2-40B4-BE49-F238E27FC236}">
                <a16:creationId xmlns:a16="http://schemas.microsoft.com/office/drawing/2014/main" id="{DAD011BC-794E-42FF-BBFC-64F926890B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E8779B-7D8E-4B9B-BD69-84EEEF58B18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72866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64984-B1AC-48CC-96A3-FF8D252D13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7BED74-334E-4F3E-8CCA-832B9EA26D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1CE330-8376-4FB4-8E9C-4E7CFB09D9B7}"/>
              </a:ext>
            </a:extLst>
          </p:cNvPr>
          <p:cNvSpPr>
            <a:spLocks noGrp="1"/>
          </p:cNvSpPr>
          <p:nvPr>
            <p:ph type="dt" sz="half" idx="10"/>
          </p:nvPr>
        </p:nvSpPr>
        <p:spPr/>
        <p:txBody>
          <a:bodyPr/>
          <a:lstStyle/>
          <a:p>
            <a:fld id="{29D341AA-841A-4FFC-8F94-2F7ADCD64C89}" type="datetime1">
              <a:rPr lang="en-US" smtClean="0"/>
              <a:pPr/>
              <a:t>7/25/2019</a:t>
            </a:fld>
            <a:endParaRPr lang="en-US"/>
          </a:p>
        </p:txBody>
      </p:sp>
      <p:sp>
        <p:nvSpPr>
          <p:cNvPr id="5" name="Footer Placeholder 4">
            <a:extLst>
              <a:ext uri="{FF2B5EF4-FFF2-40B4-BE49-F238E27FC236}">
                <a16:creationId xmlns:a16="http://schemas.microsoft.com/office/drawing/2014/main" id="{8E1796C4-1611-433F-BC28-B6F2ACFB59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C7A3EB-B271-426A-A330-6F1DE5B18F1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95373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7FC12-C492-45A6-BE87-FB56F1A34A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264F78-C67E-456B-ADBA-11D8F61377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B2CFEF-EAE3-4235-8AA2-2FCFF1553C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8785C8-E349-47C9-8680-A781906783D2}"/>
              </a:ext>
            </a:extLst>
          </p:cNvPr>
          <p:cNvSpPr>
            <a:spLocks noGrp="1"/>
          </p:cNvSpPr>
          <p:nvPr>
            <p:ph type="dt" sz="half" idx="10"/>
          </p:nvPr>
        </p:nvSpPr>
        <p:spPr/>
        <p:txBody>
          <a:bodyPr/>
          <a:lstStyle/>
          <a:p>
            <a:fld id="{20554D8E-5723-4A7D-B91E-8B0538C5F2D8}" type="datetime1">
              <a:rPr lang="en-US" smtClean="0"/>
              <a:pPr/>
              <a:t>7/25/2019</a:t>
            </a:fld>
            <a:endParaRPr lang="en-US"/>
          </a:p>
        </p:txBody>
      </p:sp>
      <p:sp>
        <p:nvSpPr>
          <p:cNvPr id="6" name="Footer Placeholder 5">
            <a:extLst>
              <a:ext uri="{FF2B5EF4-FFF2-40B4-BE49-F238E27FC236}">
                <a16:creationId xmlns:a16="http://schemas.microsoft.com/office/drawing/2014/main" id="{FAA08C68-2D1A-4DCA-B2F7-03F2C0BA27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2837A7-E6B0-4100-93D9-743349E0498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500098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A8A47-10AE-4263-9281-7219EBB2BA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216C43-B596-4E8F-B03F-77E5F1B2EE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7A8D63-F83A-49FC-97E6-3BC26A22D4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332D92-85E2-4865-90AE-7B271725CA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DF0058-190D-47AF-BB9B-660FB4346C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1D254A-114E-43D8-9B6B-72A41ACB7732}"/>
              </a:ext>
            </a:extLst>
          </p:cNvPr>
          <p:cNvSpPr>
            <a:spLocks noGrp="1"/>
          </p:cNvSpPr>
          <p:nvPr>
            <p:ph type="dt" sz="half" idx="10"/>
          </p:nvPr>
        </p:nvSpPr>
        <p:spPr/>
        <p:txBody>
          <a:bodyPr/>
          <a:lstStyle/>
          <a:p>
            <a:fld id="{930BE4D8-8AED-4BD0-8C0B-2C624FB5FD20}" type="datetime1">
              <a:rPr lang="en-US" smtClean="0"/>
              <a:pPr/>
              <a:t>7/25/2019</a:t>
            </a:fld>
            <a:endParaRPr lang="en-US"/>
          </a:p>
        </p:txBody>
      </p:sp>
      <p:sp>
        <p:nvSpPr>
          <p:cNvPr id="8" name="Footer Placeholder 7">
            <a:extLst>
              <a:ext uri="{FF2B5EF4-FFF2-40B4-BE49-F238E27FC236}">
                <a16:creationId xmlns:a16="http://schemas.microsoft.com/office/drawing/2014/main" id="{69B8404C-230F-4057-9935-B57F84A119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9BEE7A-4163-48CE-B084-81A1E65C9268}"/>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67715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4C948-F988-41C6-AAE1-201A8080C9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BBDCFB-1B1D-4A47-AB5C-7A751334EEE1}"/>
              </a:ext>
            </a:extLst>
          </p:cNvPr>
          <p:cNvSpPr>
            <a:spLocks noGrp="1"/>
          </p:cNvSpPr>
          <p:nvPr>
            <p:ph type="dt" sz="half" idx="10"/>
          </p:nvPr>
        </p:nvSpPr>
        <p:spPr/>
        <p:txBody>
          <a:bodyPr/>
          <a:lstStyle/>
          <a:p>
            <a:fld id="{720FE1BA-0E1F-4530-94C1-86691F6DC918}" type="datetime1">
              <a:rPr lang="en-US" smtClean="0"/>
              <a:pPr/>
              <a:t>7/25/2019</a:t>
            </a:fld>
            <a:endParaRPr lang="en-US"/>
          </a:p>
        </p:txBody>
      </p:sp>
      <p:sp>
        <p:nvSpPr>
          <p:cNvPr id="4" name="Footer Placeholder 3">
            <a:extLst>
              <a:ext uri="{FF2B5EF4-FFF2-40B4-BE49-F238E27FC236}">
                <a16:creationId xmlns:a16="http://schemas.microsoft.com/office/drawing/2014/main" id="{4B842773-8FEB-4522-94CB-7E31EA980C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A558FD-E413-44D9-B641-831D74C43A1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069344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9B9D61-8E4A-48CA-9F0F-DEEFE1B3F2AA}"/>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E3E6EBB1-A08C-4401-9EA6-FC2D8EA688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575D55-E06E-4DD3-A943-0B74605784D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300990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A07A8-0C21-4CC9-B83B-6687294ED5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C9B0E4-8BCF-48A3-A3F3-C9B3568EAD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B48922-4DB8-488C-AD12-30F0B2DE5A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810469-3B68-4C1B-A547-EBC7A22E1B0A}"/>
              </a:ext>
            </a:extLst>
          </p:cNvPr>
          <p:cNvSpPr>
            <a:spLocks noGrp="1"/>
          </p:cNvSpPr>
          <p:nvPr>
            <p:ph type="dt" sz="half" idx="10"/>
          </p:nvPr>
        </p:nvSpPr>
        <p:spPr/>
        <p:txBody>
          <a:bodyPr/>
          <a:lstStyle/>
          <a:p>
            <a:fld id="{AA5C3D08-A2EE-42D4-8EBB-1F52DAF06006}" type="datetime1">
              <a:rPr lang="en-US" smtClean="0"/>
              <a:pPr/>
              <a:t>7/25/2019</a:t>
            </a:fld>
            <a:endParaRPr lang="en-US"/>
          </a:p>
        </p:txBody>
      </p:sp>
      <p:sp>
        <p:nvSpPr>
          <p:cNvPr id="6" name="Footer Placeholder 5">
            <a:extLst>
              <a:ext uri="{FF2B5EF4-FFF2-40B4-BE49-F238E27FC236}">
                <a16:creationId xmlns:a16="http://schemas.microsoft.com/office/drawing/2014/main" id="{0E8F3073-DB9B-4D7B-85F0-37E775324B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5EE915-E13C-4D22-A220-FDF51444CD9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0788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26A87-390A-418D-B641-23AEB8CC81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A41144-D2CB-441C-8B24-7A048F4C57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2DEF99-273E-458B-BE2A-88715149C5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E67C40-5CA5-410B-970D-AA379FBE8E60}"/>
              </a:ext>
            </a:extLst>
          </p:cNvPr>
          <p:cNvSpPr>
            <a:spLocks noGrp="1"/>
          </p:cNvSpPr>
          <p:nvPr>
            <p:ph type="dt" sz="half" idx="10"/>
          </p:nvPr>
        </p:nvSpPr>
        <p:spPr/>
        <p:txBody>
          <a:bodyPr/>
          <a:lstStyle/>
          <a:p>
            <a:fld id="{0C87117B-5CAD-4EE2-A0FA-225CF0A56780}" type="datetime1">
              <a:rPr lang="en-US" smtClean="0"/>
              <a:pPr/>
              <a:t>7/25/2019</a:t>
            </a:fld>
            <a:endParaRPr lang="en-US"/>
          </a:p>
        </p:txBody>
      </p:sp>
      <p:sp>
        <p:nvSpPr>
          <p:cNvPr id="6" name="Footer Placeholder 5">
            <a:extLst>
              <a:ext uri="{FF2B5EF4-FFF2-40B4-BE49-F238E27FC236}">
                <a16:creationId xmlns:a16="http://schemas.microsoft.com/office/drawing/2014/main" id="{18A06352-F84F-45A6-BDBE-88B536183C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B03FBB-B6E7-4BD7-ABC7-975349EB8BD5}"/>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893789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8FB2FB-C1D2-4E20-8D35-F26DEB228C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FC384F-48FC-4245-A961-D17B23FCC8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102CE8-7F5B-438E-8DA8-BAD0357136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70D7F-5CEF-48C2-8251-F5DBAE12F09C}" type="datetime1">
              <a:rPr lang="en-US" smtClean="0"/>
              <a:pPr/>
              <a:t>7/25/2019</a:t>
            </a:fld>
            <a:endParaRPr lang="en-US"/>
          </a:p>
        </p:txBody>
      </p:sp>
      <p:sp>
        <p:nvSpPr>
          <p:cNvPr id="5" name="Footer Placeholder 4">
            <a:extLst>
              <a:ext uri="{FF2B5EF4-FFF2-40B4-BE49-F238E27FC236}">
                <a16:creationId xmlns:a16="http://schemas.microsoft.com/office/drawing/2014/main" id="{0C502D31-C52E-4AB1-B697-E727C001E4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DDF05C-FB0F-43DD-98CE-486DCF191D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662943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Elimiotis" TargetMode="External"/><Relationship Id="rId13" Type="http://schemas.openxmlformats.org/officeDocument/2006/relationships/hyperlink" Target="https://en.wikipedia.org/wiki/Wars_of_the_Diadochi" TargetMode="External"/><Relationship Id="rId3" Type="http://schemas.openxmlformats.org/officeDocument/2006/relationships/image" Target="../media/image5.png"/><Relationship Id="rId7" Type="http://schemas.openxmlformats.org/officeDocument/2006/relationships/hyperlink" Target="https://en.wikipedia.org/wiki/Philip_(son_of_Machatas)" TargetMode="External"/><Relationship Id="rId12" Type="http://schemas.openxmlformats.org/officeDocument/2006/relationships/hyperlink" Target="https://en.wikipedia.org/wiki/Alexander_the_Great" TargetMode="Externa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hyperlink" Target="https://en.wikipedia.org/wiki/Romanization_of_Ancient_Greek" TargetMode="External"/><Relationship Id="rId11" Type="http://schemas.openxmlformats.org/officeDocument/2006/relationships/hyperlink" Target="https://en.wikipedia.org/wiki/Philip_II_of_Macedon" TargetMode="External"/><Relationship Id="rId5" Type="http://schemas.openxmlformats.org/officeDocument/2006/relationships/hyperlink" Target="https://en.wikipedia.org/wiki/Ancient_Greek_language" TargetMode="External"/><Relationship Id="rId10" Type="http://schemas.openxmlformats.org/officeDocument/2006/relationships/hyperlink" Target="https://en.wikipedia.org/wiki/Satrap" TargetMode="External"/><Relationship Id="rId4" Type="http://schemas.openxmlformats.org/officeDocument/2006/relationships/image" Target="../media/image3.jpeg"/><Relationship Id="rId9" Type="http://schemas.openxmlformats.org/officeDocument/2006/relationships/hyperlink" Target="https://en.wikipedia.org/wiki/Ancient_Macedonians" TargetMode="External"/><Relationship Id="rId14" Type="http://schemas.openxmlformats.org/officeDocument/2006/relationships/hyperlink" Target="https://en.wikipedia.org/wiki/Antigonid_dynasty"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Utah" TargetMode="External"/><Relationship Id="rId13" Type="http://schemas.openxmlformats.org/officeDocument/2006/relationships/hyperlink" Target="https://en.wikipedia.org/wiki/United_States" TargetMode="External"/><Relationship Id="rId18" Type="http://schemas.openxmlformats.org/officeDocument/2006/relationships/hyperlink" Target="https://en.wikipedia.org/wiki/Mississippi" TargetMode="External"/><Relationship Id="rId26" Type="http://schemas.openxmlformats.org/officeDocument/2006/relationships/image" Target="../media/image7.png"/><Relationship Id="rId3" Type="http://schemas.openxmlformats.org/officeDocument/2006/relationships/hyperlink" Target="https://en.wikipedia.org/wiki/Evangelicalism_in_the_United_States" TargetMode="External"/><Relationship Id="rId21" Type="http://schemas.openxmlformats.org/officeDocument/2006/relationships/hyperlink" Target="https://en.wikipedia.org/wiki/West_Virginia" TargetMode="External"/><Relationship Id="rId7" Type="http://schemas.openxmlformats.org/officeDocument/2006/relationships/hyperlink" Target="https://en.wikipedia.org/wiki/Mormon_Corridor" TargetMode="External"/><Relationship Id="rId12" Type="http://schemas.openxmlformats.org/officeDocument/2006/relationships/hyperlink" Target="https://en.wikipedia.org/wiki/New_England" TargetMode="External"/><Relationship Id="rId17" Type="http://schemas.openxmlformats.org/officeDocument/2006/relationships/hyperlink" Target="https://en.wikipedia.org/wiki/Georgia_(U.S._state)" TargetMode="External"/><Relationship Id="rId25" Type="http://schemas.openxmlformats.org/officeDocument/2006/relationships/hyperlink" Target="https://en.wikipedia.org/wiki/Chicago_Tribune" TargetMode="External"/><Relationship Id="rId2" Type="http://schemas.openxmlformats.org/officeDocument/2006/relationships/hyperlink" Target="https://en.wikipedia.org/wiki/Southern_United_States" TargetMode="External"/><Relationship Id="rId16" Type="http://schemas.openxmlformats.org/officeDocument/2006/relationships/hyperlink" Target="https://en.wikipedia.org/wiki/Tennessee" TargetMode="External"/><Relationship Id="rId20" Type="http://schemas.openxmlformats.org/officeDocument/2006/relationships/hyperlink" Target="https://en.wikipedia.org/wiki/Virginia" TargetMode="External"/><Relationship Id="rId1" Type="http://schemas.openxmlformats.org/officeDocument/2006/relationships/slideLayout" Target="../slideLayouts/slideLayout7.xml"/><Relationship Id="rId6" Type="http://schemas.openxmlformats.org/officeDocument/2006/relationships/hyperlink" Target="https://en.wikipedia.org/wiki/Great_Lakes_region" TargetMode="External"/><Relationship Id="rId11" Type="http://schemas.openxmlformats.org/officeDocument/2006/relationships/hyperlink" Target="https://en.wikipedia.org/wiki/Western_United_States" TargetMode="External"/><Relationship Id="rId24" Type="http://schemas.openxmlformats.org/officeDocument/2006/relationships/hyperlink" Target="https://en.wikipedia.org/wiki/H._L._Mencken" TargetMode="External"/><Relationship Id="rId5" Type="http://schemas.openxmlformats.org/officeDocument/2006/relationships/hyperlink" Target="https://en.wikipedia.org/wiki/Midwestern_United_States" TargetMode="External"/><Relationship Id="rId15" Type="http://schemas.openxmlformats.org/officeDocument/2006/relationships/hyperlink" Target="https://en.wikipedia.org/wiki/Alabama" TargetMode="External"/><Relationship Id="rId23" Type="http://schemas.openxmlformats.org/officeDocument/2006/relationships/hyperlink" Target="https://en.wikipedia.org/wiki/Texas" TargetMode="External"/><Relationship Id="rId10" Type="http://schemas.openxmlformats.org/officeDocument/2006/relationships/hyperlink" Target="https://en.wikipedia.org/wiki/Secularism" TargetMode="External"/><Relationship Id="rId19" Type="http://schemas.openxmlformats.org/officeDocument/2006/relationships/hyperlink" Target="https://en.wikipedia.org/wiki/North_Carolina" TargetMode="External"/><Relationship Id="rId4" Type="http://schemas.openxmlformats.org/officeDocument/2006/relationships/hyperlink" Target="https://en.wikipedia.org/wiki/Church_attendance" TargetMode="External"/><Relationship Id="rId9" Type="http://schemas.openxmlformats.org/officeDocument/2006/relationships/hyperlink" Target="https://en.wikipedia.org/wiki/Southern_Idaho" TargetMode="External"/><Relationship Id="rId14" Type="http://schemas.openxmlformats.org/officeDocument/2006/relationships/hyperlink" Target="https://en.wikipedia.org/wiki/Vermont" TargetMode="External"/><Relationship Id="rId22" Type="http://schemas.openxmlformats.org/officeDocument/2006/relationships/hyperlink" Target="https://en.wikipedia.org/wiki/South_Carolin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Joachim_von_Ribbentrop" TargetMode="External"/><Relationship Id="rId13" Type="http://schemas.openxmlformats.org/officeDocument/2006/relationships/hyperlink" Target="https://en.wikipedia.org/wiki/Latvia" TargetMode="External"/><Relationship Id="rId18" Type="http://schemas.openxmlformats.org/officeDocument/2006/relationships/hyperlink" Target="https://en.wikipedia.org/wiki/Nuremberg_trials" TargetMode="External"/><Relationship Id="rId26" Type="http://schemas.openxmlformats.org/officeDocument/2006/relationships/image" Target="../media/image2.png"/><Relationship Id="rId3" Type="http://schemas.openxmlformats.org/officeDocument/2006/relationships/hyperlink" Target="https://en.wikipedia.org/wiki/Non-aggression_pact" TargetMode="External"/><Relationship Id="rId21" Type="http://schemas.openxmlformats.org/officeDocument/2006/relationships/hyperlink" Target="https://en.wikipedia.org/wiki/Molotov%E2%80%93Ribbentrop_Pact#cite_note-14" TargetMode="External"/><Relationship Id="rId7" Type="http://schemas.openxmlformats.org/officeDocument/2006/relationships/hyperlink" Target="https://en.wikipedia.org/wiki/Foreign_minister" TargetMode="External"/><Relationship Id="rId12" Type="http://schemas.openxmlformats.org/officeDocument/2006/relationships/hyperlink" Target="https://en.wikipedia.org/wiki/Lithuania" TargetMode="External"/><Relationship Id="rId17" Type="http://schemas.openxmlformats.org/officeDocument/2006/relationships/hyperlink" Target="https://en.wikipedia.org/wiki/Bessarabia" TargetMode="External"/><Relationship Id="rId25" Type="http://schemas.openxmlformats.org/officeDocument/2006/relationships/hyperlink" Target="https://en.wikipedia.org/wiki/Necessary_evil" TargetMode="External"/><Relationship Id="rId2" Type="http://schemas.openxmlformats.org/officeDocument/2006/relationships/hyperlink" Target="https://en.wikipedia.org/wiki/Molotov%E2%80%93Ribbentrop_Pact#cite_note-9" TargetMode="External"/><Relationship Id="rId16" Type="http://schemas.openxmlformats.org/officeDocument/2006/relationships/hyperlink" Target="https://en.wikipedia.org/wiki/Vilno" TargetMode="External"/><Relationship Id="rId20" Type="http://schemas.openxmlformats.org/officeDocument/2006/relationships/hyperlink" Target="https://en.wikipedia.org/wiki/Operation_Barbarossa" TargetMode="External"/><Relationship Id="rId1" Type="http://schemas.openxmlformats.org/officeDocument/2006/relationships/slideLayout" Target="../slideLayouts/slideLayout7.xml"/><Relationship Id="rId6" Type="http://schemas.openxmlformats.org/officeDocument/2006/relationships/hyperlink" Target="https://en.wikipedia.org/wiki/Moscow" TargetMode="External"/><Relationship Id="rId11" Type="http://schemas.openxmlformats.org/officeDocument/2006/relationships/hyperlink" Target="https://en.wikipedia.org/wiki/Second_Polish_Republic" TargetMode="External"/><Relationship Id="rId24" Type="http://schemas.openxmlformats.org/officeDocument/2006/relationships/hyperlink" Target="https://en.wikipedia.org/wiki/Vladimir_Putin" TargetMode="External"/><Relationship Id="rId5" Type="http://schemas.openxmlformats.org/officeDocument/2006/relationships/hyperlink" Target="https://en.wikipedia.org/wiki/Soviet_Union" TargetMode="External"/><Relationship Id="rId15" Type="http://schemas.openxmlformats.org/officeDocument/2006/relationships/hyperlink" Target="https://en.wikipedia.org/wiki/Finland" TargetMode="External"/><Relationship Id="rId23" Type="http://schemas.openxmlformats.org/officeDocument/2006/relationships/hyperlink" Target="https://en.wikipedia.org/wiki/War_crime" TargetMode="External"/><Relationship Id="rId10" Type="http://schemas.openxmlformats.org/officeDocument/2006/relationships/hyperlink" Target="https://en.wikipedia.org/wiki/Peace" TargetMode="External"/><Relationship Id="rId19" Type="http://schemas.openxmlformats.org/officeDocument/2006/relationships/hyperlink" Target="https://en.wikipedia.org/wiki/Wehrmacht" TargetMode="External"/><Relationship Id="rId4" Type="http://schemas.openxmlformats.org/officeDocument/2006/relationships/hyperlink" Target="https://en.wikipedia.org/wiki/Nazi_Germany" TargetMode="External"/><Relationship Id="rId9" Type="http://schemas.openxmlformats.org/officeDocument/2006/relationships/hyperlink" Target="https://en.wikipedia.org/wiki/Vyacheslav_Molotov" TargetMode="External"/><Relationship Id="rId14" Type="http://schemas.openxmlformats.org/officeDocument/2006/relationships/hyperlink" Target="https://en.wikipedia.org/wiki/Estonia" TargetMode="External"/><Relationship Id="rId22" Type="http://schemas.openxmlformats.org/officeDocument/2006/relationships/hyperlink" Target="https://en.wikipedia.org/wiki/Lebensrau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lstStyle/>
          <a:p>
            <a:r>
              <a:rPr lang="en-US" dirty="0"/>
              <a:t>Battle of </a:t>
            </a:r>
            <a:r>
              <a:rPr lang="en-US" dirty="0" err="1"/>
              <a:t>Ipsus</a:t>
            </a:r>
            <a:endParaRPr lang="en-US" dirty="0"/>
          </a:p>
          <a:p>
            <a:r>
              <a:rPr lang="en-US" dirty="0"/>
              <a:t>Tess Lambert</a:t>
            </a:r>
          </a:p>
          <a:p>
            <a:r>
              <a:rPr lang="en-US" dirty="0"/>
              <a:t>2/19/19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sp>
        <p:nvSpPr>
          <p:cNvPr id="1040" name="Date Placeholder 1039">
            <a:extLst>
              <a:ext uri="{FF2B5EF4-FFF2-40B4-BE49-F238E27FC236}">
                <a16:creationId xmlns:a16="http://schemas.microsoft.com/office/drawing/2014/main" id="{1C8DD616-478D-4B20-9354-30B6B2095DEA}"/>
              </a:ext>
            </a:extLst>
          </p:cNvPr>
          <p:cNvSpPr>
            <a:spLocks noGrp="1"/>
          </p:cNvSpPr>
          <p:nvPr>
            <p:ph type="dt" sz="half" idx="10"/>
          </p:nvPr>
        </p:nvSpPr>
        <p:spPr/>
        <p:txBody>
          <a:bodyPr/>
          <a:lstStyle/>
          <a:p>
            <a:fld id="{7A982AED-1CC7-4EE2-A00D-DF02DD9290B0}" type="datetime1">
              <a:rPr lang="en-US" smtClean="0"/>
              <a:pPr/>
              <a:t>7/25/2019</a:t>
            </a:fld>
            <a:endParaRPr lang="en-US"/>
          </a:p>
        </p:txBody>
      </p:sp>
      <p:sp>
        <p:nvSpPr>
          <p:cNvPr id="1041" name="Footer Placeholder 1040">
            <a:extLst>
              <a:ext uri="{FF2B5EF4-FFF2-40B4-BE49-F238E27FC236}">
                <a16:creationId xmlns:a16="http://schemas.microsoft.com/office/drawing/2014/main" id="{C3199023-5D30-4812-9623-D4C9D117E5DD}"/>
              </a:ext>
            </a:extLst>
          </p:cNvPr>
          <p:cNvSpPr>
            <a:spLocks noGrp="1"/>
          </p:cNvSpPr>
          <p:nvPr>
            <p:ph type="ftr" sz="quarter" idx="11"/>
          </p:nvPr>
        </p:nvSpPr>
        <p:spPr/>
        <p:txBody>
          <a:bodyPr/>
          <a:lstStyle/>
          <a:p>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36A45E-DBFC-4245-893C-97F30561E2E9}"/>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3F502BB2-2336-48BF-A38B-B9432C5FBB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831380-9EC9-41A6-ACFF-094FACC25897}"/>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5" name="Rectangle 4">
            <a:extLst>
              <a:ext uri="{FF2B5EF4-FFF2-40B4-BE49-F238E27FC236}">
                <a16:creationId xmlns:a16="http://schemas.microsoft.com/office/drawing/2014/main" id="{10D110D3-B942-40F7-AC1D-D914D8EEA652}"/>
              </a:ext>
            </a:extLst>
          </p:cNvPr>
          <p:cNvSpPr/>
          <p:nvPr/>
        </p:nvSpPr>
        <p:spPr>
          <a:xfrm>
            <a:off x="388690" y="349000"/>
            <a:ext cx="10902892" cy="1427314"/>
          </a:xfrm>
          <a:prstGeom prst="rect">
            <a:avLst/>
          </a:prstGeom>
        </p:spPr>
        <p:txBody>
          <a:bodyPr wrap="square">
            <a:spAutoFit/>
          </a:bodyPr>
          <a:lstStyle/>
          <a:p>
            <a:pPr>
              <a:lnSpc>
                <a:spcPct val="89000"/>
              </a:lnSpc>
            </a:pPr>
            <a:r>
              <a:rPr lang="en-US" sz="1400" kern="1400" dirty="0">
                <a:solidFill>
                  <a:srgbClr val="000000"/>
                </a:solidFill>
                <a:latin typeface="Arial Narrow" panose="020B0606020202030204" pitchFamily="34" charset="0"/>
              </a:rPr>
              <a:t>There are 2 separate parties in the 2016 fight for control of the 3 branches of the US government.  What are they fighting for in 2016?  The 3 branches.   Who’s fighting?  Donald Trump and Hilary Clinton</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When it comes to these parties, you have 2 choices  -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/Demetrius.  One of them is being supported by the KS and one of them represents the establishment.  As Donald Trump tried to define it, the swamp.  And they represent an alpha and omega.  This person represents that leadership of the glorious land since it was made an empire.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Then we understand in this battle, who’s killed?  Who becomes king?  Demetrius becomes king and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is killed</a:t>
            </a:r>
            <a:endParaRPr lang="en-US" sz="14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graphicFrame>
        <p:nvGraphicFramePr>
          <p:cNvPr id="6" name="Table 5">
            <a:extLst>
              <a:ext uri="{FF2B5EF4-FFF2-40B4-BE49-F238E27FC236}">
                <a16:creationId xmlns:a16="http://schemas.microsoft.com/office/drawing/2014/main" id="{02E9BCCA-60A2-462A-A4F3-EC7ED9492A22}"/>
              </a:ext>
            </a:extLst>
          </p:cNvPr>
          <p:cNvGraphicFramePr>
            <a:graphicFrameLocks noGrp="1"/>
          </p:cNvGraphicFramePr>
          <p:nvPr>
            <p:extLst>
              <p:ext uri="{D42A27DB-BD31-4B8C-83A1-F6EECF244321}">
                <p14:modId xmlns:p14="http://schemas.microsoft.com/office/powerpoint/2010/main" val="139845938"/>
              </p:ext>
            </p:extLst>
          </p:nvPr>
        </p:nvGraphicFramePr>
        <p:xfrm>
          <a:off x="2585207" y="1905944"/>
          <a:ext cx="7021586" cy="804672"/>
        </p:xfrm>
        <a:graphic>
          <a:graphicData uri="http://schemas.openxmlformats.org/drawingml/2006/table">
            <a:tbl>
              <a:tblPr/>
              <a:tblGrid>
                <a:gridCol w="3134631">
                  <a:extLst>
                    <a:ext uri="{9D8B030D-6E8A-4147-A177-3AD203B41FA5}">
                      <a16:colId xmlns:a16="http://schemas.microsoft.com/office/drawing/2014/main" val="3766361797"/>
                    </a:ext>
                  </a:extLst>
                </a:gridCol>
                <a:gridCol w="3886955">
                  <a:extLst>
                    <a:ext uri="{9D8B030D-6E8A-4147-A177-3AD203B41FA5}">
                      <a16:colId xmlns:a16="http://schemas.microsoft.com/office/drawing/2014/main" val="4073925189"/>
                    </a:ext>
                  </a:extLst>
                </a:gridCol>
              </a:tblGrid>
              <a:tr h="628650">
                <a:tc>
                  <a:txBody>
                    <a:bodyPr/>
                    <a:lstStyle/>
                    <a:p>
                      <a:pPr marR="0" indent="0" algn="l" rtl="0">
                        <a:spcBef>
                          <a:spcPts val="0"/>
                        </a:spcBef>
                        <a:spcAft>
                          <a:spcPts val="0"/>
                        </a:spcAft>
                      </a:pPr>
                      <a:r>
                        <a:rPr lang="en-US" sz="2400" kern="1400" dirty="0">
                          <a:solidFill>
                            <a:srgbClr val="000000"/>
                          </a:solidFill>
                          <a:effectLst/>
                          <a:latin typeface="Arial Narrow" panose="020B0606020202030204" pitchFamily="34" charset="0"/>
                        </a:rPr>
                        <a:t>Clinton   +   Trump</a:t>
                      </a:r>
                      <a:endParaRPr lang="en-US" sz="2400" kern="1400" dirty="0">
                        <a:solidFill>
                          <a:srgbClr val="000000"/>
                        </a:solidFill>
                        <a:effectLst/>
                        <a:latin typeface="Times New Roman" panose="02020603050405020304" pitchFamily="18" charset="0"/>
                      </a:endParaRPr>
                    </a:p>
                    <a:p>
                      <a:pPr marR="0" indent="0" algn="l" rtl="0">
                        <a:spcBef>
                          <a:spcPts val="0"/>
                        </a:spcBef>
                        <a:spcAft>
                          <a:spcPts val="0"/>
                        </a:spcAft>
                      </a:pPr>
                      <a:r>
                        <a:rPr lang="en-US" sz="2400" kern="1400" dirty="0" err="1">
                          <a:solidFill>
                            <a:srgbClr val="000000"/>
                          </a:solidFill>
                          <a:effectLst/>
                          <a:latin typeface="Arial Narrow" panose="020B0606020202030204" pitchFamily="34" charset="0"/>
                        </a:rPr>
                        <a:t>Antigonus</a:t>
                      </a:r>
                      <a:r>
                        <a:rPr lang="en-US" sz="2400" kern="1400" dirty="0">
                          <a:solidFill>
                            <a:srgbClr val="000000"/>
                          </a:solidFill>
                          <a:effectLst/>
                          <a:latin typeface="Arial Narrow" panose="020B0606020202030204" pitchFamily="34" charset="0"/>
                        </a:rPr>
                        <a:t>    Demetrius</a:t>
                      </a:r>
                      <a:endParaRPr lang="en-US" sz="2400" kern="1400" dirty="0">
                        <a:solidFill>
                          <a:srgbClr val="000000"/>
                        </a:solidFill>
                        <a:effectLst/>
                        <a:latin typeface="Times New Roman" panose="02020603050405020304" pitchFamily="18" charset="0"/>
                      </a:endParaRPr>
                    </a:p>
                  </a:txBody>
                  <a:tcPr marL="36576" marR="36576" marT="36576" marB="36576">
                    <a:lnL>
                      <a:noFill/>
                    </a:lnL>
                    <a:lnR>
                      <a:noFill/>
                    </a:lnR>
                    <a:lnT>
                      <a:noFill/>
                    </a:lnT>
                    <a:lnB>
                      <a:noFill/>
                    </a:lnB>
                  </a:tcPr>
                </a:tc>
                <a:tc>
                  <a:txBody>
                    <a:bodyPr/>
                    <a:lstStyle/>
                    <a:p>
                      <a:pPr marR="0" indent="0" algn="l" rtl="0">
                        <a:spcBef>
                          <a:spcPts val="0"/>
                        </a:spcBef>
                        <a:spcAft>
                          <a:spcPts val="0"/>
                        </a:spcAft>
                      </a:pPr>
                      <a:r>
                        <a:rPr lang="en-US" sz="2400" kern="1400" dirty="0">
                          <a:solidFill>
                            <a:srgbClr val="000000"/>
                          </a:solidFill>
                          <a:effectLst/>
                          <a:latin typeface="Arial Narrow" panose="020B0606020202030204" pitchFamily="34" charset="0"/>
                        </a:rPr>
                        <a:t>What we have is a story of </a:t>
                      </a:r>
                    </a:p>
                    <a:p>
                      <a:pPr marR="0" indent="0" algn="l" rtl="0">
                        <a:spcBef>
                          <a:spcPts val="0"/>
                        </a:spcBef>
                        <a:spcAft>
                          <a:spcPts val="0"/>
                        </a:spcAft>
                      </a:pPr>
                      <a:r>
                        <a:rPr lang="en-US" sz="2400" kern="1400" dirty="0">
                          <a:solidFill>
                            <a:srgbClr val="000000"/>
                          </a:solidFill>
                          <a:effectLst/>
                          <a:latin typeface="Arial Narrow" panose="020B0606020202030204" pitchFamily="34" charset="0"/>
                        </a:rPr>
                        <a:t>the US election</a:t>
                      </a:r>
                      <a:endParaRPr lang="en-US" sz="2400" kern="1400" dirty="0">
                        <a:solidFill>
                          <a:srgbClr val="000000"/>
                        </a:solidFill>
                        <a:effectLst/>
                        <a:latin typeface="Times New Roman" panose="02020603050405020304" pitchFamily="18" charset="0"/>
                      </a:endParaRPr>
                    </a:p>
                  </a:txBody>
                  <a:tcPr marL="36576" marR="36576" marT="36576" marB="36576">
                    <a:lnL>
                      <a:noFill/>
                    </a:lnL>
                    <a:lnR>
                      <a:noFill/>
                    </a:lnR>
                    <a:lnT>
                      <a:noFill/>
                    </a:lnT>
                    <a:lnB>
                      <a:noFill/>
                    </a:lnB>
                  </a:tcPr>
                </a:tc>
                <a:extLst>
                  <a:ext uri="{0D108BD9-81ED-4DB2-BD59-A6C34878D82A}">
                    <a16:rowId xmlns:a16="http://schemas.microsoft.com/office/drawing/2014/main" val="2539882487"/>
                  </a:ext>
                </a:extLst>
              </a:tr>
            </a:tbl>
          </a:graphicData>
        </a:graphic>
      </p:graphicFrame>
      <p:sp>
        <p:nvSpPr>
          <p:cNvPr id="7" name="Control 1">
            <a:extLst>
              <a:ext uri="{FF2B5EF4-FFF2-40B4-BE49-F238E27FC236}">
                <a16:creationId xmlns:a16="http://schemas.microsoft.com/office/drawing/2014/main" id="{CA058718-134C-4709-BA1A-792B82EECD7F}"/>
              </a:ext>
            </a:extLst>
          </p:cNvPr>
          <p:cNvSpPr>
            <a:spLocks noChangeArrowheads="1" noChangeShapeType="1"/>
          </p:cNvSpPr>
          <p:nvPr/>
        </p:nvSpPr>
        <p:spPr bwMode="auto">
          <a:xfrm>
            <a:off x="5477837" y="8590080"/>
            <a:ext cx="4229100" cy="6286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8" name="Rectangle 7">
            <a:extLst>
              <a:ext uri="{FF2B5EF4-FFF2-40B4-BE49-F238E27FC236}">
                <a16:creationId xmlns:a16="http://schemas.microsoft.com/office/drawing/2014/main" id="{0CFFF403-E336-4605-BEDA-0C3C7D772900}"/>
              </a:ext>
            </a:extLst>
          </p:cNvPr>
          <p:cNvSpPr/>
          <p:nvPr/>
        </p:nvSpPr>
        <p:spPr>
          <a:xfrm>
            <a:off x="606803" y="3069512"/>
            <a:ext cx="3822584" cy="2291053"/>
          </a:xfrm>
          <a:prstGeom prst="rect">
            <a:avLst/>
          </a:prstGeom>
        </p:spPr>
        <p:txBody>
          <a:bodyPr wrap="square">
            <a:spAutoFit/>
          </a:bodyPr>
          <a:lstStyle/>
          <a:p>
            <a:pPr>
              <a:lnSpc>
                <a:spcPct val="89000"/>
              </a:lnSpc>
            </a:pPr>
            <a:r>
              <a:rPr lang="en-US" kern="1400" dirty="0">
                <a:solidFill>
                  <a:srgbClr val="000000"/>
                </a:solidFill>
                <a:latin typeface="Arial Narrow" panose="020B0606020202030204" pitchFamily="34" charset="0"/>
              </a:rPr>
              <a:t>This is the republican party vs the democratic party.   One party stands for the republican horn.  It’s an omega of the person that created the empire.  The other party is coming into that battle with the KS</a:t>
            </a:r>
            <a:endParaRPr lang="en-US" sz="1200" kern="1400" dirty="0">
              <a:solidFill>
                <a:srgbClr val="000000"/>
              </a:solidFill>
              <a:latin typeface="Times New Roman" panose="02020603050405020304" pitchFamily="18" charset="0"/>
            </a:endParaRPr>
          </a:p>
          <a:p>
            <a:pPr>
              <a:lnSpc>
                <a:spcPct val="89000"/>
              </a:lnSpc>
            </a:pPr>
            <a:r>
              <a:rPr lang="en-US" kern="1400" dirty="0">
                <a:solidFill>
                  <a:srgbClr val="000000"/>
                </a:solidFill>
                <a:latin typeface="Arial Narrow" panose="020B0606020202030204" pitchFamily="34" charset="0"/>
              </a:rPr>
              <a:t>In this battle,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is killed, Demetrius flees, he’s made king and his father is now dead</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17" name="Text Box 10">
            <a:extLst>
              <a:ext uri="{FF2B5EF4-FFF2-40B4-BE49-F238E27FC236}">
                <a16:creationId xmlns:a16="http://schemas.microsoft.com/office/drawing/2014/main" id="{6DBA7B02-16CF-43B7-B736-5F9F9332B95C}"/>
              </a:ext>
            </a:extLst>
          </p:cNvPr>
          <p:cNvSpPr txBox="1">
            <a:spLocks noChangeArrowheads="1"/>
          </p:cNvSpPr>
          <p:nvPr/>
        </p:nvSpPr>
        <p:spPr bwMode="auto">
          <a:xfrm>
            <a:off x="6463543" y="3706401"/>
            <a:ext cx="3143250"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1">
            <a:extLst>
              <a:ext uri="{FF2B5EF4-FFF2-40B4-BE49-F238E27FC236}">
                <a16:creationId xmlns:a16="http://schemas.microsoft.com/office/drawing/2014/main" id="{E61C0165-46A6-4DC9-A2C2-9C88B9687D60}"/>
              </a:ext>
            </a:extLst>
          </p:cNvPr>
          <p:cNvSpPr txBox="1">
            <a:spLocks noChangeArrowheads="1"/>
          </p:cNvSpPr>
          <p:nvPr/>
        </p:nvSpPr>
        <p:spPr bwMode="auto">
          <a:xfrm>
            <a:off x="6096000" y="4049301"/>
            <a:ext cx="1624843"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err="1">
                <a:ln>
                  <a:noFill/>
                </a:ln>
                <a:solidFill>
                  <a:srgbClr val="000000"/>
                </a:solidFill>
                <a:effectLst/>
                <a:latin typeface="Arial Narrow" panose="020B0606020202030204" pitchFamily="34" charset="0"/>
              </a:rPr>
              <a:t>Antigonus</a:t>
            </a:r>
            <a:r>
              <a:rPr kumimoji="0" lang="en-US" altLang="en-US" sz="1200" b="0" i="0" u="none" strike="noStrike" cap="none" normalizeH="0" baseline="0" dirty="0">
                <a:ln>
                  <a:noFill/>
                </a:ln>
                <a:solidFill>
                  <a:srgbClr val="000000"/>
                </a:solidFill>
                <a:effectLst/>
                <a:latin typeface="Arial Narrow" panose="020B0606020202030204" pitchFamily="34" charset="0"/>
              </a:rPr>
              <a:t>                                                           	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Pyrrhus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Text Box 12">
            <a:extLst>
              <a:ext uri="{FF2B5EF4-FFF2-40B4-BE49-F238E27FC236}">
                <a16:creationId xmlns:a16="http://schemas.microsoft.com/office/drawing/2014/main" id="{909DE19B-6B5B-4406-8183-94C3CD8948F3}"/>
              </a:ext>
            </a:extLst>
          </p:cNvPr>
          <p:cNvSpPr txBox="1">
            <a:spLocks noChangeArrowheads="1"/>
          </p:cNvSpPr>
          <p:nvPr/>
        </p:nvSpPr>
        <p:spPr bwMode="auto">
          <a:xfrm>
            <a:off x="8406643" y="3935001"/>
            <a:ext cx="10287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Lysimichus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Seleucus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AutoShape 13">
            <a:extLst>
              <a:ext uri="{FF2B5EF4-FFF2-40B4-BE49-F238E27FC236}">
                <a16:creationId xmlns:a16="http://schemas.microsoft.com/office/drawing/2014/main" id="{F6CEBA0C-3CEF-4C99-AF51-0350B0CB6037}"/>
              </a:ext>
            </a:extLst>
          </p:cNvPr>
          <p:cNvSpPr>
            <a:spLocks/>
          </p:cNvSpPr>
          <p:nvPr/>
        </p:nvSpPr>
        <p:spPr bwMode="auto">
          <a:xfrm rot="-10800000">
            <a:off x="7777993" y="3935001"/>
            <a:ext cx="114300" cy="857250"/>
          </a:xfrm>
          <a:prstGeom prst="leftBracket">
            <a:avLst>
              <a:gd name="adj" fmla="val 625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14">
            <a:extLst>
              <a:ext uri="{FF2B5EF4-FFF2-40B4-BE49-F238E27FC236}">
                <a16:creationId xmlns:a16="http://schemas.microsoft.com/office/drawing/2014/main" id="{9EFD5210-D08A-4E5A-84A2-FE1E897F0B69}"/>
              </a:ext>
            </a:extLst>
          </p:cNvPr>
          <p:cNvSpPr txBox="1">
            <a:spLocks noChangeArrowheads="1"/>
          </p:cNvSpPr>
          <p:nvPr/>
        </p:nvSpPr>
        <p:spPr bwMode="auto">
          <a:xfrm>
            <a:off x="7949443" y="4220751"/>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15">
            <a:extLst>
              <a:ext uri="{FF2B5EF4-FFF2-40B4-BE49-F238E27FC236}">
                <a16:creationId xmlns:a16="http://schemas.microsoft.com/office/drawing/2014/main" id="{12866EF6-EF69-4CBE-98E7-8BC5A01CCEC5}"/>
              </a:ext>
            </a:extLst>
          </p:cNvPr>
          <p:cNvSpPr txBox="1">
            <a:spLocks noChangeArrowheads="1"/>
          </p:cNvSpPr>
          <p:nvPr/>
        </p:nvSpPr>
        <p:spPr bwMode="auto">
          <a:xfrm>
            <a:off x="6577843" y="3306351"/>
            <a:ext cx="2857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EFAE3E97-0570-4122-B217-A7FCD374F976}"/>
              </a:ext>
            </a:extLst>
          </p:cNvPr>
          <p:cNvSpPr>
            <a:spLocks noChangeShapeType="1"/>
          </p:cNvSpPr>
          <p:nvPr/>
        </p:nvSpPr>
        <p:spPr bwMode="auto">
          <a:xfrm>
            <a:off x="7035742" y="4181203"/>
            <a:ext cx="5715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5832971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CC105F-EC81-4207-BC86-C1AE31D52A75}"/>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CBE7BF44-10F5-4ECC-9B1C-FFD76FFDAA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A700DC-D00B-4BED-B559-6779981C46F7}"/>
              </a:ext>
            </a:extLst>
          </p:cNvPr>
          <p:cNvSpPr>
            <a:spLocks noGrp="1"/>
          </p:cNvSpPr>
          <p:nvPr>
            <p:ph type="sldNum" sz="quarter" idx="12"/>
          </p:nvPr>
        </p:nvSpPr>
        <p:spPr/>
        <p:txBody>
          <a:bodyPr/>
          <a:lstStyle/>
          <a:p>
            <a:fld id="{1E1B8BD3-EEEF-4896-BEE3-06C250004F3C}" type="slidenum">
              <a:rPr lang="en-US" smtClean="0"/>
              <a:pPr/>
              <a:t>11</a:t>
            </a:fld>
            <a:endParaRPr lang="en-US"/>
          </a:p>
        </p:txBody>
      </p:sp>
      <p:sp>
        <p:nvSpPr>
          <p:cNvPr id="5" name="Rectangle 4">
            <a:extLst>
              <a:ext uri="{FF2B5EF4-FFF2-40B4-BE49-F238E27FC236}">
                <a16:creationId xmlns:a16="http://schemas.microsoft.com/office/drawing/2014/main" id="{FEAE3FA2-617D-4BBA-8418-2CEF0126C0F4}"/>
              </a:ext>
            </a:extLst>
          </p:cNvPr>
          <p:cNvSpPr/>
          <p:nvPr/>
        </p:nvSpPr>
        <p:spPr>
          <a:xfrm>
            <a:off x="533400" y="408801"/>
            <a:ext cx="6096000" cy="553998"/>
          </a:xfrm>
          <a:prstGeom prst="rect">
            <a:avLst/>
          </a:prstGeom>
        </p:spPr>
        <p:txBody>
          <a:bodyPr>
            <a:spAutoFit/>
          </a:bodyPr>
          <a:lstStyle/>
          <a:p>
            <a:r>
              <a:rPr lang="en-US" kern="1400" dirty="0">
                <a:solidFill>
                  <a:srgbClr val="000000"/>
                </a:solidFill>
                <a:latin typeface="Arial Narrow" panose="020B0606020202030204" pitchFamily="34" charset="0"/>
              </a:rPr>
              <a:t>We need to understand the results:</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11" name="Text Box 9">
            <a:extLst>
              <a:ext uri="{FF2B5EF4-FFF2-40B4-BE49-F238E27FC236}">
                <a16:creationId xmlns:a16="http://schemas.microsoft.com/office/drawing/2014/main" id="{AD3EA02F-0B70-4DC3-AF7F-563FC77702DE}"/>
              </a:ext>
            </a:extLst>
          </p:cNvPr>
          <p:cNvSpPr txBox="1">
            <a:spLocks noChangeArrowheads="1"/>
          </p:cNvSpPr>
          <p:nvPr/>
        </p:nvSpPr>
        <p:spPr bwMode="auto">
          <a:xfrm>
            <a:off x="876300" y="880844"/>
            <a:ext cx="2857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5130" name="Picture 10">
            <a:extLst>
              <a:ext uri="{FF2B5EF4-FFF2-40B4-BE49-F238E27FC236}">
                <a16:creationId xmlns:a16="http://schemas.microsoft.com/office/drawing/2014/main" id="{1935FAF6-B92E-4779-B335-635FF86260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0" y="1280894"/>
            <a:ext cx="484188"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2" name="Text Box 11">
            <a:extLst>
              <a:ext uri="{FF2B5EF4-FFF2-40B4-BE49-F238E27FC236}">
                <a16:creationId xmlns:a16="http://schemas.microsoft.com/office/drawing/2014/main" id="{2038A86E-21BC-4974-82FE-0887EBD9F1B9}"/>
              </a:ext>
            </a:extLst>
          </p:cNvPr>
          <p:cNvSpPr txBox="1">
            <a:spLocks noChangeArrowheads="1"/>
          </p:cNvSpPr>
          <p:nvPr/>
        </p:nvSpPr>
        <p:spPr bwMode="auto">
          <a:xfrm>
            <a:off x="419100" y="1213720"/>
            <a:ext cx="4286250" cy="1257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1598A241-1C5C-4B57-AC8A-253B543566CE}"/>
              </a:ext>
            </a:extLst>
          </p:cNvPr>
          <p:cNvSpPr txBox="1">
            <a:spLocks noChangeArrowheads="1"/>
          </p:cNvSpPr>
          <p:nvPr/>
        </p:nvSpPr>
        <p:spPr bwMode="auto">
          <a:xfrm>
            <a:off x="276224" y="1444407"/>
            <a:ext cx="4765551"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err="1">
                <a:ln>
                  <a:noFill/>
                </a:ln>
                <a:solidFill>
                  <a:srgbClr val="000000"/>
                </a:solidFill>
                <a:effectLst/>
                <a:latin typeface="Arial Narrow" panose="020B0606020202030204" pitchFamily="34" charset="0"/>
              </a:rPr>
              <a:t>Antigonus</a:t>
            </a:r>
            <a:r>
              <a:rPr kumimoji="0" lang="en-US" altLang="en-US" sz="1200" b="0" i="0" u="none" strike="noStrike" cap="none" normalizeH="0" baseline="0" dirty="0">
                <a:ln>
                  <a:noFill/>
                </a:ln>
                <a:solidFill>
                  <a:srgbClr val="000000"/>
                </a:solidFill>
                <a:effectLst/>
                <a:latin typeface="Arial Narrow" panose="020B0606020202030204" pitchFamily="34" charset="0"/>
              </a:rPr>
              <a:t>        	 killed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Demetrius	made king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Pyrrhus   </a:t>
            </a:r>
            <a:r>
              <a:rPr kumimoji="0" lang="en-US" altLang="en-US" sz="1200" b="1" i="0" u="none" strike="noStrike" cap="none" normalizeH="0" baseline="0" noProof="1">
                <a:ln>
                  <a:noFill/>
                </a:ln>
                <a:solidFill>
                  <a:srgbClr val="000000"/>
                </a:solidFill>
                <a:effectLst/>
                <a:latin typeface="Arial Narrow" panose="020B0606020202030204" pitchFamily="34" charset="0"/>
              </a:rPr>
              <a:t>↑</a:t>
            </a:r>
            <a:r>
              <a:rPr kumimoji="0" lang="en-US" altLang="en-US" sz="1200" b="1"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was undefeated and they made a point of that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37308050-8CD0-4854-9B89-9BF80965A747}"/>
              </a:ext>
            </a:extLst>
          </p:cNvPr>
          <p:cNvSpPr>
            <a:spLocks noChangeShapeType="1"/>
          </p:cNvSpPr>
          <p:nvPr/>
        </p:nvSpPr>
        <p:spPr bwMode="auto">
          <a:xfrm>
            <a:off x="1199975" y="1593166"/>
            <a:ext cx="6858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5134" name="Picture 14">
            <a:extLst>
              <a:ext uri="{FF2B5EF4-FFF2-40B4-BE49-F238E27FC236}">
                <a16:creationId xmlns:a16="http://schemas.microsoft.com/office/drawing/2014/main" id="{8406BBCC-5323-4E14-9ACB-36274F1BCAA5}"/>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99569" y="1483785"/>
            <a:ext cx="498475"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F6675619-B882-4ECA-9BFC-51D3A2FE3D54}"/>
              </a:ext>
            </a:extLst>
          </p:cNvPr>
          <p:cNvSpPr/>
          <p:nvPr/>
        </p:nvSpPr>
        <p:spPr>
          <a:xfrm>
            <a:off x="276224" y="2538194"/>
            <a:ext cx="7618890" cy="2985433"/>
          </a:xfrm>
          <a:prstGeom prst="rect">
            <a:avLst/>
          </a:prstGeom>
        </p:spPr>
        <p:txBody>
          <a:bodyPr wrap="square">
            <a:spAutoFit/>
          </a:bodyPr>
          <a:lstStyle/>
          <a:p>
            <a:r>
              <a:rPr lang="en-US" sz="1600" kern="1400" dirty="0">
                <a:solidFill>
                  <a:srgbClr val="000000"/>
                </a:solidFill>
                <a:latin typeface="Arial Narrow" panose="020B0606020202030204" pitchFamily="34" charset="0"/>
              </a:rPr>
              <a:t>Demetrius becomes king in this battle, despite the loss of his father.  And </a:t>
            </a:r>
            <a:r>
              <a:rPr lang="en-US" sz="1600" kern="1400" dirty="0" err="1">
                <a:solidFill>
                  <a:srgbClr val="000000"/>
                </a:solidFill>
                <a:latin typeface="Arial Narrow" panose="020B0606020202030204" pitchFamily="34" charset="0"/>
              </a:rPr>
              <a:t>Antigonus</a:t>
            </a:r>
            <a:r>
              <a:rPr lang="en-US" sz="1600" kern="1400" dirty="0">
                <a:solidFill>
                  <a:srgbClr val="000000"/>
                </a:solidFill>
                <a:latin typeface="Arial Narrow" panose="020B0606020202030204" pitchFamily="34" charset="0"/>
              </a:rPr>
              <a:t> is killed.  This is also the first battle </a:t>
            </a:r>
            <a:r>
              <a:rPr lang="en-US" sz="1600" kern="1400" dirty="0" err="1">
                <a:solidFill>
                  <a:srgbClr val="000000"/>
                </a:solidFill>
                <a:latin typeface="Arial Narrow" panose="020B0606020202030204" pitchFamily="34" charset="0"/>
              </a:rPr>
              <a:t>Antigonus</a:t>
            </a:r>
            <a:r>
              <a:rPr lang="en-US" sz="1600" kern="1400" dirty="0">
                <a:solidFill>
                  <a:srgbClr val="000000"/>
                </a:solidFill>
                <a:latin typeface="Arial Narrow" panose="020B0606020202030204" pitchFamily="34" charset="0"/>
              </a:rPr>
              <a:t> has ever lost.  He’s over 80 years of age.  Undefeated, continued his whole career representing the one ancestor undefeated.  With </a:t>
            </a:r>
            <a:r>
              <a:rPr lang="en-US" sz="1600" kern="1400" dirty="0" err="1">
                <a:solidFill>
                  <a:srgbClr val="000000"/>
                </a:solidFill>
                <a:latin typeface="Arial Narrow" panose="020B0606020202030204" pitchFamily="34" charset="0"/>
              </a:rPr>
              <a:t>Antigonus</a:t>
            </a:r>
            <a:r>
              <a:rPr lang="en-US" sz="1600" kern="1400" dirty="0">
                <a:solidFill>
                  <a:srgbClr val="000000"/>
                </a:solidFill>
                <a:latin typeface="Arial Narrow" panose="020B0606020202030204" pitchFamily="34" charset="0"/>
              </a:rPr>
              <a:t>, he has 2 names.  One was given to him as a nickname:  </a:t>
            </a:r>
            <a:r>
              <a:rPr lang="en-US" sz="1600" kern="1400" dirty="0" err="1">
                <a:solidFill>
                  <a:srgbClr val="000000"/>
                </a:solidFill>
                <a:latin typeface="Arial Narrow" panose="020B0606020202030204" pitchFamily="34" charset="0"/>
              </a:rPr>
              <a:t>Monophthalamus</a:t>
            </a:r>
            <a:r>
              <a:rPr lang="en-US" sz="1600" kern="1400" dirty="0">
                <a:solidFill>
                  <a:srgbClr val="000000"/>
                </a:solidFill>
                <a:latin typeface="Arial Narrow" panose="020B0606020202030204" pitchFamily="34" charset="0"/>
              </a:rPr>
              <a:t>  =  one eye. Like most people, he’s born with 2 eyes.  Somewhere through the course of his career, an arrow hit him in one eye and blinded it.  </a:t>
            </a:r>
            <a:endParaRPr lang="en-US" sz="1600" kern="1400" dirty="0">
              <a:solidFill>
                <a:srgbClr val="000000"/>
              </a:solidFill>
              <a:latin typeface="Times New Roman" panose="02020603050405020304" pitchFamily="18" charset="0"/>
            </a:endParaRPr>
          </a:p>
          <a:p>
            <a:r>
              <a:rPr lang="en-US" sz="1600" kern="1400" dirty="0">
                <a:solidFill>
                  <a:srgbClr val="000000"/>
                </a:solidFill>
                <a:latin typeface="Arial Narrow" panose="020B0606020202030204" pitchFamily="34" charset="0"/>
              </a:rPr>
              <a:t> </a:t>
            </a:r>
            <a:endParaRPr lang="en-US" sz="1600" kern="1400" dirty="0">
              <a:solidFill>
                <a:srgbClr val="000000"/>
              </a:solidFill>
              <a:latin typeface="Times New Roman" panose="02020603050405020304" pitchFamily="18" charset="0"/>
            </a:endParaRPr>
          </a:p>
          <a:p>
            <a:r>
              <a:rPr lang="en-US" sz="1600" kern="1400" dirty="0">
                <a:solidFill>
                  <a:srgbClr val="000000"/>
                </a:solidFill>
                <a:latin typeface="Arial Narrow" panose="020B0606020202030204" pitchFamily="34" charset="0"/>
              </a:rPr>
              <a:t>He begins with 2 eyes.  Sometime before this battle, he loses one. Then in this battle he loses the other when he dies.  </a:t>
            </a:r>
            <a:r>
              <a:rPr lang="en-US" sz="1600" kern="1400" dirty="0" err="1">
                <a:solidFill>
                  <a:srgbClr val="000000"/>
                </a:solidFill>
                <a:latin typeface="Arial Narrow" panose="020B0606020202030204" pitchFamily="34" charset="0"/>
              </a:rPr>
              <a:t>Antigonus</a:t>
            </a:r>
            <a:r>
              <a:rPr lang="en-US" sz="1600" kern="1400" dirty="0">
                <a:solidFill>
                  <a:srgbClr val="000000"/>
                </a:solidFill>
                <a:latin typeface="Arial Narrow" panose="020B0606020202030204" pitchFamily="34" charset="0"/>
              </a:rPr>
              <a:t> represents this empire, as well as Hilary Clinton, she’s representing 2 horns  -  one has already fallen in battle.  It’s in this battle that other horn falls.  Born with 2.  In this battle, the other eye/horn is lost.  So we can bring in the idea of the republican horn.  We talk about it ‘fallen’ - the republican horn has already fallen  - </a:t>
            </a:r>
            <a:r>
              <a:rPr lang="en-US" sz="1600" b="1" kern="1400" dirty="0">
                <a:solidFill>
                  <a:srgbClr val="000000"/>
                </a:solidFill>
                <a:latin typeface="Arial Narrow" panose="020B0606020202030204" pitchFamily="34" charset="0"/>
              </a:rPr>
              <a:t>it fell in 2016 when Hilary Clinton lost.  </a:t>
            </a:r>
            <a:endParaRPr lang="en-US" sz="1600" b="1"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grpSp>
        <p:nvGrpSpPr>
          <p:cNvPr id="17" name="Group 16">
            <a:extLst>
              <a:ext uri="{FF2B5EF4-FFF2-40B4-BE49-F238E27FC236}">
                <a16:creationId xmlns:a16="http://schemas.microsoft.com/office/drawing/2014/main" id="{65DCC0D9-E581-4962-B5CE-AFE68A8DCD58}"/>
              </a:ext>
            </a:extLst>
          </p:cNvPr>
          <p:cNvGrpSpPr>
            <a:grpSpLocks/>
          </p:cNvGrpSpPr>
          <p:nvPr/>
        </p:nvGrpSpPr>
        <p:grpSpPr bwMode="auto">
          <a:xfrm>
            <a:off x="8382000" y="1057057"/>
            <a:ext cx="2971800" cy="1746250"/>
            <a:chOff x="110642042" y="107499150"/>
            <a:chExt cx="2972158" cy="1746250"/>
          </a:xfrm>
        </p:grpSpPr>
        <p:sp>
          <p:nvSpPr>
            <p:cNvPr id="18" name="Line 17">
              <a:extLst>
                <a:ext uri="{FF2B5EF4-FFF2-40B4-BE49-F238E27FC236}">
                  <a16:creationId xmlns:a16="http://schemas.microsoft.com/office/drawing/2014/main" id="{D5279AE0-A34B-4838-8BAD-46CB515790CC}"/>
                </a:ext>
              </a:extLst>
            </p:cNvPr>
            <p:cNvSpPr>
              <a:spLocks noChangeShapeType="1"/>
            </p:cNvSpPr>
            <p:nvPr/>
          </p:nvSpPr>
          <p:spPr bwMode="auto">
            <a:xfrm>
              <a:off x="110670617" y="10798492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B715645C-ACAD-4713-8E29-17EDB62F97AD}"/>
                </a:ext>
              </a:extLst>
            </p:cNvPr>
            <p:cNvSpPr>
              <a:spLocks noChangeShapeType="1"/>
            </p:cNvSpPr>
            <p:nvPr/>
          </p:nvSpPr>
          <p:spPr bwMode="auto">
            <a:xfrm>
              <a:off x="111813617" y="10798492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5139" name="Picture 19" descr="BcaE8X6Ri[1]">
              <a:extLst>
                <a:ext uri="{FF2B5EF4-FFF2-40B4-BE49-F238E27FC236}">
                  <a16:creationId xmlns:a16="http://schemas.microsoft.com/office/drawing/2014/main" id="{E5CF7510-CE71-4E33-BB16-DD6557D50B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042092" y="108013500"/>
              <a:ext cx="395049" cy="140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0" name="Text Box 20">
              <a:extLst>
                <a:ext uri="{FF2B5EF4-FFF2-40B4-BE49-F238E27FC236}">
                  <a16:creationId xmlns:a16="http://schemas.microsoft.com/office/drawing/2014/main" id="{A5BDEB45-4C9B-4E5E-86EA-05C0B458405D}"/>
                </a:ext>
              </a:extLst>
            </p:cNvPr>
            <p:cNvSpPr txBox="1">
              <a:spLocks noChangeArrowheads="1"/>
            </p:cNvSpPr>
            <p:nvPr/>
          </p:nvSpPr>
          <p:spPr bwMode="auto">
            <a:xfrm>
              <a:off x="110642042" y="107527725"/>
              <a:ext cx="1171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1">
              <a:extLst>
                <a:ext uri="{FF2B5EF4-FFF2-40B4-BE49-F238E27FC236}">
                  <a16:creationId xmlns:a16="http://schemas.microsoft.com/office/drawing/2014/main" id="{C33E380D-57FD-4702-B141-4DB48C201BCA}"/>
                </a:ext>
              </a:extLst>
            </p:cNvPr>
            <p:cNvSpPr txBox="1">
              <a:spLocks noChangeArrowheads="1"/>
            </p:cNvSpPr>
            <p:nvPr/>
          </p:nvSpPr>
          <p:spPr bwMode="auto">
            <a:xfrm>
              <a:off x="112442624" y="107499150"/>
              <a:ext cx="1171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Antigonus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2">
              <a:extLst>
                <a:ext uri="{FF2B5EF4-FFF2-40B4-BE49-F238E27FC236}">
                  <a16:creationId xmlns:a16="http://schemas.microsoft.com/office/drawing/2014/main" id="{C241193B-604E-4A79-9D01-874EFA79D2CA}"/>
                </a:ext>
              </a:extLst>
            </p:cNvPr>
            <p:cNvSpPr>
              <a:spLocks noChangeShapeType="1"/>
            </p:cNvSpPr>
            <p:nvPr/>
          </p:nvSpPr>
          <p:spPr bwMode="auto">
            <a:xfrm>
              <a:off x="110670617" y="108499275"/>
              <a:ext cx="114300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3">
              <a:extLst>
                <a:ext uri="{FF2B5EF4-FFF2-40B4-BE49-F238E27FC236}">
                  <a16:creationId xmlns:a16="http://schemas.microsoft.com/office/drawing/2014/main" id="{FDBE8EE5-8931-4518-954B-6593DF4A78A0}"/>
                </a:ext>
              </a:extLst>
            </p:cNvPr>
            <p:cNvSpPr>
              <a:spLocks noChangeShapeType="1"/>
            </p:cNvSpPr>
            <p:nvPr/>
          </p:nvSpPr>
          <p:spPr bwMode="auto">
            <a:xfrm>
              <a:off x="112471199" y="10798492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4">
              <a:extLst>
                <a:ext uri="{FF2B5EF4-FFF2-40B4-BE49-F238E27FC236}">
                  <a16:creationId xmlns:a16="http://schemas.microsoft.com/office/drawing/2014/main" id="{0601539C-988C-4DA2-935C-FA8A646A8723}"/>
                </a:ext>
              </a:extLst>
            </p:cNvPr>
            <p:cNvSpPr>
              <a:spLocks noChangeShapeType="1"/>
            </p:cNvSpPr>
            <p:nvPr/>
          </p:nvSpPr>
          <p:spPr bwMode="auto">
            <a:xfrm>
              <a:off x="113614199" y="10798492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5145" name="Picture 25" descr="BcaE8X6Ri[1]">
              <a:extLst>
                <a:ext uri="{FF2B5EF4-FFF2-40B4-BE49-F238E27FC236}">
                  <a16:creationId xmlns:a16="http://schemas.microsoft.com/office/drawing/2014/main" id="{4C159FC7-D014-4160-A3D7-C0682C8DFD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842674" y="108013500"/>
              <a:ext cx="395049" cy="140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 name="Line 26">
              <a:extLst>
                <a:ext uri="{FF2B5EF4-FFF2-40B4-BE49-F238E27FC236}">
                  <a16:creationId xmlns:a16="http://schemas.microsoft.com/office/drawing/2014/main" id="{51D8D1FA-087B-4F5E-8C2B-193C735F9685}"/>
                </a:ext>
              </a:extLst>
            </p:cNvPr>
            <p:cNvSpPr>
              <a:spLocks noChangeShapeType="1"/>
            </p:cNvSpPr>
            <p:nvPr/>
          </p:nvSpPr>
          <p:spPr bwMode="auto">
            <a:xfrm>
              <a:off x="112471199" y="108499275"/>
              <a:ext cx="114300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7">
              <a:extLst>
                <a:ext uri="{FF2B5EF4-FFF2-40B4-BE49-F238E27FC236}">
                  <a16:creationId xmlns:a16="http://schemas.microsoft.com/office/drawing/2014/main" id="{700BC27D-FDBE-4393-8F31-B2C0A8E1FBA5}"/>
                </a:ext>
              </a:extLst>
            </p:cNvPr>
            <p:cNvSpPr txBox="1">
              <a:spLocks noChangeArrowheads="1"/>
            </p:cNvSpPr>
            <p:nvPr/>
          </p:nvSpPr>
          <p:spPr bwMode="auto">
            <a:xfrm>
              <a:off x="111842192" y="108070650"/>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8">
              <a:extLst>
                <a:ext uri="{FF2B5EF4-FFF2-40B4-BE49-F238E27FC236}">
                  <a16:creationId xmlns:a16="http://schemas.microsoft.com/office/drawing/2014/main" id="{CF722CEB-503F-415B-ABC1-8F4174C2EED7}"/>
                </a:ext>
              </a:extLst>
            </p:cNvPr>
            <p:cNvSpPr txBox="1">
              <a:spLocks noChangeArrowheads="1"/>
            </p:cNvSpPr>
            <p:nvPr/>
          </p:nvSpPr>
          <p:spPr bwMode="auto">
            <a:xfrm>
              <a:off x="110927792" y="108642150"/>
              <a:ext cx="2286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Empire builder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9">
              <a:extLst>
                <a:ext uri="{FF2B5EF4-FFF2-40B4-BE49-F238E27FC236}">
                  <a16:creationId xmlns:a16="http://schemas.microsoft.com/office/drawing/2014/main" id="{50914083-5219-4E9E-BB1E-1E813BA92EA9}"/>
                </a:ext>
              </a:extLst>
            </p:cNvPr>
            <p:cNvSpPr txBox="1">
              <a:spLocks noChangeArrowheads="1"/>
            </p:cNvSpPr>
            <p:nvPr/>
          </p:nvSpPr>
          <p:spPr bwMode="auto">
            <a:xfrm>
              <a:off x="112442625" y="108985050"/>
              <a:ext cx="1171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Clinton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30">
              <a:extLst>
                <a:ext uri="{FF2B5EF4-FFF2-40B4-BE49-F238E27FC236}">
                  <a16:creationId xmlns:a16="http://schemas.microsoft.com/office/drawing/2014/main" id="{EEA54DFD-913F-4FCD-A9D4-6C423968648E}"/>
                </a:ext>
              </a:extLst>
            </p:cNvPr>
            <p:cNvSpPr txBox="1">
              <a:spLocks noChangeArrowheads="1"/>
            </p:cNvSpPr>
            <p:nvPr/>
          </p:nvSpPr>
          <p:spPr bwMode="auto">
            <a:xfrm>
              <a:off x="110642400" y="108985050"/>
              <a:ext cx="12858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George Washington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30" name="Rectangle 31">
            <a:extLst>
              <a:ext uri="{FF2B5EF4-FFF2-40B4-BE49-F238E27FC236}">
                <a16:creationId xmlns:a16="http://schemas.microsoft.com/office/drawing/2014/main" id="{4F8766B7-7CF3-4520-B2C4-F06DD8F53005}"/>
              </a:ext>
            </a:extLst>
          </p:cNvPr>
          <p:cNvSpPr>
            <a:spLocks noChangeArrowheads="1"/>
          </p:cNvSpPr>
          <p:nvPr/>
        </p:nvSpPr>
        <p:spPr bwMode="auto">
          <a:xfrm>
            <a:off x="8300117" y="3334839"/>
            <a:ext cx="3478026"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Antigonus</a:t>
            </a:r>
            <a:r>
              <a:rPr kumimoji="0" lang="en-US" altLang="en-US" sz="12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 I </a:t>
            </a:r>
            <a:r>
              <a:rPr kumimoji="0" lang="en-US" altLang="en-US" sz="1200" b="1"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Monophthalmus</a:t>
            </a:r>
            <a:r>
              <a:rPr kumimoji="0" lang="en-US" altLang="en-US" sz="12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a:ln>
                  <a:noFill/>
                </a:ln>
                <a:solidFill>
                  <a:srgbClr val="0645AD"/>
                </a:solidFill>
                <a:effectLst/>
                <a:latin typeface="Arial" panose="020B0604020202020204" pitchFamily="34" charset="0"/>
                <a:cs typeface="Arial" panose="020B0604020202020204" pitchFamily="34" charset="0"/>
                <a:hlinkClick r:id="rId5" tooltip="Ancient Greek language"/>
              </a:rPr>
              <a:t>Ancient Greek</a:t>
            </a:r>
            <a:r>
              <a:rPr kumimoji="0" lang="en-US" altLang="en-US" sz="12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Ἀντίγονος</a:t>
            </a:r>
            <a:r>
              <a:rPr kumimoji="0" lang="en-US" altLang="en-US" sz="12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ὁ </a:t>
            </a:r>
            <a:r>
              <a:rPr kumimoji="0" lang="en-US" altLang="en-US" sz="12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Μονόφθ</a:t>
            </a:r>
            <a:r>
              <a:rPr kumimoji="0" lang="en-US" altLang="en-US" sz="12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αλμος, </a:t>
            </a:r>
            <a:r>
              <a:rPr kumimoji="0" lang="en-US" altLang="en-US" sz="1200" b="0" i="0" u="none" strike="noStrike" cap="none" normalizeH="0" baseline="0" dirty="0">
                <a:ln>
                  <a:noFill/>
                </a:ln>
                <a:solidFill>
                  <a:srgbClr val="0645AD"/>
                </a:solidFill>
                <a:effectLst/>
                <a:latin typeface="Arial" panose="020B0604020202020204" pitchFamily="34" charset="0"/>
                <a:cs typeface="Arial" panose="020B0604020202020204" pitchFamily="34" charset="0"/>
                <a:hlinkClick r:id="rId6" tooltip="Romanization of Ancient Greek"/>
              </a:rPr>
              <a:t>romanized</a:t>
            </a:r>
            <a:r>
              <a:rPr kumimoji="0" lang="en-US" altLang="en-US" sz="12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1200" b="0" i="1" u="none" strike="noStrike" cap="none" normalizeH="0" baseline="0" dirty="0">
                <a:ln>
                  <a:noFill/>
                </a:ln>
                <a:solidFill>
                  <a:srgbClr val="222222"/>
                </a:solidFill>
                <a:effectLst/>
                <a:latin typeface="Arial" panose="020B0604020202020204" pitchFamily="34" charset="0"/>
                <a:cs typeface="Arial" panose="020B0604020202020204" pitchFamily="34" charset="0"/>
              </a:rPr>
              <a:t>Antigonos ho Monophthalmos</a:t>
            </a:r>
            <a:r>
              <a:rPr kumimoji="0" lang="en-US" altLang="en-US" sz="12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12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Antigonus the One-eyed</a:t>
            </a:r>
            <a:r>
              <a:rPr kumimoji="0" lang="en-US" altLang="en-US" sz="12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382–301 BC), son of </a:t>
            </a:r>
            <a:r>
              <a:rPr kumimoji="0" lang="en-US" altLang="en-US" sz="1200" b="0" i="0" u="none" strike="noStrike" cap="none" normalizeH="0" baseline="0" dirty="0">
                <a:ln>
                  <a:noFill/>
                </a:ln>
                <a:solidFill>
                  <a:srgbClr val="0645AD"/>
                </a:solidFill>
                <a:effectLst/>
                <a:latin typeface="Arial" panose="020B0604020202020204" pitchFamily="34" charset="0"/>
                <a:cs typeface="Arial" panose="020B0604020202020204" pitchFamily="34" charset="0"/>
                <a:hlinkClick r:id="rId7" tooltip="Philip (son of Machatas)"/>
              </a:rPr>
              <a:t>Philip</a:t>
            </a:r>
            <a:r>
              <a:rPr kumimoji="0" lang="en-US" altLang="en-US" sz="12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from </a:t>
            </a:r>
            <a:r>
              <a:rPr kumimoji="0" lang="en-US" altLang="en-US" sz="1200" b="0" i="0" u="none" strike="noStrike" cap="none" normalizeH="0" baseline="0" dirty="0">
                <a:ln>
                  <a:noFill/>
                </a:ln>
                <a:solidFill>
                  <a:srgbClr val="0645AD"/>
                </a:solidFill>
                <a:effectLst/>
                <a:latin typeface="Arial" panose="020B0604020202020204" pitchFamily="34" charset="0"/>
                <a:cs typeface="Arial" panose="020B0604020202020204" pitchFamily="34" charset="0"/>
                <a:hlinkClick r:id="rId8" tooltip="Elimiotis"/>
              </a:rPr>
              <a:t>Elimeia</a:t>
            </a:r>
            <a:r>
              <a:rPr kumimoji="0" lang="en-US" altLang="en-US" sz="12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was a </a:t>
            </a:r>
            <a:r>
              <a:rPr kumimoji="0" lang="en-US" altLang="en-US" sz="1200" b="0" i="0" u="none" strike="noStrike" cap="none" normalizeH="0" baseline="0" dirty="0">
                <a:ln>
                  <a:noFill/>
                </a:ln>
                <a:solidFill>
                  <a:srgbClr val="0645AD"/>
                </a:solidFill>
                <a:effectLst/>
                <a:latin typeface="Arial" panose="020B0604020202020204" pitchFamily="34" charset="0"/>
                <a:cs typeface="Arial" panose="020B0604020202020204" pitchFamily="34" charset="0"/>
                <a:hlinkClick r:id="rId9" tooltip="Ancient Macedonians"/>
              </a:rPr>
              <a:t>Macedonian</a:t>
            </a:r>
            <a:r>
              <a:rPr kumimoji="0" lang="en-US" altLang="en-US" sz="12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nobleman, general, </a:t>
            </a:r>
            <a:r>
              <a:rPr kumimoji="0" lang="en-US" altLang="en-US" sz="1200" b="0" i="0" u="none" strike="noStrike" cap="none" normalizeH="0" baseline="0" dirty="0">
                <a:ln>
                  <a:noFill/>
                </a:ln>
                <a:solidFill>
                  <a:srgbClr val="0645AD"/>
                </a:solidFill>
                <a:effectLst/>
                <a:latin typeface="Arial" panose="020B0604020202020204" pitchFamily="34" charset="0"/>
                <a:cs typeface="Arial" panose="020B0604020202020204" pitchFamily="34" charset="0"/>
                <a:hlinkClick r:id="rId10" tooltip="Satrap"/>
              </a:rPr>
              <a:t>satrap</a:t>
            </a:r>
            <a:r>
              <a:rPr kumimoji="0" lang="en-US" altLang="en-US" sz="12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and king. During the first half of his life he served under </a:t>
            </a:r>
            <a:r>
              <a:rPr kumimoji="0" lang="en-US" altLang="en-US" sz="1200" b="0" i="0" u="none" strike="noStrike" cap="none" normalizeH="0" baseline="0" dirty="0">
                <a:ln>
                  <a:noFill/>
                </a:ln>
                <a:solidFill>
                  <a:srgbClr val="0645AD"/>
                </a:solidFill>
                <a:effectLst/>
                <a:latin typeface="Arial" panose="020B0604020202020204" pitchFamily="34" charset="0"/>
                <a:cs typeface="Arial" panose="020B0604020202020204" pitchFamily="34" charset="0"/>
                <a:hlinkClick r:id="rId11" tooltip="Philip II of Macedon"/>
              </a:rPr>
              <a:t>Philip II</a:t>
            </a:r>
            <a:r>
              <a:rPr kumimoji="0" lang="en-US" altLang="en-US" sz="12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after Philip’s death in 336 BC, he served his son </a:t>
            </a:r>
            <a:r>
              <a:rPr kumimoji="0" lang="en-US" altLang="en-US" sz="1200" b="0" i="0" u="none" strike="noStrike" cap="none" normalizeH="0" baseline="0" dirty="0">
                <a:ln>
                  <a:noFill/>
                </a:ln>
                <a:solidFill>
                  <a:srgbClr val="0645AD"/>
                </a:solidFill>
                <a:effectLst/>
                <a:latin typeface="Arial" panose="020B0604020202020204" pitchFamily="34" charset="0"/>
                <a:cs typeface="Arial" panose="020B0604020202020204" pitchFamily="34" charset="0"/>
                <a:hlinkClick r:id="rId12" tooltip="Alexander the Great"/>
              </a:rPr>
              <a:t>Alexander</a:t>
            </a:r>
            <a:r>
              <a:rPr kumimoji="0" lang="en-US" altLang="en-US" sz="12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he was a major figure in the </a:t>
            </a:r>
            <a:r>
              <a:rPr kumimoji="0" lang="en-US" altLang="en-US" sz="1200" b="0" i="0" u="none" strike="noStrike" cap="none" normalizeH="0" baseline="0" dirty="0">
                <a:ln>
                  <a:noFill/>
                </a:ln>
                <a:solidFill>
                  <a:srgbClr val="0B0080"/>
                </a:solidFill>
                <a:effectLst/>
                <a:latin typeface="Arial" panose="020B0604020202020204" pitchFamily="34" charset="0"/>
                <a:cs typeface="Arial" panose="020B0604020202020204" pitchFamily="34" charset="0"/>
                <a:hlinkClick r:id="rId13" tooltip="Wars of the Diadochi"/>
              </a:rPr>
              <a:t>Wars of the Diadochi</a:t>
            </a:r>
            <a:r>
              <a:rPr kumimoji="0" lang="en-US" altLang="en-US" sz="12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after Alexander's death, declaring himself king in 306 BC and establishing the </a:t>
            </a:r>
            <a:r>
              <a:rPr kumimoji="0" lang="en-US" altLang="en-US" sz="1200" b="0" i="0" u="none" strike="noStrike" cap="none" normalizeH="0" baseline="0" dirty="0">
                <a:ln>
                  <a:noFill/>
                </a:ln>
                <a:solidFill>
                  <a:srgbClr val="0645AD"/>
                </a:solidFill>
                <a:effectLst/>
                <a:latin typeface="Arial" panose="020B0604020202020204" pitchFamily="34" charset="0"/>
                <a:cs typeface="Arial" panose="020B0604020202020204" pitchFamily="34" charset="0"/>
                <a:hlinkClick r:id="rId14" tooltip="Antigonid dynasty"/>
              </a:rPr>
              <a:t>Antigonid dynasty</a:t>
            </a:r>
            <a:r>
              <a:rPr kumimoji="0" lang="en-US"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315271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43A53D-F443-4507-B452-4840716EE32A}"/>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056B37F3-B4F5-4DCC-918D-20A3A76FF2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209C64-CD94-47E3-91B0-0AA1C23BAA8D}"/>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16" name="Rectangle 15">
            <a:extLst>
              <a:ext uri="{FF2B5EF4-FFF2-40B4-BE49-F238E27FC236}">
                <a16:creationId xmlns:a16="http://schemas.microsoft.com/office/drawing/2014/main" id="{747F05B2-CF5B-4060-86E1-1F9D858E056A}"/>
              </a:ext>
            </a:extLst>
          </p:cNvPr>
          <p:cNvSpPr/>
          <p:nvPr/>
        </p:nvSpPr>
        <p:spPr>
          <a:xfrm>
            <a:off x="562062" y="436228"/>
            <a:ext cx="8590328" cy="6001643"/>
          </a:xfrm>
          <a:prstGeom prst="rect">
            <a:avLst/>
          </a:prstGeom>
        </p:spPr>
        <p:txBody>
          <a:bodyPr wrap="square">
            <a:spAutoFit/>
          </a:bodyPr>
          <a:lstStyle/>
          <a:p>
            <a:r>
              <a:rPr lang="en-US" kern="1400" dirty="0">
                <a:solidFill>
                  <a:srgbClr val="000000"/>
                </a:solidFill>
                <a:latin typeface="Arial Narrow" panose="020B0606020202030204" pitchFamily="34" charset="0"/>
              </a:rPr>
              <a:t>What about Demetrius?</a:t>
            </a:r>
            <a:endParaRPr lang="en-US" sz="1200" kern="1400" dirty="0">
              <a:solidFill>
                <a:srgbClr val="000000"/>
              </a:solidFill>
              <a:latin typeface="Times New Roman" panose="02020603050405020304" pitchFamily="18"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Times New Roman" panose="02020603050405020304" pitchFamily="18" charset="0"/>
            </a:endParaRPr>
          </a:p>
          <a:p>
            <a:r>
              <a:rPr lang="en-US" kern="1400" dirty="0">
                <a:solidFill>
                  <a:srgbClr val="000000"/>
                </a:solidFill>
                <a:latin typeface="Arial Narrow" panose="020B0606020202030204" pitchFamily="34" charset="0"/>
              </a:rPr>
              <a:t>Demetrius has interesting morals. Most of the significant battles he lost or his #1 weakness was the fact that his own people were disgusted with him.  </a:t>
            </a:r>
            <a:endParaRPr lang="en-US" sz="1200" kern="1400" dirty="0">
              <a:solidFill>
                <a:srgbClr val="000000"/>
              </a:solidFill>
              <a:latin typeface="Times New Roman" panose="02020603050405020304" pitchFamily="18"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Times New Roman" panose="02020603050405020304" pitchFamily="18" charset="0"/>
            </a:endParaRPr>
          </a:p>
          <a:p>
            <a:r>
              <a:rPr lang="en-US" kern="1400" dirty="0">
                <a:solidFill>
                  <a:srgbClr val="000000"/>
                </a:solidFill>
                <a:latin typeface="Arial Narrow" panose="020B0606020202030204" pitchFamily="34" charset="0"/>
              </a:rPr>
              <a:t>Demetrius  </a:t>
            </a:r>
            <a:r>
              <a:rPr lang="en-US" kern="1400" dirty="0">
                <a:solidFill>
                  <a:srgbClr val="000000"/>
                </a:solidFill>
                <a:latin typeface="Wingdings 3" panose="05040102010807070707" pitchFamily="18" charset="2"/>
              </a:rPr>
              <a:t>ª</a:t>
            </a:r>
            <a:r>
              <a:rPr lang="en-US" kern="1400" dirty="0">
                <a:solidFill>
                  <a:srgbClr val="000000"/>
                </a:solidFill>
                <a:latin typeface="Arial Narrow" panose="020B0606020202030204" pitchFamily="34" charset="0"/>
              </a:rPr>
              <a:t>  “Demeter”  goddess of corn and harvest</a:t>
            </a:r>
            <a:endParaRPr lang="en-US" sz="1200" kern="1400" dirty="0">
              <a:solidFill>
                <a:srgbClr val="000000"/>
              </a:solidFill>
              <a:latin typeface="Times New Roman" panose="02020603050405020304" pitchFamily="18"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Times New Roman" panose="02020603050405020304" pitchFamily="18" charset="0"/>
            </a:endParaRPr>
          </a:p>
          <a:p>
            <a:r>
              <a:rPr lang="en-US" kern="1400" dirty="0">
                <a:solidFill>
                  <a:srgbClr val="000000"/>
                </a:solidFill>
                <a:latin typeface="Arial Narrow" panose="020B0606020202030204" pitchFamily="34" charset="0"/>
              </a:rPr>
              <a:t>Demetrius brings harvest. Without Demetrius there is no harvest.  Go back to our symbology, people come here and teach from Arkansas, whose name starts with “P”  -  that these are equally bad people (Trump and Clinton).  That both could have won that election, but it’s good that Clinton didn’t win.  Because if she had won, the world would have ended a lot sooner.  There’s a problem with that  -  without Donald Trump, there is no harvest.  Harvest only came from one of those people. We wouldn’t face Raphia, </a:t>
            </a:r>
            <a:r>
              <a:rPr lang="en-US" kern="1400" dirty="0" err="1">
                <a:solidFill>
                  <a:srgbClr val="000000"/>
                </a:solidFill>
                <a:latin typeface="Arial Narrow" panose="020B0606020202030204" pitchFamily="34" charset="0"/>
              </a:rPr>
              <a:t>Panium</a:t>
            </a:r>
            <a:r>
              <a:rPr lang="en-US" kern="1400" dirty="0">
                <a:solidFill>
                  <a:srgbClr val="000000"/>
                </a:solidFill>
                <a:latin typeface="Arial Narrow" panose="020B0606020202030204" pitchFamily="34" charset="0"/>
              </a:rPr>
              <a:t>, SL without Donald Trump. If Hilary Clinton won, what do we have?  Same as the ancestors.  Same as George Washington.  Another 4 years of Abraham Lincoln or Roosevelt  -   not the end of the world.  We need to start considering these battles, particularly </a:t>
            </a:r>
            <a:r>
              <a:rPr lang="en-US" kern="1400" dirty="0" err="1">
                <a:solidFill>
                  <a:srgbClr val="000000"/>
                </a:solidFill>
                <a:latin typeface="Arial Narrow" panose="020B0606020202030204" pitchFamily="34" charset="0"/>
              </a:rPr>
              <a:t>Ipsus</a:t>
            </a:r>
            <a:r>
              <a:rPr lang="en-US" kern="1400" dirty="0">
                <a:solidFill>
                  <a:srgbClr val="000000"/>
                </a:solidFill>
                <a:latin typeface="Arial Narrow" panose="020B0606020202030204" pitchFamily="34" charset="0"/>
              </a:rPr>
              <a:t>. They actually unpack to us how we should observe our election and what </a:t>
            </a:r>
            <a:r>
              <a:rPr lang="en-US" dirty="0"/>
              <a:t>and what these 2 people stood for.  If that makes us uncomfortable, we might need to start rethinking our thought process.  Why it would make us uncomfortable, because prophecy lays it out quite simply.  </a:t>
            </a:r>
          </a:p>
          <a:p>
            <a:r>
              <a:rPr lang="en-US" dirty="0"/>
              <a:t> </a:t>
            </a:r>
          </a:p>
          <a:p>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pic>
        <p:nvPicPr>
          <p:cNvPr id="18" name="Picture 17">
            <a:extLst>
              <a:ext uri="{FF2B5EF4-FFF2-40B4-BE49-F238E27FC236}">
                <a16:creationId xmlns:a16="http://schemas.microsoft.com/office/drawing/2014/main" id="{310E4ED3-C343-4499-8F3E-3CD9FA53ED9F}"/>
              </a:ext>
            </a:extLst>
          </p:cNvPr>
          <p:cNvPicPr>
            <a:picLocks noChangeAspect="1"/>
          </p:cNvPicPr>
          <p:nvPr/>
        </p:nvPicPr>
        <p:blipFill>
          <a:blip r:embed="rId2"/>
          <a:stretch>
            <a:fillRect/>
          </a:stretch>
        </p:blipFill>
        <p:spPr>
          <a:xfrm>
            <a:off x="9327656" y="525280"/>
            <a:ext cx="2361905" cy="3609524"/>
          </a:xfrm>
          <a:prstGeom prst="rect">
            <a:avLst/>
          </a:prstGeom>
        </p:spPr>
      </p:pic>
    </p:spTree>
    <p:extLst>
      <p:ext uri="{BB962C8B-B14F-4D97-AF65-F5344CB8AC3E}">
        <p14:creationId xmlns:p14="http://schemas.microsoft.com/office/powerpoint/2010/main" val="34104662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5BC7E-7E19-4EC0-A7CE-689B97A3D99D}"/>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5EF434F3-1D30-4305-BA01-EE2C86604C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E409B7-1DF7-4EC6-8DA0-0576BC00EAE2}"/>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66" name="Rectangle 65">
            <a:extLst>
              <a:ext uri="{FF2B5EF4-FFF2-40B4-BE49-F238E27FC236}">
                <a16:creationId xmlns:a16="http://schemas.microsoft.com/office/drawing/2014/main" id="{247D9F37-05CE-4221-9D66-640E0D7831B0}"/>
              </a:ext>
            </a:extLst>
          </p:cNvPr>
          <p:cNvSpPr/>
          <p:nvPr/>
        </p:nvSpPr>
        <p:spPr>
          <a:xfrm>
            <a:off x="741027" y="275772"/>
            <a:ext cx="6904212" cy="6093976"/>
          </a:xfrm>
          <a:prstGeom prst="rect">
            <a:avLst/>
          </a:prstGeom>
        </p:spPr>
        <p:txBody>
          <a:bodyPr wrap="square">
            <a:spAutoFit/>
          </a:bodyPr>
          <a:lstStyle/>
          <a:p>
            <a:r>
              <a:rPr lang="en-US" sz="1400" kern="1400" dirty="0">
                <a:solidFill>
                  <a:srgbClr val="000000"/>
                </a:solidFill>
                <a:latin typeface="Arial Narrow" panose="020B0606020202030204" pitchFamily="34" charset="0"/>
              </a:rPr>
              <a:t>You have 2 people, 2 institutions or parties.  One represents the ancestor. Alexander the Great and how this country became great in the first place, and is continuing that legacy.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The other stands for harvest, allied with the KS.  In this battle, Trump is made king. Taking over his 3 allies  -  3 branches of the US government. Demetrius is made king, Pyrrhus is undefeated.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had already lost one eye  -  so he’s already fighting at a disadvantage, one horn had already fallen.  When he’s defeated in that battle, or when Clinton loses that election, the republican horn is broken.  It is now hopeless to unit that empire  -   it is gone.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When we look at the battle of </a:t>
            </a:r>
            <a:r>
              <a:rPr lang="en-US" sz="1400" kern="1400" dirty="0" err="1">
                <a:solidFill>
                  <a:srgbClr val="000000"/>
                </a:solidFill>
                <a:latin typeface="Arial Narrow" panose="020B0606020202030204" pitchFamily="34" charset="0"/>
              </a:rPr>
              <a:t>Ipsus</a:t>
            </a:r>
            <a:r>
              <a:rPr lang="en-US" sz="1400" kern="1400" dirty="0">
                <a:solidFill>
                  <a:srgbClr val="000000"/>
                </a:solidFill>
                <a:latin typeface="Arial Narrow" panose="020B0606020202030204" pitchFamily="34" charset="0"/>
              </a:rPr>
              <a:t>, we’re going to look at it from 2 different perspectives.  This is one perspective.  What we don’t understand now, the other perspective will clarify.  But like when we look at a verse, we don’t go to another verse to explain the one we don’t understand.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is killed by particularly </a:t>
            </a:r>
            <a:r>
              <a:rPr lang="en-US" sz="1400" kern="1400" dirty="0" err="1">
                <a:solidFill>
                  <a:srgbClr val="000000"/>
                </a:solidFill>
                <a:latin typeface="Arial Narrow" panose="020B0606020202030204" pitchFamily="34" charset="0"/>
              </a:rPr>
              <a:t>Seleucus</a:t>
            </a:r>
            <a:r>
              <a:rPr lang="en-US" sz="1400" kern="1400" dirty="0">
                <a:solidFill>
                  <a:srgbClr val="000000"/>
                </a:solidFill>
                <a:latin typeface="Arial Narrow" panose="020B0606020202030204" pitchFamily="34" charset="0"/>
              </a:rPr>
              <a:t> and what does </a:t>
            </a:r>
            <a:r>
              <a:rPr lang="en-US" sz="1400" kern="1400" dirty="0" err="1">
                <a:solidFill>
                  <a:srgbClr val="000000"/>
                </a:solidFill>
                <a:latin typeface="Arial Narrow" panose="020B0606020202030204" pitchFamily="34" charset="0"/>
              </a:rPr>
              <a:t>Seleucus</a:t>
            </a:r>
            <a:r>
              <a:rPr lang="en-US" sz="1400" kern="1400" dirty="0">
                <a:solidFill>
                  <a:srgbClr val="000000"/>
                </a:solidFill>
                <a:latin typeface="Arial Narrow" panose="020B0606020202030204" pitchFamily="34" charset="0"/>
              </a:rPr>
              <a:t> use to kill him?   Elephants.   We would identify that as a new mode of warfare.  In this battle,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is killed by elephants or as a result of the elephants.  One thing to consider in this battle   - It’s discussing a civil war, which is essentially what 2016 was.  Hilary Clinton and Donald Trump are not just people, but political parties.  Where do the political parties dwell?  If this is the republican and democrats, what are the republicans and democrats?</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These are in some ways, the allies. If we’re talking about a new mode of warfare, what do we understand that new mode of warfare to be?    Cyber information war</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Who invented it?  Who invented the internet?, the deep web?  -  US    They’re taken down by their own weapon.  If you look into the 2016 election, Hilary Clinton was looking like she was going to win until James Comey announced he was investigating her a few days before the election.</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Where would you place James Comey on our lines?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FBI  -  in the allies. You can see this story on its own, but we also want to look at it from another perspective, and we’ll gain more light on that  - particularly the elephants.</a:t>
            </a:r>
            <a:endParaRPr lang="en-US" sz="14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67" name="Text Box 2">
            <a:extLst>
              <a:ext uri="{FF2B5EF4-FFF2-40B4-BE49-F238E27FC236}">
                <a16:creationId xmlns:a16="http://schemas.microsoft.com/office/drawing/2014/main" id="{449FC7BA-68AF-4F7A-86D8-30231F7537A7}"/>
              </a:ext>
            </a:extLst>
          </p:cNvPr>
          <p:cNvSpPr txBox="1">
            <a:spLocks noChangeArrowheads="1"/>
          </p:cNvSpPr>
          <p:nvPr/>
        </p:nvSpPr>
        <p:spPr bwMode="auto">
          <a:xfrm>
            <a:off x="8078598" y="2046360"/>
            <a:ext cx="3543300" cy="2174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3">
            <a:extLst>
              <a:ext uri="{FF2B5EF4-FFF2-40B4-BE49-F238E27FC236}">
                <a16:creationId xmlns:a16="http://schemas.microsoft.com/office/drawing/2014/main" id="{5ECAC0E0-57E4-482D-AA23-0E98204093D6}"/>
              </a:ext>
            </a:extLst>
          </p:cNvPr>
          <p:cNvSpPr txBox="1">
            <a:spLocks noChangeArrowheads="1"/>
          </p:cNvSpPr>
          <p:nvPr/>
        </p:nvSpPr>
        <p:spPr bwMode="auto">
          <a:xfrm>
            <a:off x="7541703" y="2557535"/>
            <a:ext cx="1954533" cy="744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err="1">
                <a:ln>
                  <a:noFill/>
                </a:ln>
                <a:solidFill>
                  <a:srgbClr val="000000"/>
                </a:solidFill>
                <a:effectLst/>
                <a:latin typeface="Arial Narrow" panose="020B0606020202030204" pitchFamily="34" charset="0"/>
              </a:rPr>
              <a:t>Antigonus</a:t>
            </a:r>
            <a:r>
              <a:rPr kumimoji="0" lang="en-US" altLang="en-US" sz="1200" b="0" i="0" u="none" strike="noStrike" cap="none" normalizeH="0" baseline="0" dirty="0">
                <a:ln>
                  <a:noFill/>
                </a:ln>
                <a:solidFill>
                  <a:srgbClr val="000000"/>
                </a:solidFill>
                <a:effectLst/>
                <a:latin typeface="Arial Narrow" panose="020B0606020202030204" pitchFamily="34" charset="0"/>
              </a:rPr>
              <a:t>                                                           	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Pyrrhus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4">
            <a:extLst>
              <a:ext uri="{FF2B5EF4-FFF2-40B4-BE49-F238E27FC236}">
                <a16:creationId xmlns:a16="http://schemas.microsoft.com/office/drawing/2014/main" id="{96493C6B-9C75-4B3D-B367-3DC6251B3F62}"/>
              </a:ext>
            </a:extLst>
          </p:cNvPr>
          <p:cNvSpPr txBox="1">
            <a:spLocks noChangeArrowheads="1"/>
          </p:cNvSpPr>
          <p:nvPr/>
        </p:nvSpPr>
        <p:spPr bwMode="auto">
          <a:xfrm>
            <a:off x="10269348" y="2428948"/>
            <a:ext cx="1158875" cy="95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Seleucus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Lysimichus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AutoShape 5">
            <a:extLst>
              <a:ext uri="{FF2B5EF4-FFF2-40B4-BE49-F238E27FC236}">
                <a16:creationId xmlns:a16="http://schemas.microsoft.com/office/drawing/2014/main" id="{A1CB2D2A-B361-4D63-80B5-AA547278C7E6}"/>
              </a:ext>
            </a:extLst>
          </p:cNvPr>
          <p:cNvSpPr>
            <a:spLocks/>
          </p:cNvSpPr>
          <p:nvPr/>
        </p:nvSpPr>
        <p:spPr bwMode="auto">
          <a:xfrm rot="-10800000">
            <a:off x="9559736" y="2428948"/>
            <a:ext cx="130175" cy="958850"/>
          </a:xfrm>
          <a:prstGeom prst="leftBracket">
            <a:avLst>
              <a:gd name="adj" fmla="val 61382"/>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6">
            <a:extLst>
              <a:ext uri="{FF2B5EF4-FFF2-40B4-BE49-F238E27FC236}">
                <a16:creationId xmlns:a16="http://schemas.microsoft.com/office/drawing/2014/main" id="{0F4747E3-F64E-47D7-9021-65B701F8CC65}"/>
              </a:ext>
            </a:extLst>
          </p:cNvPr>
          <p:cNvSpPr txBox="1">
            <a:spLocks noChangeArrowheads="1"/>
          </p:cNvSpPr>
          <p:nvPr/>
        </p:nvSpPr>
        <p:spPr bwMode="auto">
          <a:xfrm>
            <a:off x="9753411" y="2748035"/>
            <a:ext cx="387350"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
            <a:extLst>
              <a:ext uri="{FF2B5EF4-FFF2-40B4-BE49-F238E27FC236}">
                <a16:creationId xmlns:a16="http://schemas.microsoft.com/office/drawing/2014/main" id="{EE8457A4-849F-4B04-BCC4-669D0B2D51FA}"/>
              </a:ext>
            </a:extLst>
          </p:cNvPr>
          <p:cNvSpPr txBox="1">
            <a:spLocks noChangeArrowheads="1"/>
          </p:cNvSpPr>
          <p:nvPr/>
        </p:nvSpPr>
        <p:spPr bwMode="auto">
          <a:xfrm>
            <a:off x="8143686" y="1535185"/>
            <a:ext cx="3221037" cy="319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8">
            <a:extLst>
              <a:ext uri="{FF2B5EF4-FFF2-40B4-BE49-F238E27FC236}">
                <a16:creationId xmlns:a16="http://schemas.microsoft.com/office/drawing/2014/main" id="{8A636A97-8543-4BFC-B552-A9187E95BCE4}"/>
              </a:ext>
            </a:extLst>
          </p:cNvPr>
          <p:cNvSpPr>
            <a:spLocks noChangeShapeType="1"/>
          </p:cNvSpPr>
          <p:nvPr/>
        </p:nvSpPr>
        <p:spPr bwMode="auto">
          <a:xfrm>
            <a:off x="8388189" y="2722926"/>
            <a:ext cx="77311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9">
            <a:extLst>
              <a:ext uri="{FF2B5EF4-FFF2-40B4-BE49-F238E27FC236}">
                <a16:creationId xmlns:a16="http://schemas.microsoft.com/office/drawing/2014/main" id="{E54A6902-D8B1-477D-AC73-9DABD9FF0BBF}"/>
              </a:ext>
            </a:extLst>
          </p:cNvPr>
          <p:cNvSpPr txBox="1">
            <a:spLocks noChangeArrowheads="1"/>
          </p:cNvSpPr>
          <p:nvPr/>
        </p:nvSpPr>
        <p:spPr bwMode="auto">
          <a:xfrm>
            <a:off x="9850248" y="2049535"/>
            <a:ext cx="1028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elephants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10">
            <a:extLst>
              <a:ext uri="{FF2B5EF4-FFF2-40B4-BE49-F238E27FC236}">
                <a16:creationId xmlns:a16="http://schemas.microsoft.com/office/drawing/2014/main" id="{EEB5FF9B-93D7-4E19-AF4D-4446DD3533A3}"/>
              </a:ext>
            </a:extLst>
          </p:cNvPr>
          <p:cNvSpPr>
            <a:spLocks noChangeShapeType="1"/>
          </p:cNvSpPr>
          <p:nvPr/>
        </p:nvSpPr>
        <p:spPr bwMode="auto">
          <a:xfrm flipH="1">
            <a:off x="9278748" y="2163835"/>
            <a:ext cx="685800" cy="3429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11">
            <a:extLst>
              <a:ext uri="{FF2B5EF4-FFF2-40B4-BE49-F238E27FC236}">
                <a16:creationId xmlns:a16="http://schemas.microsoft.com/office/drawing/2014/main" id="{2195DFD1-8318-4994-8064-93C38201D109}"/>
              </a:ext>
            </a:extLst>
          </p:cNvPr>
          <p:cNvSpPr txBox="1">
            <a:spLocks noChangeArrowheads="1"/>
          </p:cNvSpPr>
          <p:nvPr/>
        </p:nvSpPr>
        <p:spPr bwMode="auto">
          <a:xfrm>
            <a:off x="10364598" y="3478285"/>
            <a:ext cx="10287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James Comey</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
        <p:nvSpPr>
          <p:cNvPr id="77" name="Line 12">
            <a:extLst>
              <a:ext uri="{FF2B5EF4-FFF2-40B4-BE49-F238E27FC236}">
                <a16:creationId xmlns:a16="http://schemas.microsoft.com/office/drawing/2014/main" id="{2CF1C137-A9B3-4D42-9642-ED54FAB2C332}"/>
              </a:ext>
            </a:extLst>
          </p:cNvPr>
          <p:cNvSpPr>
            <a:spLocks noChangeShapeType="1"/>
          </p:cNvSpPr>
          <p:nvPr/>
        </p:nvSpPr>
        <p:spPr bwMode="auto">
          <a:xfrm flipV="1">
            <a:off x="10593198" y="2220985"/>
            <a:ext cx="0" cy="3429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9115010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A3837F-A356-4C6F-BAAD-27A646DA8716}"/>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9D1B4B86-597B-4906-8AE4-CB3F1E9AFD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B47CB5-44F3-487B-85FA-E5F346873CAD}"/>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5" name="Rectangle 4">
            <a:extLst>
              <a:ext uri="{FF2B5EF4-FFF2-40B4-BE49-F238E27FC236}">
                <a16:creationId xmlns:a16="http://schemas.microsoft.com/office/drawing/2014/main" id="{3F821ED6-77A5-472D-9C04-74AD23BEB9CD}"/>
              </a:ext>
            </a:extLst>
          </p:cNvPr>
          <p:cNvSpPr/>
          <p:nvPr/>
        </p:nvSpPr>
        <p:spPr>
          <a:xfrm>
            <a:off x="566955" y="444878"/>
            <a:ext cx="5372451" cy="5663089"/>
          </a:xfrm>
          <a:prstGeom prst="rect">
            <a:avLst/>
          </a:prstGeom>
        </p:spPr>
        <p:txBody>
          <a:bodyPr wrap="square">
            <a:spAutoFit/>
          </a:bodyPr>
          <a:lstStyle/>
          <a:p>
            <a:r>
              <a:rPr lang="en-US" sz="1400" kern="1400" dirty="0">
                <a:solidFill>
                  <a:srgbClr val="000000"/>
                </a:solidFill>
                <a:latin typeface="Arial Narrow" panose="020B0606020202030204" pitchFamily="34" charset="0"/>
              </a:rPr>
              <a:t>Republicanism is a system of government and not the political parties  -  democrats and republicans.</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The story, or structure shows where to place the republican horn.  Republican party was established just before the civil war,  1850s.   They’ve actually switched roles  -  an example for that is in the American Civil War.  The republican party was fighting to free the slaves, but by the time you get to the civil rights movement, they’re opposing the civil rights movement, not the democrats.  There’s actually a period of history where they changed roles from what they represented when they were created.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On our reform line, at 1989, it’s the republican party that speaks for Protestantism.  It’s Reagan, a republican that goes into an alliance with John Paul II.  George Bush at 9/11, republican.  It’s Trump now, republican and it will be republican at the SL.  They’re the ones tied to Protestantism.  (March 20, 1854, beginning of republican party)</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In America  - there was the northern states and the southern Bible belt.  The northern states was the republican party.  Their first president was Abraham Lincoln.  They fought for the abolition of slavery.  But now it’s like they’ve switched roles  - especially seen in the civil rights movement.  Now it’s the south, the Bible belt that’s so strongly republican.   And it’s the north that’s democrat, for the most part, how they are divided.</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In the battle of </a:t>
            </a:r>
            <a:r>
              <a:rPr lang="en-US" sz="1400" kern="1400" dirty="0" err="1">
                <a:solidFill>
                  <a:srgbClr val="000000"/>
                </a:solidFill>
                <a:latin typeface="Arial Narrow" panose="020B0606020202030204" pitchFamily="34" charset="0"/>
              </a:rPr>
              <a:t>Ipsus</a:t>
            </a:r>
            <a:r>
              <a:rPr lang="en-US" sz="1400" kern="1400" dirty="0">
                <a:solidFill>
                  <a:srgbClr val="000000"/>
                </a:solidFill>
                <a:latin typeface="Arial Narrow" panose="020B0606020202030204" pitchFamily="34" charset="0"/>
              </a:rPr>
              <a:t>, it’s the elephants that decide that battle. The elephants cut off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and he’s killed.  We understand the elephants represent a new mode of warfare, which will be defined.</a:t>
            </a:r>
            <a:endParaRPr lang="en-US" sz="14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8" name="Rectangle 7">
            <a:extLst>
              <a:ext uri="{FF2B5EF4-FFF2-40B4-BE49-F238E27FC236}">
                <a16:creationId xmlns:a16="http://schemas.microsoft.com/office/drawing/2014/main" id="{4BE7BAA5-A4EE-4EF4-A860-7396890E9121}"/>
              </a:ext>
            </a:extLst>
          </p:cNvPr>
          <p:cNvSpPr/>
          <p:nvPr/>
        </p:nvSpPr>
        <p:spPr>
          <a:xfrm>
            <a:off x="6252597" y="444877"/>
            <a:ext cx="5533936" cy="3231654"/>
          </a:xfrm>
          <a:prstGeom prst="rect">
            <a:avLst/>
          </a:prstGeom>
        </p:spPr>
        <p:txBody>
          <a:bodyPr wrap="square">
            <a:spAutoFit/>
          </a:bodyPr>
          <a:lstStyle/>
          <a:p>
            <a:r>
              <a:rPr lang="en-US" sz="1200" dirty="0">
                <a:solidFill>
                  <a:srgbClr val="222222"/>
                </a:solidFill>
                <a:latin typeface="Arial" panose="020B0604020202020204" pitchFamily="34" charset="0"/>
              </a:rPr>
              <a:t>The </a:t>
            </a:r>
            <a:r>
              <a:rPr lang="en-US" sz="1200" b="1" dirty="0">
                <a:solidFill>
                  <a:srgbClr val="222222"/>
                </a:solidFill>
                <a:latin typeface="Arial" panose="020B0604020202020204" pitchFamily="34" charset="0"/>
              </a:rPr>
              <a:t>Bible Belt</a:t>
            </a:r>
            <a:r>
              <a:rPr lang="en-US" sz="1200" dirty="0">
                <a:solidFill>
                  <a:srgbClr val="222222"/>
                </a:solidFill>
                <a:latin typeface="Arial" panose="020B0604020202020204" pitchFamily="34" charset="0"/>
              </a:rPr>
              <a:t> is an informal region in the </a:t>
            </a:r>
            <a:r>
              <a:rPr lang="en-US" sz="1200" dirty="0">
                <a:solidFill>
                  <a:srgbClr val="0645AD"/>
                </a:solidFill>
                <a:latin typeface="Arial" panose="020B0604020202020204" pitchFamily="34" charset="0"/>
                <a:hlinkClick r:id="rId2" tooltip="Southern United States"/>
              </a:rPr>
              <a:t>Southern United States</a:t>
            </a:r>
            <a:r>
              <a:rPr lang="en-US" sz="1200" dirty="0">
                <a:solidFill>
                  <a:srgbClr val="222222"/>
                </a:solidFill>
                <a:latin typeface="Arial" panose="020B0604020202020204" pitchFamily="34" charset="0"/>
              </a:rPr>
              <a:t> in which socially conservative </a:t>
            </a:r>
            <a:r>
              <a:rPr lang="en-US" sz="1200" dirty="0">
                <a:solidFill>
                  <a:srgbClr val="0645AD"/>
                </a:solidFill>
                <a:latin typeface="Arial" panose="020B0604020202020204" pitchFamily="34" charset="0"/>
                <a:hlinkClick r:id="rId3" tooltip="Evangelicalism in the United States"/>
              </a:rPr>
              <a:t>evangelical Protestantism</a:t>
            </a:r>
            <a:r>
              <a:rPr lang="en-US" sz="1200" dirty="0">
                <a:solidFill>
                  <a:srgbClr val="222222"/>
                </a:solidFill>
                <a:latin typeface="Arial" panose="020B0604020202020204" pitchFamily="34" charset="0"/>
              </a:rPr>
              <a:t> plays a strong role in society and politics, and Christian </a:t>
            </a:r>
            <a:r>
              <a:rPr lang="en-US" sz="1200" dirty="0">
                <a:solidFill>
                  <a:srgbClr val="0645AD"/>
                </a:solidFill>
                <a:latin typeface="Arial" panose="020B0604020202020204" pitchFamily="34" charset="0"/>
                <a:hlinkClick r:id="rId4" tooltip="Church attendance"/>
              </a:rPr>
              <a:t>church attendance</a:t>
            </a:r>
            <a:r>
              <a:rPr lang="en-US" sz="1200" dirty="0">
                <a:solidFill>
                  <a:srgbClr val="222222"/>
                </a:solidFill>
                <a:latin typeface="Arial" panose="020B0604020202020204" pitchFamily="34" charset="0"/>
              </a:rPr>
              <a:t> across the denominations is generally higher than the nation's average. </a:t>
            </a:r>
          </a:p>
          <a:p>
            <a:r>
              <a:rPr lang="en-US" sz="1200" dirty="0">
                <a:solidFill>
                  <a:srgbClr val="222222"/>
                </a:solidFill>
                <a:latin typeface="Arial" panose="020B0604020202020204" pitchFamily="34" charset="0"/>
              </a:rPr>
              <a:t>The region is usually contrasted with the religiously diverse </a:t>
            </a:r>
            <a:r>
              <a:rPr lang="en-US" sz="1200" dirty="0">
                <a:solidFill>
                  <a:srgbClr val="0645AD"/>
                </a:solidFill>
                <a:latin typeface="Arial" panose="020B0604020202020204" pitchFamily="34" charset="0"/>
                <a:hlinkClick r:id="rId5" tooltip="Midwestern United States"/>
              </a:rPr>
              <a:t>Midwest</a:t>
            </a:r>
            <a:r>
              <a:rPr lang="en-US" sz="1200" dirty="0">
                <a:solidFill>
                  <a:srgbClr val="222222"/>
                </a:solidFill>
                <a:latin typeface="Arial" panose="020B0604020202020204" pitchFamily="34" charset="0"/>
              </a:rPr>
              <a:t> and </a:t>
            </a:r>
            <a:r>
              <a:rPr lang="en-US" sz="1200" dirty="0">
                <a:solidFill>
                  <a:srgbClr val="0645AD"/>
                </a:solidFill>
                <a:latin typeface="Arial" panose="020B0604020202020204" pitchFamily="34" charset="0"/>
                <a:hlinkClick r:id="rId6" tooltip="Great Lakes region"/>
              </a:rPr>
              <a:t>Great Lakes</a:t>
            </a:r>
            <a:r>
              <a:rPr lang="en-US" sz="1200" dirty="0">
                <a:solidFill>
                  <a:srgbClr val="222222"/>
                </a:solidFill>
                <a:latin typeface="Arial" panose="020B0604020202020204" pitchFamily="34" charset="0"/>
              </a:rPr>
              <a:t>, the </a:t>
            </a:r>
            <a:r>
              <a:rPr lang="en-US" sz="1200" dirty="0">
                <a:solidFill>
                  <a:srgbClr val="0645AD"/>
                </a:solidFill>
                <a:latin typeface="Arial" panose="020B0604020202020204" pitchFamily="34" charset="0"/>
                <a:hlinkClick r:id="rId7" tooltip="Mormon Corridor"/>
              </a:rPr>
              <a:t>Mormon Corridor</a:t>
            </a:r>
            <a:r>
              <a:rPr lang="en-US" sz="1200" dirty="0">
                <a:solidFill>
                  <a:srgbClr val="222222"/>
                </a:solidFill>
                <a:latin typeface="Arial" panose="020B0604020202020204" pitchFamily="34" charset="0"/>
              </a:rPr>
              <a:t> in </a:t>
            </a:r>
            <a:r>
              <a:rPr lang="en-US" sz="1200" dirty="0">
                <a:solidFill>
                  <a:srgbClr val="0645AD"/>
                </a:solidFill>
                <a:latin typeface="Arial" panose="020B0604020202020204" pitchFamily="34" charset="0"/>
                <a:hlinkClick r:id="rId8" tooltip="Utah"/>
              </a:rPr>
              <a:t>Utah</a:t>
            </a:r>
            <a:r>
              <a:rPr lang="en-US" sz="1200" dirty="0">
                <a:solidFill>
                  <a:srgbClr val="222222"/>
                </a:solidFill>
                <a:latin typeface="Arial" panose="020B0604020202020204" pitchFamily="34" charset="0"/>
              </a:rPr>
              <a:t> and </a:t>
            </a:r>
            <a:r>
              <a:rPr lang="en-US" sz="1200" dirty="0">
                <a:solidFill>
                  <a:srgbClr val="0645AD"/>
                </a:solidFill>
                <a:latin typeface="Arial" panose="020B0604020202020204" pitchFamily="34" charset="0"/>
                <a:hlinkClick r:id="rId9" tooltip="Southern Idaho"/>
              </a:rPr>
              <a:t>southern Idaho</a:t>
            </a:r>
            <a:r>
              <a:rPr lang="en-US" sz="1200" dirty="0">
                <a:solidFill>
                  <a:srgbClr val="222222"/>
                </a:solidFill>
                <a:latin typeface="Arial" panose="020B0604020202020204" pitchFamily="34" charset="0"/>
              </a:rPr>
              <a:t>, and the relatively </a:t>
            </a:r>
            <a:r>
              <a:rPr lang="en-US" sz="1200" dirty="0">
                <a:solidFill>
                  <a:srgbClr val="0645AD"/>
                </a:solidFill>
                <a:latin typeface="Arial" panose="020B0604020202020204" pitchFamily="34" charset="0"/>
                <a:hlinkClick r:id="rId10" tooltip="Secularism"/>
              </a:rPr>
              <a:t>secular</a:t>
            </a:r>
            <a:r>
              <a:rPr lang="en-US" sz="1200" dirty="0">
                <a:solidFill>
                  <a:srgbClr val="222222"/>
                </a:solidFill>
                <a:latin typeface="Arial" panose="020B0604020202020204" pitchFamily="34" charset="0"/>
              </a:rPr>
              <a:t> </a:t>
            </a:r>
            <a:r>
              <a:rPr lang="en-US" sz="1200" dirty="0">
                <a:solidFill>
                  <a:srgbClr val="0645AD"/>
                </a:solidFill>
                <a:latin typeface="Arial" panose="020B0604020202020204" pitchFamily="34" charset="0"/>
                <a:hlinkClick r:id="rId11" tooltip="Western United States"/>
              </a:rPr>
              <a:t>Western</a:t>
            </a:r>
            <a:r>
              <a:rPr lang="en-US" sz="1200" dirty="0">
                <a:solidFill>
                  <a:srgbClr val="222222"/>
                </a:solidFill>
                <a:latin typeface="Arial" panose="020B0604020202020204" pitchFamily="34" charset="0"/>
              </a:rPr>
              <a:t> and </a:t>
            </a:r>
            <a:r>
              <a:rPr lang="en-US" sz="1200" dirty="0">
                <a:solidFill>
                  <a:srgbClr val="0645AD"/>
                </a:solidFill>
                <a:latin typeface="Arial" panose="020B0604020202020204" pitchFamily="34" charset="0"/>
                <a:hlinkClick r:id="rId12" tooltip="New England"/>
              </a:rPr>
              <a:t>New England</a:t>
            </a:r>
            <a:r>
              <a:rPr lang="en-US" sz="1200" dirty="0">
                <a:solidFill>
                  <a:srgbClr val="222222"/>
                </a:solidFill>
                <a:latin typeface="Arial" panose="020B0604020202020204" pitchFamily="34" charset="0"/>
              </a:rPr>
              <a:t> regions of the </a:t>
            </a:r>
            <a:r>
              <a:rPr lang="en-US" sz="1200" dirty="0">
                <a:solidFill>
                  <a:srgbClr val="0645AD"/>
                </a:solidFill>
                <a:latin typeface="Arial" panose="020B0604020202020204" pitchFamily="34" charset="0"/>
                <a:hlinkClick r:id="rId13" tooltip="United States"/>
              </a:rPr>
              <a:t>United States</a:t>
            </a:r>
            <a:r>
              <a:rPr lang="en-US" sz="1200" dirty="0">
                <a:solidFill>
                  <a:srgbClr val="222222"/>
                </a:solidFill>
                <a:latin typeface="Arial" panose="020B0604020202020204" pitchFamily="34" charset="0"/>
              </a:rPr>
              <a:t>. Whereas the state with the highest percentage of residents identifying as non-religious is the New England state of </a:t>
            </a:r>
            <a:r>
              <a:rPr lang="en-US" sz="1200" dirty="0">
                <a:solidFill>
                  <a:srgbClr val="0645AD"/>
                </a:solidFill>
                <a:latin typeface="Arial" panose="020B0604020202020204" pitchFamily="34" charset="0"/>
                <a:hlinkClick r:id="rId14" tooltip="Vermont"/>
              </a:rPr>
              <a:t>Vermont</a:t>
            </a:r>
            <a:r>
              <a:rPr lang="en-US" sz="1200" dirty="0">
                <a:solidFill>
                  <a:srgbClr val="222222"/>
                </a:solidFill>
                <a:latin typeface="Arial" panose="020B0604020202020204" pitchFamily="34" charset="0"/>
              </a:rPr>
              <a:t> at 37%, in the Bible Belt state of </a:t>
            </a:r>
            <a:r>
              <a:rPr lang="en-US" sz="1200" dirty="0">
                <a:solidFill>
                  <a:srgbClr val="0645AD"/>
                </a:solidFill>
                <a:latin typeface="Arial" panose="020B0604020202020204" pitchFamily="34" charset="0"/>
                <a:hlinkClick r:id="rId15" tooltip="Alabama"/>
              </a:rPr>
              <a:t>Alabama</a:t>
            </a:r>
            <a:r>
              <a:rPr lang="en-US" sz="1200" dirty="0">
                <a:solidFill>
                  <a:srgbClr val="222222"/>
                </a:solidFill>
                <a:latin typeface="Arial" panose="020B0604020202020204" pitchFamily="34" charset="0"/>
              </a:rPr>
              <a:t> it is just 12%.</a:t>
            </a:r>
            <a:r>
              <a:rPr lang="en-US" sz="1200" baseline="30000" dirty="0">
                <a:solidFill>
                  <a:srgbClr val="0645AD"/>
                </a:solidFill>
                <a:latin typeface="Arial" panose="020B0604020202020204" pitchFamily="34" charset="0"/>
              </a:rPr>
              <a:t> </a:t>
            </a:r>
            <a:r>
              <a:rPr lang="en-US" sz="1200" dirty="0">
                <a:solidFill>
                  <a:srgbClr val="0645AD"/>
                </a:solidFill>
                <a:latin typeface="Arial" panose="020B0604020202020204" pitchFamily="34" charset="0"/>
                <a:hlinkClick r:id="rId16" tooltip="Tennessee"/>
              </a:rPr>
              <a:t>Tennessee</a:t>
            </a:r>
            <a:r>
              <a:rPr lang="en-US" sz="1200" dirty="0">
                <a:solidFill>
                  <a:srgbClr val="222222"/>
                </a:solidFill>
                <a:latin typeface="Arial" panose="020B0604020202020204" pitchFamily="34" charset="0"/>
              </a:rPr>
              <a:t> has the highest proportion of Evangelical Protestants, at 52%.</a:t>
            </a:r>
            <a:r>
              <a:rPr lang="en-US" sz="1200" baseline="30000" dirty="0">
                <a:solidFill>
                  <a:srgbClr val="0645AD"/>
                </a:solidFill>
                <a:latin typeface="Arial" panose="020B0604020202020204" pitchFamily="34" charset="0"/>
              </a:rPr>
              <a:t> </a:t>
            </a:r>
            <a:r>
              <a:rPr lang="en-US" sz="1200" dirty="0">
                <a:solidFill>
                  <a:srgbClr val="222222"/>
                </a:solidFill>
                <a:latin typeface="Arial" panose="020B0604020202020204" pitchFamily="34" charset="0"/>
              </a:rPr>
              <a:t>The Evangelical influence is strongest in northern </a:t>
            </a:r>
            <a:r>
              <a:rPr lang="en-US" sz="1200" dirty="0">
                <a:solidFill>
                  <a:srgbClr val="0645AD"/>
                </a:solidFill>
                <a:latin typeface="Arial" panose="020B0604020202020204" pitchFamily="34" charset="0"/>
                <a:hlinkClick r:id="rId17" tooltip="Georgia (U.S. state)"/>
              </a:rPr>
              <a:t>Georgia</a:t>
            </a:r>
            <a:r>
              <a:rPr lang="en-US" sz="1200" dirty="0">
                <a:solidFill>
                  <a:srgbClr val="222222"/>
                </a:solidFill>
                <a:latin typeface="Arial" panose="020B0604020202020204" pitchFamily="34" charset="0"/>
              </a:rPr>
              <a:t>, </a:t>
            </a:r>
            <a:r>
              <a:rPr lang="en-US" sz="1200" dirty="0">
                <a:solidFill>
                  <a:srgbClr val="0645AD"/>
                </a:solidFill>
                <a:latin typeface="Arial" panose="020B0604020202020204" pitchFamily="34" charset="0"/>
                <a:hlinkClick r:id="rId16" tooltip="Tennessee"/>
              </a:rPr>
              <a:t>Tennessee</a:t>
            </a:r>
            <a:r>
              <a:rPr lang="en-US" sz="1200" dirty="0">
                <a:solidFill>
                  <a:srgbClr val="222222"/>
                </a:solidFill>
                <a:latin typeface="Arial" panose="020B0604020202020204" pitchFamily="34" charset="0"/>
              </a:rPr>
              <a:t>, </a:t>
            </a:r>
            <a:r>
              <a:rPr lang="en-US" sz="1200" dirty="0">
                <a:solidFill>
                  <a:srgbClr val="0645AD"/>
                </a:solidFill>
                <a:latin typeface="Arial" panose="020B0604020202020204" pitchFamily="34" charset="0"/>
                <a:hlinkClick r:id="rId15" tooltip="Alabama"/>
              </a:rPr>
              <a:t>Alabama</a:t>
            </a:r>
            <a:r>
              <a:rPr lang="en-US" sz="1200" dirty="0">
                <a:solidFill>
                  <a:srgbClr val="222222"/>
                </a:solidFill>
                <a:latin typeface="Arial" panose="020B0604020202020204" pitchFamily="34" charset="0"/>
              </a:rPr>
              <a:t>, </a:t>
            </a:r>
            <a:r>
              <a:rPr lang="en-US" sz="1200" dirty="0">
                <a:solidFill>
                  <a:srgbClr val="0645AD"/>
                </a:solidFill>
                <a:latin typeface="Arial" panose="020B0604020202020204" pitchFamily="34" charset="0"/>
                <a:hlinkClick r:id="rId18" tooltip="Mississippi"/>
              </a:rPr>
              <a:t>Mississippi</a:t>
            </a:r>
            <a:r>
              <a:rPr lang="en-US" sz="1200" dirty="0">
                <a:solidFill>
                  <a:srgbClr val="222222"/>
                </a:solidFill>
                <a:latin typeface="Arial" panose="020B0604020202020204" pitchFamily="34" charset="0"/>
              </a:rPr>
              <a:t>, </a:t>
            </a:r>
            <a:r>
              <a:rPr lang="en-US" sz="1200" dirty="0">
                <a:solidFill>
                  <a:srgbClr val="0645AD"/>
                </a:solidFill>
                <a:latin typeface="Arial" panose="020B0604020202020204" pitchFamily="34" charset="0"/>
                <a:hlinkClick r:id="rId19" tooltip="North Carolina"/>
              </a:rPr>
              <a:t>North Carolina</a:t>
            </a:r>
            <a:r>
              <a:rPr lang="en-US" sz="1200" dirty="0">
                <a:solidFill>
                  <a:srgbClr val="222222"/>
                </a:solidFill>
                <a:latin typeface="Arial" panose="020B0604020202020204" pitchFamily="34" charset="0"/>
              </a:rPr>
              <a:t>, Southern and Western </a:t>
            </a:r>
            <a:r>
              <a:rPr lang="en-US" sz="1200" dirty="0">
                <a:solidFill>
                  <a:srgbClr val="0645AD"/>
                </a:solidFill>
                <a:latin typeface="Arial" panose="020B0604020202020204" pitchFamily="34" charset="0"/>
                <a:hlinkClick r:id="rId20" tooltip="Virginia"/>
              </a:rPr>
              <a:t>Virginia</a:t>
            </a:r>
            <a:r>
              <a:rPr lang="en-US" sz="1200" dirty="0">
                <a:solidFill>
                  <a:srgbClr val="222222"/>
                </a:solidFill>
                <a:latin typeface="Arial" panose="020B0604020202020204" pitchFamily="34" charset="0"/>
              </a:rPr>
              <a:t>, </a:t>
            </a:r>
            <a:r>
              <a:rPr lang="en-US" sz="1200" dirty="0">
                <a:solidFill>
                  <a:srgbClr val="0645AD"/>
                </a:solidFill>
                <a:latin typeface="Arial" panose="020B0604020202020204" pitchFamily="34" charset="0"/>
                <a:hlinkClick r:id="rId21" tooltip="West Virginia"/>
              </a:rPr>
              <a:t>West Virginia</a:t>
            </a:r>
            <a:r>
              <a:rPr lang="en-US" sz="1200" dirty="0">
                <a:solidFill>
                  <a:srgbClr val="222222"/>
                </a:solidFill>
                <a:latin typeface="Arial" panose="020B0604020202020204" pitchFamily="34" charset="0"/>
              </a:rPr>
              <a:t>, </a:t>
            </a:r>
            <a:r>
              <a:rPr lang="en-US" sz="1200" dirty="0">
                <a:solidFill>
                  <a:srgbClr val="0645AD"/>
                </a:solidFill>
                <a:latin typeface="Arial" panose="020B0604020202020204" pitchFamily="34" charset="0"/>
                <a:hlinkClick r:id="rId22" tooltip="South Carolina"/>
              </a:rPr>
              <a:t>South Carolina</a:t>
            </a:r>
            <a:r>
              <a:rPr lang="en-US" sz="1200" dirty="0">
                <a:solidFill>
                  <a:srgbClr val="222222"/>
                </a:solidFill>
                <a:latin typeface="Arial" panose="020B0604020202020204" pitchFamily="34" charset="0"/>
              </a:rPr>
              <a:t>, and eastern </a:t>
            </a:r>
            <a:r>
              <a:rPr lang="en-US" sz="1200" dirty="0">
                <a:solidFill>
                  <a:srgbClr val="0645AD"/>
                </a:solidFill>
                <a:latin typeface="Arial" panose="020B0604020202020204" pitchFamily="34" charset="0"/>
                <a:hlinkClick r:id="rId23" tooltip="Texas"/>
              </a:rPr>
              <a:t>Texas</a:t>
            </a:r>
            <a:r>
              <a:rPr lang="en-US" sz="1200" dirty="0">
                <a:solidFill>
                  <a:srgbClr val="222222"/>
                </a:solidFill>
                <a:latin typeface="Arial" panose="020B0604020202020204" pitchFamily="34" charset="0"/>
              </a:rPr>
              <a:t>. The earliest known usage of the term "Bible Belt" was by American journalist and social commentator </a:t>
            </a:r>
            <a:r>
              <a:rPr lang="en-US" sz="1200" dirty="0">
                <a:solidFill>
                  <a:srgbClr val="0645AD"/>
                </a:solidFill>
                <a:latin typeface="Arial" panose="020B0604020202020204" pitchFamily="34" charset="0"/>
                <a:hlinkClick r:id="rId24" tooltip="H. L. Mencken"/>
              </a:rPr>
              <a:t>H. L. Mencken</a:t>
            </a:r>
            <a:r>
              <a:rPr lang="en-US" sz="1200" dirty="0">
                <a:solidFill>
                  <a:srgbClr val="222222"/>
                </a:solidFill>
                <a:latin typeface="Arial" panose="020B0604020202020204" pitchFamily="34" charset="0"/>
              </a:rPr>
              <a:t>, who in 1924 wrote in the </a:t>
            </a:r>
            <a:r>
              <a:rPr lang="en-US" sz="1200" i="1" dirty="0">
                <a:solidFill>
                  <a:srgbClr val="0645AD"/>
                </a:solidFill>
                <a:latin typeface="Arial" panose="020B0604020202020204" pitchFamily="34" charset="0"/>
                <a:hlinkClick r:id="rId25" tooltip="Chicago Tribune"/>
              </a:rPr>
              <a:t>Chicago Daily Tribune</a:t>
            </a:r>
            <a:r>
              <a:rPr lang="en-US" sz="1200" dirty="0">
                <a:solidFill>
                  <a:srgbClr val="222222"/>
                </a:solidFill>
                <a:latin typeface="Arial" panose="020B0604020202020204" pitchFamily="34" charset="0"/>
              </a:rPr>
              <a:t>: "The old game, I suspect, is beginning to play out in the Bible Belt.“ In 1927, Mencken claimed the term as his invention.</a:t>
            </a:r>
            <a:endParaRPr lang="en-US" sz="1200" b="0" i="0" u="none" strike="noStrike" dirty="0">
              <a:solidFill>
                <a:srgbClr val="222222"/>
              </a:solidFill>
              <a:effectLst/>
              <a:latin typeface="Arial" panose="020B0604020202020204" pitchFamily="34" charset="0"/>
            </a:endParaRPr>
          </a:p>
        </p:txBody>
      </p:sp>
      <p:pic>
        <p:nvPicPr>
          <p:cNvPr id="9" name="Picture 8">
            <a:extLst>
              <a:ext uri="{FF2B5EF4-FFF2-40B4-BE49-F238E27FC236}">
                <a16:creationId xmlns:a16="http://schemas.microsoft.com/office/drawing/2014/main" id="{5B8AE733-C32D-4F69-BE12-CD0E6A74D837}"/>
              </a:ext>
            </a:extLst>
          </p:cNvPr>
          <p:cNvPicPr>
            <a:picLocks noChangeAspect="1"/>
          </p:cNvPicPr>
          <p:nvPr/>
        </p:nvPicPr>
        <p:blipFill>
          <a:blip r:embed="rId26"/>
          <a:stretch>
            <a:fillRect/>
          </a:stretch>
        </p:blipFill>
        <p:spPr>
          <a:xfrm>
            <a:off x="7716246" y="3924914"/>
            <a:ext cx="2914229" cy="2313271"/>
          </a:xfrm>
          <a:prstGeom prst="rect">
            <a:avLst/>
          </a:prstGeom>
        </p:spPr>
      </p:pic>
    </p:spTree>
    <p:extLst>
      <p:ext uri="{BB962C8B-B14F-4D97-AF65-F5344CB8AC3E}">
        <p14:creationId xmlns:p14="http://schemas.microsoft.com/office/powerpoint/2010/main" val="4372253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B6E858-7EE1-4AD4-868C-19015B59BFEE}"/>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13BF0AB1-7C9B-4BA0-9104-44063BEF59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67AD14-F245-42B8-9C55-41AEBFD18E41}"/>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67" name="Rectangle 66">
            <a:extLst>
              <a:ext uri="{FF2B5EF4-FFF2-40B4-BE49-F238E27FC236}">
                <a16:creationId xmlns:a16="http://schemas.microsoft.com/office/drawing/2014/main" id="{C1B76275-A8E9-4C2D-BE85-743948FB23C5}"/>
              </a:ext>
            </a:extLst>
          </p:cNvPr>
          <p:cNvSpPr/>
          <p:nvPr/>
        </p:nvSpPr>
        <p:spPr>
          <a:xfrm>
            <a:off x="453007" y="654341"/>
            <a:ext cx="7556906" cy="5724644"/>
          </a:xfrm>
          <a:prstGeom prst="rect">
            <a:avLst/>
          </a:prstGeom>
        </p:spPr>
        <p:txBody>
          <a:bodyPr wrap="square">
            <a:spAutoFit/>
          </a:bodyPr>
          <a:lstStyle/>
          <a:p>
            <a:r>
              <a:rPr lang="en-US" sz="1400" kern="1400" dirty="0">
                <a:solidFill>
                  <a:srgbClr val="000000"/>
                </a:solidFill>
                <a:latin typeface="Arial Narrow" panose="020B0606020202030204" pitchFamily="34" charset="0"/>
              </a:rPr>
              <a:t>Rev 3  Laodicea represents the condition of Adventism at the end of the world.  One think we understood from Acts 27 is that you can parallel the path of Adventism with the USA.  Both institutions and their paths parallel at every single waymark.  The problem with Adventism is we’ve forgotten why we were raised up  -  what principles raised us up in the first place.  We compare and contrast—it would be an interesting study to see what the USA was created for.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We’re reading the Constitution in different— because we got to 2016, it’s the Protestants that are going to lead Donald Trump to restore the Constitution.  The lines of prophecy show that he’s the one that destroys it.  And Hilary Clinton stands for people that created it in the first place.  </a:t>
            </a:r>
            <a:endParaRPr lang="en-US" sz="1400" kern="1400" dirty="0">
              <a:solidFill>
                <a:srgbClr val="000000"/>
              </a:solidFill>
              <a:latin typeface="Times New Roman" panose="02020603050405020304" pitchFamily="18"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Consider the Constitution, and what the USA was raised up for.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We don’t know how wrong we got the 2016 election.  It goes deeper than ‘we should have known Trump would win  - because whoever was going to win must be rich and we think he has a lot of stuff.”  It goes deeper than that, why we got 2016 wrong….it wasn’t reading into his personal wealth that made us get it wrong.  </a:t>
            </a:r>
            <a:r>
              <a:rPr lang="en-US" sz="1400" b="1" kern="1400" dirty="0">
                <a:solidFill>
                  <a:srgbClr val="000000"/>
                </a:solidFill>
                <a:latin typeface="Arial Narrow" panose="020B0606020202030204" pitchFamily="34" charset="0"/>
              </a:rPr>
              <a:t>It’s how we’re defining politics and the Constitution, and which stream of information we’re listening to</a:t>
            </a:r>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To recap </a:t>
            </a:r>
            <a:r>
              <a:rPr lang="en-US" sz="1400" kern="1400" dirty="0" err="1">
                <a:solidFill>
                  <a:srgbClr val="000000"/>
                </a:solidFill>
                <a:latin typeface="Arial Narrow" panose="020B0606020202030204" pitchFamily="34" charset="0"/>
              </a:rPr>
              <a:t>Ipsus</a:t>
            </a:r>
            <a:r>
              <a:rPr lang="en-US" sz="1400" kern="1400" dirty="0">
                <a:solidFill>
                  <a:srgbClr val="000000"/>
                </a:solidFill>
                <a:latin typeface="Arial Narrow" panose="020B0606020202030204" pitchFamily="34" charset="0"/>
              </a:rPr>
              <a:t> from this perspective, we see 2 parties, 2 people  -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and Demetrius, both going into this battle against 3 allies.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is cut off from his army due to the elephants.  He can’t be saved, he dies.  Demetrius becomes king. He’s going to this battle with a general:  Pyrrhus.  We defined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as equal to the ancestor. If he’s equal to the ancestor, then we can do an alpha and omega—a beginning and end of the empire. You can line up George Washington as the beginning of this empire with Hilary Clinton.  We also understand that he had 1 eye.  Born with 2, lost one through the course of his life. At </a:t>
            </a:r>
            <a:r>
              <a:rPr lang="en-US" sz="1400" kern="1400" dirty="0" err="1">
                <a:solidFill>
                  <a:srgbClr val="000000"/>
                </a:solidFill>
                <a:latin typeface="Arial Narrow" panose="020B0606020202030204" pitchFamily="34" charset="0"/>
              </a:rPr>
              <a:t>Ipsus</a:t>
            </a:r>
            <a:r>
              <a:rPr lang="en-US" sz="1400" kern="1400" dirty="0">
                <a:solidFill>
                  <a:srgbClr val="000000"/>
                </a:solidFill>
                <a:latin typeface="Arial Narrow" panose="020B0606020202030204" pitchFamily="34" charset="0"/>
              </a:rPr>
              <a:t>, he’s killed, loses his other eye.  There’s nothing wrong with that other eye. He’s fighting in the battle at over 80 years of age with only one eye.  Note:  eye/horn is in tact.  It’s not something that has been damaged in history, where it finally crumbles.  He falls when he’s killed.  </a:t>
            </a:r>
            <a:endParaRPr lang="en-US" sz="14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68" name="Text Box 2">
            <a:extLst>
              <a:ext uri="{FF2B5EF4-FFF2-40B4-BE49-F238E27FC236}">
                <a16:creationId xmlns:a16="http://schemas.microsoft.com/office/drawing/2014/main" id="{E46D1305-7A49-4FF7-9965-47330FEA1CCA}"/>
              </a:ext>
            </a:extLst>
          </p:cNvPr>
          <p:cNvSpPr txBox="1">
            <a:spLocks noChangeArrowheads="1"/>
          </p:cNvSpPr>
          <p:nvPr/>
        </p:nvSpPr>
        <p:spPr bwMode="auto">
          <a:xfrm>
            <a:off x="8472881" y="2686050"/>
            <a:ext cx="314325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3">
            <a:extLst>
              <a:ext uri="{FF2B5EF4-FFF2-40B4-BE49-F238E27FC236}">
                <a16:creationId xmlns:a16="http://schemas.microsoft.com/office/drawing/2014/main" id="{FF4FB61A-E07D-45D5-93CD-50A4BED5BDBD}"/>
              </a:ext>
            </a:extLst>
          </p:cNvPr>
          <p:cNvSpPr txBox="1">
            <a:spLocks noChangeArrowheads="1"/>
          </p:cNvSpPr>
          <p:nvPr/>
        </p:nvSpPr>
        <p:spPr bwMode="auto">
          <a:xfrm>
            <a:off x="8072831" y="3143250"/>
            <a:ext cx="1657350"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err="1">
                <a:ln>
                  <a:noFill/>
                </a:ln>
                <a:solidFill>
                  <a:srgbClr val="000000"/>
                </a:solidFill>
                <a:effectLst/>
                <a:latin typeface="Arial Narrow" panose="020B0606020202030204" pitchFamily="34" charset="0"/>
              </a:rPr>
              <a:t>Antigonus</a:t>
            </a:r>
            <a:r>
              <a:rPr kumimoji="0" lang="en-US" altLang="en-US" sz="1200" b="0" i="0" u="none" strike="noStrike" cap="none" normalizeH="0" baseline="0" dirty="0">
                <a:ln>
                  <a:noFill/>
                </a:ln>
                <a:solidFill>
                  <a:srgbClr val="000000"/>
                </a:solidFill>
                <a:effectLst/>
                <a:latin typeface="Arial Narrow" panose="020B0606020202030204" pitchFamily="34" charset="0"/>
              </a:rPr>
              <a:t>                                                           	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Pyrrhus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Text Box 4">
            <a:extLst>
              <a:ext uri="{FF2B5EF4-FFF2-40B4-BE49-F238E27FC236}">
                <a16:creationId xmlns:a16="http://schemas.microsoft.com/office/drawing/2014/main" id="{D358FB59-89BA-42CC-8C2A-6AE6941733E9}"/>
              </a:ext>
            </a:extLst>
          </p:cNvPr>
          <p:cNvSpPr txBox="1">
            <a:spLocks noChangeArrowheads="1"/>
          </p:cNvSpPr>
          <p:nvPr/>
        </p:nvSpPr>
        <p:spPr bwMode="auto">
          <a:xfrm>
            <a:off x="10415981" y="3028950"/>
            <a:ext cx="10287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 allies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err="1">
                <a:ln>
                  <a:noFill/>
                </a:ln>
                <a:solidFill>
                  <a:srgbClr val="000000"/>
                </a:solidFill>
                <a:effectLst/>
                <a:latin typeface="Arial Narrow" panose="020B0606020202030204" pitchFamily="34" charset="0"/>
              </a:rPr>
              <a:t>Seleucus</a:t>
            </a:r>
            <a:r>
              <a:rPr kumimoji="0" lang="en-US" altLang="en-US" sz="1200" b="1" i="0" u="none" strike="noStrike" cap="none" normalizeH="0" baseline="0" dirty="0">
                <a:ln>
                  <a:noFill/>
                </a:ln>
                <a:solidFill>
                  <a:srgbClr val="000000"/>
                </a:solidFill>
                <a:effectLst/>
                <a:latin typeface="Arial Narrow" panose="020B060602020203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Cassander</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Lysimichus</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1" name="AutoShape 5">
            <a:extLst>
              <a:ext uri="{FF2B5EF4-FFF2-40B4-BE49-F238E27FC236}">
                <a16:creationId xmlns:a16="http://schemas.microsoft.com/office/drawing/2014/main" id="{E98E8597-F9DF-4845-92AD-92A7E94BCE85}"/>
              </a:ext>
            </a:extLst>
          </p:cNvPr>
          <p:cNvSpPr>
            <a:spLocks/>
          </p:cNvSpPr>
          <p:nvPr/>
        </p:nvSpPr>
        <p:spPr bwMode="auto">
          <a:xfrm rot="-10800000">
            <a:off x="9787331" y="3028950"/>
            <a:ext cx="114300" cy="857250"/>
          </a:xfrm>
          <a:prstGeom prst="leftBracket">
            <a:avLst>
              <a:gd name="adj" fmla="val 625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6">
            <a:extLst>
              <a:ext uri="{FF2B5EF4-FFF2-40B4-BE49-F238E27FC236}">
                <a16:creationId xmlns:a16="http://schemas.microsoft.com/office/drawing/2014/main" id="{9A99A672-CCA7-4849-8E41-8CF22C139351}"/>
              </a:ext>
            </a:extLst>
          </p:cNvPr>
          <p:cNvSpPr txBox="1">
            <a:spLocks noChangeArrowheads="1"/>
          </p:cNvSpPr>
          <p:nvPr/>
        </p:nvSpPr>
        <p:spPr bwMode="auto">
          <a:xfrm>
            <a:off x="9958781" y="33147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
            <a:extLst>
              <a:ext uri="{FF2B5EF4-FFF2-40B4-BE49-F238E27FC236}">
                <a16:creationId xmlns:a16="http://schemas.microsoft.com/office/drawing/2014/main" id="{73CD6A24-E522-48AC-9078-7CEBE9CE1323}"/>
              </a:ext>
            </a:extLst>
          </p:cNvPr>
          <p:cNvSpPr txBox="1">
            <a:spLocks noChangeArrowheads="1"/>
          </p:cNvSpPr>
          <p:nvPr/>
        </p:nvSpPr>
        <p:spPr bwMode="auto">
          <a:xfrm>
            <a:off x="8530031" y="2228850"/>
            <a:ext cx="2857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8">
            <a:extLst>
              <a:ext uri="{FF2B5EF4-FFF2-40B4-BE49-F238E27FC236}">
                <a16:creationId xmlns:a16="http://schemas.microsoft.com/office/drawing/2014/main" id="{BD2AA1B4-681E-45E7-8A20-761AAFD793AA}"/>
              </a:ext>
            </a:extLst>
          </p:cNvPr>
          <p:cNvSpPr>
            <a:spLocks noChangeShapeType="1"/>
          </p:cNvSpPr>
          <p:nvPr/>
        </p:nvSpPr>
        <p:spPr bwMode="auto">
          <a:xfrm>
            <a:off x="9044381" y="3257550"/>
            <a:ext cx="6858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9">
            <a:extLst>
              <a:ext uri="{FF2B5EF4-FFF2-40B4-BE49-F238E27FC236}">
                <a16:creationId xmlns:a16="http://schemas.microsoft.com/office/drawing/2014/main" id="{A1DBDFB5-4215-4E73-86E9-6769E7F6A840}"/>
              </a:ext>
            </a:extLst>
          </p:cNvPr>
          <p:cNvSpPr txBox="1">
            <a:spLocks noChangeArrowheads="1"/>
          </p:cNvSpPr>
          <p:nvPr/>
        </p:nvSpPr>
        <p:spPr bwMode="auto">
          <a:xfrm>
            <a:off x="10244531" y="2743200"/>
            <a:ext cx="1028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elephants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10">
            <a:extLst>
              <a:ext uri="{FF2B5EF4-FFF2-40B4-BE49-F238E27FC236}">
                <a16:creationId xmlns:a16="http://schemas.microsoft.com/office/drawing/2014/main" id="{2A0D97E6-3313-4CD1-8576-D251476F2B72}"/>
              </a:ext>
            </a:extLst>
          </p:cNvPr>
          <p:cNvSpPr>
            <a:spLocks noChangeShapeType="1"/>
          </p:cNvSpPr>
          <p:nvPr/>
        </p:nvSpPr>
        <p:spPr bwMode="auto">
          <a:xfrm flipH="1">
            <a:off x="9673031" y="2857500"/>
            <a:ext cx="685800" cy="3429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7125290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471A78-F9C2-4733-8891-91739459FA5E}"/>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762B214E-A156-4346-AEFD-1CBEADACA1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F18C02-43D2-4059-817C-5CD9BF52D0AD}"/>
              </a:ext>
            </a:extLst>
          </p:cNvPr>
          <p:cNvSpPr>
            <a:spLocks noGrp="1"/>
          </p:cNvSpPr>
          <p:nvPr>
            <p:ph type="sldNum" sz="quarter" idx="12"/>
          </p:nvPr>
        </p:nvSpPr>
        <p:spPr/>
        <p:txBody>
          <a:bodyPr/>
          <a:lstStyle/>
          <a:p>
            <a:fld id="{1E1B8BD3-EEEF-4896-BEE3-06C250004F3C}" type="slidenum">
              <a:rPr lang="en-US" smtClean="0"/>
              <a:pPr/>
              <a:t>16</a:t>
            </a:fld>
            <a:endParaRPr lang="en-US"/>
          </a:p>
        </p:txBody>
      </p:sp>
      <p:sp>
        <p:nvSpPr>
          <p:cNvPr id="8" name="Rectangle 7">
            <a:extLst>
              <a:ext uri="{FF2B5EF4-FFF2-40B4-BE49-F238E27FC236}">
                <a16:creationId xmlns:a16="http://schemas.microsoft.com/office/drawing/2014/main" id="{52814527-9440-407D-970F-999AC7AFE07A}"/>
              </a:ext>
            </a:extLst>
          </p:cNvPr>
          <p:cNvSpPr/>
          <p:nvPr/>
        </p:nvSpPr>
        <p:spPr>
          <a:xfrm>
            <a:off x="990600" y="627499"/>
            <a:ext cx="6096000" cy="6093976"/>
          </a:xfrm>
          <a:prstGeom prst="rect">
            <a:avLst/>
          </a:prstGeom>
        </p:spPr>
        <p:txBody>
          <a:bodyPr>
            <a:spAutoFit/>
          </a:bodyPr>
          <a:lstStyle/>
          <a:p>
            <a:r>
              <a:rPr lang="en-US" kern="1400" dirty="0">
                <a:solidFill>
                  <a:srgbClr val="000000"/>
                </a:solidFill>
                <a:latin typeface="Arial Narrow" panose="020B0606020202030204" pitchFamily="34" charset="0"/>
              </a:rPr>
              <a:t>We defined Demetrius  </a:t>
            </a:r>
            <a:r>
              <a:rPr lang="en-US" kern="1400" dirty="0">
                <a:solidFill>
                  <a:srgbClr val="000000"/>
                </a:solidFill>
                <a:latin typeface="Wingdings 3" panose="05040102010807070707" pitchFamily="18" charset="2"/>
              </a:rPr>
              <a:t>ª</a:t>
            </a:r>
            <a:r>
              <a:rPr lang="en-US" kern="1400" dirty="0">
                <a:solidFill>
                  <a:srgbClr val="000000"/>
                </a:solidFill>
                <a:latin typeface="Arial Narrow" panose="020B0606020202030204" pitchFamily="34" charset="0"/>
              </a:rPr>
              <a:t>  comes from “Demeter”  goddess of corn and harvest. So it’s Demetrius that brings the harvest.  Without Donald Trump there would be no Raphia and </a:t>
            </a:r>
            <a:r>
              <a:rPr lang="en-US" kern="1400" dirty="0" err="1">
                <a:solidFill>
                  <a:srgbClr val="000000"/>
                </a:solidFill>
                <a:latin typeface="Arial Narrow" panose="020B0606020202030204" pitchFamily="34" charset="0"/>
              </a:rPr>
              <a:t>Panium</a:t>
            </a:r>
            <a:r>
              <a:rPr lang="en-US" kern="1400" dirty="0">
                <a:solidFill>
                  <a:srgbClr val="000000"/>
                </a:solidFill>
                <a:latin typeface="Arial Narrow" panose="020B0606020202030204" pitchFamily="34" charset="0"/>
              </a:rPr>
              <a:t>. If there’s no Raphia and </a:t>
            </a:r>
            <a:r>
              <a:rPr lang="en-US" kern="1400" dirty="0" err="1">
                <a:solidFill>
                  <a:srgbClr val="000000"/>
                </a:solidFill>
                <a:latin typeface="Arial Narrow" panose="020B0606020202030204" pitchFamily="34" charset="0"/>
              </a:rPr>
              <a:t>Panium</a:t>
            </a:r>
            <a:r>
              <a:rPr lang="en-US" kern="1400" dirty="0">
                <a:solidFill>
                  <a:srgbClr val="000000"/>
                </a:solidFill>
                <a:latin typeface="Arial Narrow" panose="020B0606020202030204" pitchFamily="34" charset="0"/>
              </a:rPr>
              <a:t> we don’t have a harvest. When it comes to this story, Demetrius, we can see the horn in tact and falling at once.  We can mark a dictator in 2016, 2019, </a:t>
            </a:r>
            <a:r>
              <a:rPr lang="en-US" kern="1400" dirty="0" err="1">
                <a:solidFill>
                  <a:srgbClr val="000000"/>
                </a:solidFill>
                <a:latin typeface="Arial Narrow" panose="020B0606020202030204" pitchFamily="34" charset="0"/>
              </a:rPr>
              <a:t>Panium</a:t>
            </a:r>
            <a:r>
              <a:rPr lang="en-US" kern="1400" dirty="0">
                <a:solidFill>
                  <a:srgbClr val="000000"/>
                </a:solidFill>
                <a:latin typeface="Arial Narrow" panose="020B0606020202030204" pitchFamily="34" charset="0"/>
              </a:rPr>
              <a:t> and SL.  And at each waymark we can see the raising up of a dictator.  We can see the horn broken at other points.  We’re just showing it in this story it’s not giving the idea of a gradual breakdown.  The ancestor and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is consistent all the way until 2016,  to make sure we don’t put into history what we want to see—and building a story of destruction that is not in this story.  But people make application of 9/11 and say the horn falls.</a:t>
            </a:r>
            <a:endParaRPr lang="en-US" sz="1200" kern="1400" dirty="0">
              <a:solidFill>
                <a:srgbClr val="000000"/>
              </a:solidFill>
              <a:latin typeface="Times New Roman" panose="02020603050405020304" pitchFamily="18"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Times New Roman" panose="02020603050405020304" pitchFamily="18" charset="0"/>
            </a:endParaRPr>
          </a:p>
          <a:p>
            <a:r>
              <a:rPr lang="en-US" kern="1400" dirty="0">
                <a:solidFill>
                  <a:srgbClr val="000000"/>
                </a:solidFill>
                <a:latin typeface="Arial Narrow" panose="020B0606020202030204" pitchFamily="34" charset="0"/>
              </a:rPr>
              <a:t>Consider WW2  -  we don’t have 6 players. You just have the 5.  It doesn’t give us the story of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and Demetrius because when we come to WW2, Hitler is already in power. Now it’s just a story of 2  - the KN and KS.  5 players and not 6.  To consider what that looks like we have Hitler, being supported by Stalin, against a 3 fold enemy.  </a:t>
            </a:r>
            <a:endParaRPr lang="en-US" sz="1200" kern="1400" dirty="0">
              <a:solidFill>
                <a:srgbClr val="000000"/>
              </a:solidFill>
              <a:latin typeface="Times New Roman" panose="02020603050405020304" pitchFamily="18" charset="0"/>
            </a:endParaRPr>
          </a:p>
          <a:p>
            <a:r>
              <a:rPr lang="en-US" kern="1400" dirty="0">
                <a:solidFill>
                  <a:srgbClr val="000000"/>
                </a:solidFill>
                <a:latin typeface="Arial Narrow" panose="020B0606020202030204" pitchFamily="34" charset="0"/>
              </a:rPr>
              <a:t>What’s Hitler going to take? Poland.  He goes into Poland and takes it. He takes it rapidly, fast.  One branch is taken quickly.  What then happens is it starts war with the rest.</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grpSp>
        <p:nvGrpSpPr>
          <p:cNvPr id="9" name="Group 2">
            <a:extLst>
              <a:ext uri="{FF2B5EF4-FFF2-40B4-BE49-F238E27FC236}">
                <a16:creationId xmlns:a16="http://schemas.microsoft.com/office/drawing/2014/main" id="{7D8E3277-9EFC-4BAB-9208-5E79F0FD5117}"/>
              </a:ext>
            </a:extLst>
          </p:cNvPr>
          <p:cNvGrpSpPr>
            <a:grpSpLocks/>
          </p:cNvGrpSpPr>
          <p:nvPr/>
        </p:nvGrpSpPr>
        <p:grpSpPr bwMode="auto">
          <a:xfrm>
            <a:off x="7915537" y="4548230"/>
            <a:ext cx="3438263" cy="971550"/>
            <a:chOff x="109906269" y="108527850"/>
            <a:chExt cx="3707931" cy="971550"/>
          </a:xfrm>
        </p:grpSpPr>
        <p:sp>
          <p:nvSpPr>
            <p:cNvPr id="10" name="Text Box 3">
              <a:extLst>
                <a:ext uri="{FF2B5EF4-FFF2-40B4-BE49-F238E27FC236}">
                  <a16:creationId xmlns:a16="http://schemas.microsoft.com/office/drawing/2014/main" id="{981D29E0-DF37-4F26-99E8-3BBCC2CC2E99}"/>
                </a:ext>
              </a:extLst>
            </p:cNvPr>
            <p:cNvSpPr txBox="1">
              <a:spLocks noChangeArrowheads="1"/>
            </p:cNvSpPr>
            <p:nvPr/>
          </p:nvSpPr>
          <p:spPr bwMode="auto">
            <a:xfrm>
              <a:off x="110470950" y="108527850"/>
              <a:ext cx="314325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4">
              <a:extLst>
                <a:ext uri="{FF2B5EF4-FFF2-40B4-BE49-F238E27FC236}">
                  <a16:creationId xmlns:a16="http://schemas.microsoft.com/office/drawing/2014/main" id="{316103A8-E862-4CAD-B70E-96A859438CBF}"/>
                </a:ext>
              </a:extLst>
            </p:cNvPr>
            <p:cNvSpPr txBox="1">
              <a:spLocks noChangeArrowheads="1"/>
            </p:cNvSpPr>
            <p:nvPr/>
          </p:nvSpPr>
          <p:spPr bwMode="auto">
            <a:xfrm>
              <a:off x="109906269" y="108699300"/>
              <a:ext cx="1821981"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KN  	 Hitler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KS	Stalin</a:t>
              </a:r>
              <a:r>
                <a:rPr kumimoji="0" lang="en-US" altLang="en-US" sz="1200" b="0"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Text Box 5">
              <a:extLst>
                <a:ext uri="{FF2B5EF4-FFF2-40B4-BE49-F238E27FC236}">
                  <a16:creationId xmlns:a16="http://schemas.microsoft.com/office/drawing/2014/main" id="{48AE4DA5-8E71-4749-984D-27F3B65D480A}"/>
                </a:ext>
              </a:extLst>
            </p:cNvPr>
            <p:cNvSpPr txBox="1">
              <a:spLocks noChangeArrowheads="1"/>
            </p:cNvSpPr>
            <p:nvPr/>
          </p:nvSpPr>
          <p:spPr bwMode="auto">
            <a:xfrm>
              <a:off x="112414050" y="108585000"/>
              <a:ext cx="10287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Poland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Britain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AutoShape 6">
              <a:extLst>
                <a:ext uri="{FF2B5EF4-FFF2-40B4-BE49-F238E27FC236}">
                  <a16:creationId xmlns:a16="http://schemas.microsoft.com/office/drawing/2014/main" id="{413BD8A6-4870-474F-8708-FD35A2F03502}"/>
                </a:ext>
              </a:extLst>
            </p:cNvPr>
            <p:cNvSpPr>
              <a:spLocks/>
            </p:cNvSpPr>
            <p:nvPr/>
          </p:nvSpPr>
          <p:spPr bwMode="auto">
            <a:xfrm rot="-10800000">
              <a:off x="111785400" y="108585000"/>
              <a:ext cx="114300" cy="857250"/>
            </a:xfrm>
            <a:prstGeom prst="leftBracket">
              <a:avLst>
                <a:gd name="adj" fmla="val 625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7">
              <a:extLst>
                <a:ext uri="{FF2B5EF4-FFF2-40B4-BE49-F238E27FC236}">
                  <a16:creationId xmlns:a16="http://schemas.microsoft.com/office/drawing/2014/main" id="{85603F63-A756-43BE-A3BD-4E83AA21C990}"/>
                </a:ext>
              </a:extLst>
            </p:cNvPr>
            <p:cNvSpPr txBox="1">
              <a:spLocks noChangeArrowheads="1"/>
            </p:cNvSpPr>
            <p:nvPr/>
          </p:nvSpPr>
          <p:spPr bwMode="auto">
            <a:xfrm>
              <a:off x="111956850" y="10887075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5" name="Rectangle 14">
            <a:extLst>
              <a:ext uri="{FF2B5EF4-FFF2-40B4-BE49-F238E27FC236}">
                <a16:creationId xmlns:a16="http://schemas.microsoft.com/office/drawing/2014/main" id="{AF64BD7F-8423-4116-A9C0-C16BD32804E0}"/>
              </a:ext>
            </a:extLst>
          </p:cNvPr>
          <p:cNvSpPr/>
          <p:nvPr/>
        </p:nvSpPr>
        <p:spPr>
          <a:xfrm>
            <a:off x="7238999" y="721453"/>
            <a:ext cx="4270695" cy="2585323"/>
          </a:xfrm>
          <a:prstGeom prst="rect">
            <a:avLst/>
          </a:prstGeom>
        </p:spPr>
        <p:txBody>
          <a:bodyPr wrap="square">
            <a:spAutoFit/>
          </a:bodyPr>
          <a:lstStyle/>
          <a:p>
            <a:r>
              <a:rPr lang="en-US" b="1" dirty="0">
                <a:solidFill>
                  <a:srgbClr val="222222"/>
                </a:solidFill>
                <a:latin typeface="arial" panose="020B0604020202020204" pitchFamily="34" charset="0"/>
              </a:rPr>
              <a:t>Demeter</a:t>
            </a:r>
            <a:r>
              <a:rPr lang="en-US" dirty="0">
                <a:solidFill>
                  <a:srgbClr val="222222"/>
                </a:solidFill>
                <a:latin typeface="arial" panose="020B0604020202020204" pitchFamily="34" charset="0"/>
              </a:rPr>
              <a:t> was a </a:t>
            </a:r>
            <a:r>
              <a:rPr lang="en-US" b="1" dirty="0">
                <a:solidFill>
                  <a:srgbClr val="222222"/>
                </a:solidFill>
                <a:latin typeface="arial" panose="020B0604020202020204" pitchFamily="34" charset="0"/>
              </a:rPr>
              <a:t>goddess</a:t>
            </a:r>
            <a:r>
              <a:rPr lang="en-US" dirty="0">
                <a:solidFill>
                  <a:srgbClr val="222222"/>
                </a:solidFill>
                <a:latin typeface="arial" panose="020B0604020202020204" pitchFamily="34" charset="0"/>
              </a:rPr>
              <a:t> of earth and </a:t>
            </a:r>
            <a:r>
              <a:rPr lang="en-US" b="1" dirty="0">
                <a:solidFill>
                  <a:srgbClr val="222222"/>
                </a:solidFill>
                <a:latin typeface="arial" panose="020B0604020202020204" pitchFamily="34" charset="0"/>
              </a:rPr>
              <a:t>harvest</a:t>
            </a:r>
            <a:r>
              <a:rPr lang="en-US" dirty="0">
                <a:solidFill>
                  <a:srgbClr val="222222"/>
                </a:solidFill>
                <a:latin typeface="arial" panose="020B0604020202020204" pitchFamily="34" charset="0"/>
              </a:rPr>
              <a:t>. Her greatest gifts to mankind was </a:t>
            </a:r>
            <a:r>
              <a:rPr lang="en-US" b="1" dirty="0">
                <a:solidFill>
                  <a:srgbClr val="222222"/>
                </a:solidFill>
                <a:latin typeface="arial" panose="020B0604020202020204" pitchFamily="34" charset="0"/>
              </a:rPr>
              <a:t>corn</a:t>
            </a:r>
            <a:r>
              <a:rPr lang="en-US" dirty="0">
                <a:solidFill>
                  <a:srgbClr val="222222"/>
                </a:solidFill>
                <a:latin typeface="arial" panose="020B0604020202020204" pitchFamily="34" charset="0"/>
              </a:rPr>
              <a:t> and the knowledge of agricultural techniques. She was also described by </a:t>
            </a:r>
            <a:r>
              <a:rPr lang="en-US" dirty="0" err="1">
                <a:solidFill>
                  <a:srgbClr val="222222"/>
                </a:solidFill>
                <a:latin typeface="arial" panose="020B0604020202020204" pitchFamily="34" charset="0"/>
              </a:rPr>
              <a:t>Nonnus</a:t>
            </a:r>
            <a:r>
              <a:rPr lang="en-US" dirty="0">
                <a:solidFill>
                  <a:srgbClr val="222222"/>
                </a:solidFill>
                <a:latin typeface="arial" panose="020B0604020202020204" pitchFamily="34" charset="0"/>
              </a:rPr>
              <a:t>, Orphic hymn to Ceres and Homeric hymn to </a:t>
            </a:r>
            <a:r>
              <a:rPr lang="en-US" b="1" dirty="0">
                <a:solidFill>
                  <a:srgbClr val="222222"/>
                </a:solidFill>
                <a:latin typeface="arial" panose="020B0604020202020204" pitchFamily="34" charset="0"/>
              </a:rPr>
              <a:t>Demeter</a:t>
            </a:r>
            <a:r>
              <a:rPr lang="en-US" dirty="0">
                <a:solidFill>
                  <a:srgbClr val="222222"/>
                </a:solidFill>
                <a:latin typeface="arial" panose="020B0604020202020204" pitchFamily="34" charset="0"/>
              </a:rPr>
              <a:t> as the Lady of the fruits (of the earth) and according to the latter also as the bringer of seasons.</a:t>
            </a:r>
            <a:endParaRPr lang="en-US" dirty="0"/>
          </a:p>
        </p:txBody>
      </p:sp>
    </p:spTree>
    <p:extLst>
      <p:ext uri="{BB962C8B-B14F-4D97-AF65-F5344CB8AC3E}">
        <p14:creationId xmlns:p14="http://schemas.microsoft.com/office/powerpoint/2010/main" val="7093532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53807B-2DC3-4624-9C2A-F2EFB6FD8625}"/>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8B4A4885-20A5-4A9B-8BB6-176A0D971F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A9B146-1257-4613-BFD4-64F3E8F4608A}"/>
              </a:ext>
            </a:extLst>
          </p:cNvPr>
          <p:cNvSpPr>
            <a:spLocks noGrp="1"/>
          </p:cNvSpPr>
          <p:nvPr>
            <p:ph type="sldNum" sz="quarter" idx="12"/>
          </p:nvPr>
        </p:nvSpPr>
        <p:spPr/>
        <p:txBody>
          <a:bodyPr/>
          <a:lstStyle/>
          <a:p>
            <a:fld id="{1E1B8BD3-EEEF-4896-BEE3-06C250004F3C}" type="slidenum">
              <a:rPr lang="en-US" smtClean="0"/>
              <a:pPr/>
              <a:t>17</a:t>
            </a:fld>
            <a:endParaRPr lang="en-US"/>
          </a:p>
        </p:txBody>
      </p:sp>
      <p:sp>
        <p:nvSpPr>
          <p:cNvPr id="16" name="Rectangle 15">
            <a:extLst>
              <a:ext uri="{FF2B5EF4-FFF2-40B4-BE49-F238E27FC236}">
                <a16:creationId xmlns:a16="http://schemas.microsoft.com/office/drawing/2014/main" id="{EED73979-9821-4FA9-A7D7-62EC21CC4937}"/>
              </a:ext>
            </a:extLst>
          </p:cNvPr>
          <p:cNvSpPr/>
          <p:nvPr/>
        </p:nvSpPr>
        <p:spPr>
          <a:xfrm>
            <a:off x="288022" y="268193"/>
            <a:ext cx="11565622" cy="2928013"/>
          </a:xfrm>
          <a:prstGeom prst="rect">
            <a:avLst/>
          </a:prstGeom>
        </p:spPr>
        <p:txBody>
          <a:bodyPr wrap="square">
            <a:spAutoFit/>
          </a:bodyPr>
          <a:lstStyle/>
          <a:p>
            <a:r>
              <a:rPr lang="en-US" sz="1400" kern="1400" dirty="0">
                <a:solidFill>
                  <a:srgbClr val="000000"/>
                </a:solidFill>
                <a:latin typeface="Arial Narrow" panose="020B0606020202030204" pitchFamily="34" charset="0"/>
              </a:rPr>
              <a:t>If we consider the invasion of Poland, it’s something different to consider.  When we talk about WW2, how many fronts are there?  2 fronts.  The invasion of Poland is Hitler taking on those 3 allies.  He takes Poland quickly. What did Donald Trump take quickly?  The Executive Branch.  1 branch taken quickly.  The legislative and judicial take time.  This sparks, (</a:t>
            </a:r>
            <a:r>
              <a:rPr lang="en-US" sz="1400" i="1" kern="1400" dirty="0">
                <a:solidFill>
                  <a:srgbClr val="000000"/>
                </a:solidFill>
                <a:latin typeface="Arial Narrow" panose="020B0606020202030204" pitchFamily="34" charset="0"/>
              </a:rPr>
              <a:t>that we don’t see in the history of Pyrrhus</a:t>
            </a:r>
            <a:r>
              <a:rPr lang="en-US" sz="1400" kern="1400" dirty="0">
                <a:solidFill>
                  <a:srgbClr val="000000"/>
                </a:solidFill>
                <a:latin typeface="Arial Narrow" panose="020B0606020202030204" pitchFamily="34" charset="0"/>
              </a:rPr>
              <a:t>) this war on the western front.  When did WW2 begin?  In our history, in application?  In the actual history, it ended 1945. Where would we mark WW2 repeating? Before WW2 begins, what did the KN and KS do?   They went into an alliance. When did they make an alliance in our history?  2014  -  collusion.  It’s a war on 2 fronts:  first on the western, then eastern.  Where does western front begin?  The western front (actual WW2) began with what invasion?  The invasion of Poland.  Poland is one of the 3 allies  =  the Executive Branch.  When did the KN and KS enter an alliance, to take on 3 allies?  2014.  When did WW2 begin in our time?  2016.   This is war on the western front.  If the news looks intense, it’s because they’re reporting war on the western front.  Some of them recognized what their living through.  We recognize that sometime over in this history, there will be war on the eastern front.  What is war on the eastern front?  Who is Hitler fighting on the eastern front?  The KS—Stalin/USSR.  We understand that Trump will fight Putin when war begins on the eastern front.  It’s worth paying attention to what’s happening now. What did the eastern front look like?   In WW2, war on the eastern front looked almost identical to war on the western front.  So if we want to know what it looks like when Trump and Putin are fighting, then we should be observing how Trump is fighting on the western front.  He’s going to fight the same way.  </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Arial Narrow" panose="020B0606020202030204" pitchFamily="34" charset="0"/>
              </a:rPr>
              <a:t>2014, collusion is for a purpose:  for war on the western front.  </a:t>
            </a:r>
            <a:endParaRPr lang="en-US" sz="14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grpSp>
        <p:nvGrpSpPr>
          <p:cNvPr id="17" name="Group 2">
            <a:extLst>
              <a:ext uri="{FF2B5EF4-FFF2-40B4-BE49-F238E27FC236}">
                <a16:creationId xmlns:a16="http://schemas.microsoft.com/office/drawing/2014/main" id="{DDFE3621-C5AD-49D4-84F3-E46569F849BC}"/>
              </a:ext>
            </a:extLst>
          </p:cNvPr>
          <p:cNvGrpSpPr>
            <a:grpSpLocks/>
          </p:cNvGrpSpPr>
          <p:nvPr/>
        </p:nvGrpSpPr>
        <p:grpSpPr bwMode="auto">
          <a:xfrm>
            <a:off x="2110400" y="2957236"/>
            <a:ext cx="6858000" cy="3371850"/>
            <a:chOff x="106756200" y="111213900"/>
            <a:chExt cx="6858000" cy="3371850"/>
          </a:xfrm>
        </p:grpSpPr>
        <p:sp>
          <p:nvSpPr>
            <p:cNvPr id="18" name="Text Box 3">
              <a:extLst>
                <a:ext uri="{FF2B5EF4-FFF2-40B4-BE49-F238E27FC236}">
                  <a16:creationId xmlns:a16="http://schemas.microsoft.com/office/drawing/2014/main" id="{F3A431D9-9406-4EB6-B72B-1C5D110C0E51}"/>
                </a:ext>
              </a:extLst>
            </p:cNvPr>
            <p:cNvSpPr txBox="1">
              <a:spLocks noChangeArrowheads="1"/>
            </p:cNvSpPr>
            <p:nvPr/>
          </p:nvSpPr>
          <p:spPr bwMode="auto">
            <a:xfrm>
              <a:off x="106756200" y="111213900"/>
              <a:ext cx="5390271" cy="31634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4">
              <a:extLst>
                <a:ext uri="{FF2B5EF4-FFF2-40B4-BE49-F238E27FC236}">
                  <a16:creationId xmlns:a16="http://schemas.microsoft.com/office/drawing/2014/main" id="{EA0887BD-C7FA-4EAD-B327-B2005D9E65EA}"/>
                </a:ext>
              </a:extLst>
            </p:cNvPr>
            <p:cNvSpPr>
              <a:spLocks noChangeShapeType="1"/>
            </p:cNvSpPr>
            <p:nvPr/>
          </p:nvSpPr>
          <p:spPr bwMode="auto">
            <a:xfrm>
              <a:off x="106916307" y="112555246"/>
              <a:ext cx="5269143"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
              <a:extLst>
                <a:ext uri="{FF2B5EF4-FFF2-40B4-BE49-F238E27FC236}">
                  <a16:creationId xmlns:a16="http://schemas.microsoft.com/office/drawing/2014/main" id="{29AB2B5E-A3A6-45DE-88FC-C300D93BFEFB}"/>
                </a:ext>
              </a:extLst>
            </p:cNvPr>
            <p:cNvSpPr>
              <a:spLocks noChangeShapeType="1"/>
            </p:cNvSpPr>
            <p:nvPr/>
          </p:nvSpPr>
          <p:spPr bwMode="auto">
            <a:xfrm>
              <a:off x="108634506" y="112103425"/>
              <a:ext cx="1"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1D66995E-29A8-4F29-8B9B-957D5F40BEBF}"/>
                </a:ext>
              </a:extLst>
            </p:cNvPr>
            <p:cNvSpPr>
              <a:spLocks noChangeShapeType="1"/>
            </p:cNvSpPr>
            <p:nvPr/>
          </p:nvSpPr>
          <p:spPr bwMode="auto">
            <a:xfrm>
              <a:off x="108462687" y="112103425"/>
              <a:ext cx="343639"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7">
              <a:extLst>
                <a:ext uri="{FF2B5EF4-FFF2-40B4-BE49-F238E27FC236}">
                  <a16:creationId xmlns:a16="http://schemas.microsoft.com/office/drawing/2014/main" id="{C248BCCB-1A7A-431D-B5D3-7E0CCA47421D}"/>
                </a:ext>
              </a:extLst>
            </p:cNvPr>
            <p:cNvSpPr>
              <a:spLocks noChangeShapeType="1"/>
            </p:cNvSpPr>
            <p:nvPr/>
          </p:nvSpPr>
          <p:spPr bwMode="auto">
            <a:xfrm>
              <a:off x="107319333" y="112103425"/>
              <a:ext cx="2"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8">
              <a:extLst>
                <a:ext uri="{FF2B5EF4-FFF2-40B4-BE49-F238E27FC236}">
                  <a16:creationId xmlns:a16="http://schemas.microsoft.com/office/drawing/2014/main" id="{433CF30A-E2EE-4FF2-A48D-2E3AA4984867}"/>
                </a:ext>
              </a:extLst>
            </p:cNvPr>
            <p:cNvSpPr>
              <a:spLocks noChangeShapeType="1"/>
            </p:cNvSpPr>
            <p:nvPr/>
          </p:nvSpPr>
          <p:spPr bwMode="auto">
            <a:xfrm>
              <a:off x="107145400" y="112103425"/>
              <a:ext cx="347865"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9">
              <a:extLst>
                <a:ext uri="{FF2B5EF4-FFF2-40B4-BE49-F238E27FC236}">
                  <a16:creationId xmlns:a16="http://schemas.microsoft.com/office/drawing/2014/main" id="{4C96CDE5-EC45-4F61-BCF0-E56003C551A2}"/>
                </a:ext>
              </a:extLst>
            </p:cNvPr>
            <p:cNvSpPr txBox="1">
              <a:spLocks noChangeArrowheads="1"/>
            </p:cNvSpPr>
            <p:nvPr/>
          </p:nvSpPr>
          <p:spPr bwMode="auto">
            <a:xfrm>
              <a:off x="107145400" y="111845241"/>
              <a:ext cx="376555" cy="2940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10">
              <a:extLst>
                <a:ext uri="{FF2B5EF4-FFF2-40B4-BE49-F238E27FC236}">
                  <a16:creationId xmlns:a16="http://schemas.microsoft.com/office/drawing/2014/main" id="{366174BB-16C1-41FD-BF6B-01F8D7A008A2}"/>
                </a:ext>
              </a:extLst>
            </p:cNvPr>
            <p:cNvSpPr>
              <a:spLocks noChangeShapeType="1"/>
            </p:cNvSpPr>
            <p:nvPr/>
          </p:nvSpPr>
          <p:spPr bwMode="auto">
            <a:xfrm>
              <a:off x="111326351" y="112103425"/>
              <a:ext cx="1"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11">
              <a:extLst>
                <a:ext uri="{FF2B5EF4-FFF2-40B4-BE49-F238E27FC236}">
                  <a16:creationId xmlns:a16="http://schemas.microsoft.com/office/drawing/2014/main" id="{E6C63FD0-9456-4A91-A62D-2ED758F661C4}"/>
                </a:ext>
              </a:extLst>
            </p:cNvPr>
            <p:cNvSpPr>
              <a:spLocks noChangeShapeType="1"/>
            </p:cNvSpPr>
            <p:nvPr/>
          </p:nvSpPr>
          <p:spPr bwMode="auto">
            <a:xfrm>
              <a:off x="111154531" y="112103425"/>
              <a:ext cx="34364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12">
              <a:extLst>
                <a:ext uri="{FF2B5EF4-FFF2-40B4-BE49-F238E27FC236}">
                  <a16:creationId xmlns:a16="http://schemas.microsoft.com/office/drawing/2014/main" id="{279C7140-B1C3-4A66-8A80-B02568651C84}"/>
                </a:ext>
              </a:extLst>
            </p:cNvPr>
            <p:cNvSpPr txBox="1">
              <a:spLocks noChangeArrowheads="1"/>
            </p:cNvSpPr>
            <p:nvPr/>
          </p:nvSpPr>
          <p:spPr bwMode="auto">
            <a:xfrm>
              <a:off x="110987611" y="111634122"/>
              <a:ext cx="687279" cy="505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Sept 1, 1939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13">
              <a:extLst>
                <a:ext uri="{FF2B5EF4-FFF2-40B4-BE49-F238E27FC236}">
                  <a16:creationId xmlns:a16="http://schemas.microsoft.com/office/drawing/2014/main" id="{B10E0D2E-13A7-41BF-914C-E60FF15F08DC}"/>
                </a:ext>
              </a:extLst>
            </p:cNvPr>
            <p:cNvSpPr>
              <a:spLocks noChangeShapeType="1"/>
            </p:cNvSpPr>
            <p:nvPr/>
          </p:nvSpPr>
          <p:spPr bwMode="auto">
            <a:xfrm>
              <a:off x="109894520" y="112103419"/>
              <a:ext cx="0"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4">
              <a:extLst>
                <a:ext uri="{FF2B5EF4-FFF2-40B4-BE49-F238E27FC236}">
                  <a16:creationId xmlns:a16="http://schemas.microsoft.com/office/drawing/2014/main" id="{A6D83C3F-DAB7-4EE7-9B82-E2E46936F607}"/>
                </a:ext>
              </a:extLst>
            </p:cNvPr>
            <p:cNvSpPr>
              <a:spLocks noChangeShapeType="1"/>
            </p:cNvSpPr>
            <p:nvPr/>
          </p:nvSpPr>
          <p:spPr bwMode="auto">
            <a:xfrm>
              <a:off x="109722698" y="112103425"/>
              <a:ext cx="343641"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5">
              <a:extLst>
                <a:ext uri="{FF2B5EF4-FFF2-40B4-BE49-F238E27FC236}">
                  <a16:creationId xmlns:a16="http://schemas.microsoft.com/office/drawing/2014/main" id="{B374FA9F-5B69-478F-982D-EB0FE5365372}"/>
                </a:ext>
              </a:extLst>
            </p:cNvPr>
            <p:cNvSpPr txBox="1">
              <a:spLocks noChangeArrowheads="1"/>
            </p:cNvSpPr>
            <p:nvPr/>
          </p:nvSpPr>
          <p:spPr bwMode="auto">
            <a:xfrm>
              <a:off x="109590133" y="111576972"/>
              <a:ext cx="648829" cy="562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 23,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1939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16">
              <a:extLst>
                <a:ext uri="{FF2B5EF4-FFF2-40B4-BE49-F238E27FC236}">
                  <a16:creationId xmlns:a16="http://schemas.microsoft.com/office/drawing/2014/main" id="{AD9E30B6-60E4-4F5B-8CE6-C1DE16662FAD}"/>
                </a:ext>
              </a:extLst>
            </p:cNvPr>
            <p:cNvSpPr>
              <a:spLocks/>
            </p:cNvSpPr>
            <p:nvPr/>
          </p:nvSpPr>
          <p:spPr bwMode="auto">
            <a:xfrm rot="-16200000">
              <a:off x="107954108" y="111057507"/>
              <a:ext cx="129091" cy="1317286"/>
            </a:xfrm>
            <a:prstGeom prst="leftBracket">
              <a:avLst>
                <a:gd name="adj" fmla="val 85036"/>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17">
              <a:extLst>
                <a:ext uri="{FF2B5EF4-FFF2-40B4-BE49-F238E27FC236}">
                  <a16:creationId xmlns:a16="http://schemas.microsoft.com/office/drawing/2014/main" id="{64700783-0BFA-4617-8210-E054566C0DF6}"/>
                </a:ext>
              </a:extLst>
            </p:cNvPr>
            <p:cNvSpPr txBox="1">
              <a:spLocks noChangeArrowheads="1"/>
            </p:cNvSpPr>
            <p:nvPr/>
          </p:nvSpPr>
          <p:spPr bwMode="auto">
            <a:xfrm>
              <a:off x="107703650" y="111393420"/>
              <a:ext cx="630007" cy="2940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18">
              <a:extLst>
                <a:ext uri="{FF2B5EF4-FFF2-40B4-BE49-F238E27FC236}">
                  <a16:creationId xmlns:a16="http://schemas.microsoft.com/office/drawing/2014/main" id="{EF6F9918-3AE7-4E9C-AED8-9F2D104817AA}"/>
                </a:ext>
              </a:extLst>
            </p:cNvPr>
            <p:cNvSpPr txBox="1">
              <a:spLocks noChangeArrowheads="1"/>
            </p:cNvSpPr>
            <p:nvPr/>
          </p:nvSpPr>
          <p:spPr bwMode="auto">
            <a:xfrm>
              <a:off x="108430428" y="111587058"/>
              <a:ext cx="545085" cy="487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1939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19">
              <a:extLst>
                <a:ext uri="{FF2B5EF4-FFF2-40B4-BE49-F238E27FC236}">
                  <a16:creationId xmlns:a16="http://schemas.microsoft.com/office/drawing/2014/main" id="{4DA6E93C-1C2C-4395-BC26-0600868EE106}"/>
                </a:ext>
              </a:extLst>
            </p:cNvPr>
            <p:cNvSpPr>
              <a:spLocks noChangeShapeType="1"/>
            </p:cNvSpPr>
            <p:nvPr/>
          </p:nvSpPr>
          <p:spPr bwMode="auto">
            <a:xfrm>
              <a:off x="106916307" y="113975255"/>
              <a:ext cx="5269142"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20">
              <a:extLst>
                <a:ext uri="{FF2B5EF4-FFF2-40B4-BE49-F238E27FC236}">
                  <a16:creationId xmlns:a16="http://schemas.microsoft.com/office/drawing/2014/main" id="{95145AD3-0951-4704-87A0-7BA9AE949E5E}"/>
                </a:ext>
              </a:extLst>
            </p:cNvPr>
            <p:cNvSpPr>
              <a:spLocks noChangeShapeType="1"/>
            </p:cNvSpPr>
            <p:nvPr/>
          </p:nvSpPr>
          <p:spPr bwMode="auto">
            <a:xfrm>
              <a:off x="108634506" y="113523434"/>
              <a:ext cx="1"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21">
              <a:extLst>
                <a:ext uri="{FF2B5EF4-FFF2-40B4-BE49-F238E27FC236}">
                  <a16:creationId xmlns:a16="http://schemas.microsoft.com/office/drawing/2014/main" id="{42350D99-E219-4DC9-92E7-6AF8E7F327C8}"/>
                </a:ext>
              </a:extLst>
            </p:cNvPr>
            <p:cNvSpPr>
              <a:spLocks noChangeShapeType="1"/>
            </p:cNvSpPr>
            <p:nvPr/>
          </p:nvSpPr>
          <p:spPr bwMode="auto">
            <a:xfrm>
              <a:off x="108462686" y="113523434"/>
              <a:ext cx="343639"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22">
              <a:extLst>
                <a:ext uri="{FF2B5EF4-FFF2-40B4-BE49-F238E27FC236}">
                  <a16:creationId xmlns:a16="http://schemas.microsoft.com/office/drawing/2014/main" id="{C1440DFC-03A7-4D15-9CF6-59008223144A}"/>
                </a:ext>
              </a:extLst>
            </p:cNvPr>
            <p:cNvSpPr>
              <a:spLocks noChangeShapeType="1"/>
            </p:cNvSpPr>
            <p:nvPr/>
          </p:nvSpPr>
          <p:spPr bwMode="auto">
            <a:xfrm>
              <a:off x="107319333" y="113523434"/>
              <a:ext cx="2"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23">
              <a:extLst>
                <a:ext uri="{FF2B5EF4-FFF2-40B4-BE49-F238E27FC236}">
                  <a16:creationId xmlns:a16="http://schemas.microsoft.com/office/drawing/2014/main" id="{576D6862-FB71-4DF5-8A99-1AC46A14A310}"/>
                </a:ext>
              </a:extLst>
            </p:cNvPr>
            <p:cNvSpPr>
              <a:spLocks noChangeShapeType="1"/>
            </p:cNvSpPr>
            <p:nvPr/>
          </p:nvSpPr>
          <p:spPr bwMode="auto">
            <a:xfrm>
              <a:off x="107145400" y="113523434"/>
              <a:ext cx="347865"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24">
              <a:extLst>
                <a:ext uri="{FF2B5EF4-FFF2-40B4-BE49-F238E27FC236}">
                  <a16:creationId xmlns:a16="http://schemas.microsoft.com/office/drawing/2014/main" id="{81AC4EBC-C34B-4665-AB01-948B12B85605}"/>
                </a:ext>
              </a:extLst>
            </p:cNvPr>
            <p:cNvSpPr txBox="1">
              <a:spLocks noChangeArrowheads="1"/>
            </p:cNvSpPr>
            <p:nvPr/>
          </p:nvSpPr>
          <p:spPr bwMode="auto">
            <a:xfrm>
              <a:off x="107145400" y="113265250"/>
              <a:ext cx="376556" cy="2940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1979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25">
              <a:extLst>
                <a:ext uri="{FF2B5EF4-FFF2-40B4-BE49-F238E27FC236}">
                  <a16:creationId xmlns:a16="http://schemas.microsoft.com/office/drawing/2014/main" id="{7CF00A12-5BE8-49CE-A9CE-6EF1C31B705F}"/>
                </a:ext>
              </a:extLst>
            </p:cNvPr>
            <p:cNvSpPr txBox="1">
              <a:spLocks noChangeArrowheads="1"/>
            </p:cNvSpPr>
            <p:nvPr/>
          </p:nvSpPr>
          <p:spPr bwMode="auto">
            <a:xfrm>
              <a:off x="107603586" y="113329796"/>
              <a:ext cx="801827" cy="6167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26">
              <a:extLst>
                <a:ext uri="{FF2B5EF4-FFF2-40B4-BE49-F238E27FC236}">
                  <a16:creationId xmlns:a16="http://schemas.microsoft.com/office/drawing/2014/main" id="{170A4B3F-34A2-44A2-93F2-FE37206A2A11}"/>
                </a:ext>
              </a:extLst>
            </p:cNvPr>
            <p:cNvSpPr>
              <a:spLocks noChangeShapeType="1"/>
            </p:cNvSpPr>
            <p:nvPr/>
          </p:nvSpPr>
          <p:spPr bwMode="auto">
            <a:xfrm>
              <a:off x="111326350" y="113523434"/>
              <a:ext cx="1"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27">
              <a:extLst>
                <a:ext uri="{FF2B5EF4-FFF2-40B4-BE49-F238E27FC236}">
                  <a16:creationId xmlns:a16="http://schemas.microsoft.com/office/drawing/2014/main" id="{238736F4-6370-401F-9DD3-7254C78102E8}"/>
                </a:ext>
              </a:extLst>
            </p:cNvPr>
            <p:cNvSpPr>
              <a:spLocks noChangeShapeType="1"/>
            </p:cNvSpPr>
            <p:nvPr/>
          </p:nvSpPr>
          <p:spPr bwMode="auto">
            <a:xfrm>
              <a:off x="111154530" y="113523434"/>
              <a:ext cx="34364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28">
              <a:extLst>
                <a:ext uri="{FF2B5EF4-FFF2-40B4-BE49-F238E27FC236}">
                  <a16:creationId xmlns:a16="http://schemas.microsoft.com/office/drawing/2014/main" id="{7630684D-652E-46F5-9DF3-55648D2C6370}"/>
                </a:ext>
              </a:extLst>
            </p:cNvPr>
            <p:cNvSpPr txBox="1">
              <a:spLocks noChangeArrowheads="1"/>
            </p:cNvSpPr>
            <p:nvPr/>
          </p:nvSpPr>
          <p:spPr bwMode="auto">
            <a:xfrm>
              <a:off x="110982711" y="113265250"/>
              <a:ext cx="687279" cy="2940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29">
              <a:extLst>
                <a:ext uri="{FF2B5EF4-FFF2-40B4-BE49-F238E27FC236}">
                  <a16:creationId xmlns:a16="http://schemas.microsoft.com/office/drawing/2014/main" id="{E415DDAB-E8B4-4B63-8D18-C9B0C176AFD3}"/>
                </a:ext>
              </a:extLst>
            </p:cNvPr>
            <p:cNvSpPr>
              <a:spLocks noChangeShapeType="1"/>
            </p:cNvSpPr>
            <p:nvPr/>
          </p:nvSpPr>
          <p:spPr bwMode="auto">
            <a:xfrm>
              <a:off x="109894518" y="113523434"/>
              <a:ext cx="2"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30">
              <a:extLst>
                <a:ext uri="{FF2B5EF4-FFF2-40B4-BE49-F238E27FC236}">
                  <a16:creationId xmlns:a16="http://schemas.microsoft.com/office/drawing/2014/main" id="{D8BBBD1C-B9D0-4B63-964C-DAE9180C7F31}"/>
                </a:ext>
              </a:extLst>
            </p:cNvPr>
            <p:cNvSpPr>
              <a:spLocks noChangeShapeType="1"/>
            </p:cNvSpPr>
            <p:nvPr/>
          </p:nvSpPr>
          <p:spPr bwMode="auto">
            <a:xfrm>
              <a:off x="109722698" y="113523434"/>
              <a:ext cx="34364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31">
              <a:extLst>
                <a:ext uri="{FF2B5EF4-FFF2-40B4-BE49-F238E27FC236}">
                  <a16:creationId xmlns:a16="http://schemas.microsoft.com/office/drawing/2014/main" id="{F2E2958A-AE9B-4D4E-8C46-F887E950B692}"/>
                </a:ext>
              </a:extLst>
            </p:cNvPr>
            <p:cNvSpPr txBox="1">
              <a:spLocks noChangeArrowheads="1"/>
            </p:cNvSpPr>
            <p:nvPr/>
          </p:nvSpPr>
          <p:spPr bwMode="auto">
            <a:xfrm>
              <a:off x="109611443" y="113265250"/>
              <a:ext cx="483236" cy="2940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AutoShape 32">
              <a:extLst>
                <a:ext uri="{FF2B5EF4-FFF2-40B4-BE49-F238E27FC236}">
                  <a16:creationId xmlns:a16="http://schemas.microsoft.com/office/drawing/2014/main" id="{E33761F2-E18E-445B-8395-C3D985F5F883}"/>
                </a:ext>
              </a:extLst>
            </p:cNvPr>
            <p:cNvSpPr>
              <a:spLocks/>
            </p:cNvSpPr>
            <p:nvPr/>
          </p:nvSpPr>
          <p:spPr bwMode="auto">
            <a:xfrm rot="-16200000">
              <a:off x="107954108" y="112477516"/>
              <a:ext cx="129091" cy="1317286"/>
            </a:xfrm>
            <a:prstGeom prst="leftBracket">
              <a:avLst>
                <a:gd name="adj" fmla="val 85036"/>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33">
              <a:extLst>
                <a:ext uri="{FF2B5EF4-FFF2-40B4-BE49-F238E27FC236}">
                  <a16:creationId xmlns:a16="http://schemas.microsoft.com/office/drawing/2014/main" id="{C33A3B76-8F08-4F9B-BD9F-CC9EA8C057D2}"/>
                </a:ext>
              </a:extLst>
            </p:cNvPr>
            <p:cNvSpPr txBox="1">
              <a:spLocks noChangeArrowheads="1"/>
            </p:cNvSpPr>
            <p:nvPr/>
          </p:nvSpPr>
          <p:spPr bwMode="auto">
            <a:xfrm>
              <a:off x="107703650" y="112813429"/>
              <a:ext cx="630007" cy="2940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 years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34">
              <a:extLst>
                <a:ext uri="{FF2B5EF4-FFF2-40B4-BE49-F238E27FC236}">
                  <a16:creationId xmlns:a16="http://schemas.microsoft.com/office/drawing/2014/main" id="{13E25E2F-4493-4473-BE1B-52A2DCBAA6F1}"/>
                </a:ext>
              </a:extLst>
            </p:cNvPr>
            <p:cNvSpPr txBox="1">
              <a:spLocks noChangeArrowheads="1"/>
            </p:cNvSpPr>
            <p:nvPr/>
          </p:nvSpPr>
          <p:spPr bwMode="auto">
            <a:xfrm>
              <a:off x="107552238" y="113975255"/>
              <a:ext cx="916372" cy="3550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proxy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35">
              <a:extLst>
                <a:ext uri="{FF2B5EF4-FFF2-40B4-BE49-F238E27FC236}">
                  <a16:creationId xmlns:a16="http://schemas.microsoft.com/office/drawing/2014/main" id="{217D134E-8BF9-4B51-A360-F8CD137A4E23}"/>
                </a:ext>
              </a:extLst>
            </p:cNvPr>
            <p:cNvSpPr txBox="1">
              <a:spLocks noChangeArrowheads="1"/>
            </p:cNvSpPr>
            <p:nvPr/>
          </p:nvSpPr>
          <p:spPr bwMode="auto">
            <a:xfrm>
              <a:off x="108339581" y="113232977"/>
              <a:ext cx="545083" cy="261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Text Box 36">
              <a:extLst>
                <a:ext uri="{FF2B5EF4-FFF2-40B4-BE49-F238E27FC236}">
                  <a16:creationId xmlns:a16="http://schemas.microsoft.com/office/drawing/2014/main" id="{B468BDF8-F646-4AE2-8D46-8B3CDD926B3D}"/>
                </a:ext>
              </a:extLst>
            </p:cNvPr>
            <p:cNvSpPr txBox="1">
              <a:spLocks noChangeArrowheads="1"/>
            </p:cNvSpPr>
            <p:nvPr/>
          </p:nvSpPr>
          <p:spPr bwMode="auto">
            <a:xfrm>
              <a:off x="107444007" y="112148472"/>
              <a:ext cx="1048108" cy="351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Spanish 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37">
              <a:extLst>
                <a:ext uri="{FF2B5EF4-FFF2-40B4-BE49-F238E27FC236}">
                  <a16:creationId xmlns:a16="http://schemas.microsoft.com/office/drawing/2014/main" id="{9275AA40-2BA3-4C78-97CF-6ABA6512F575}"/>
                </a:ext>
              </a:extLst>
            </p:cNvPr>
            <p:cNvSpPr txBox="1">
              <a:spLocks noChangeArrowheads="1"/>
            </p:cNvSpPr>
            <p:nvPr/>
          </p:nvSpPr>
          <p:spPr bwMode="auto">
            <a:xfrm>
              <a:off x="109440404" y="112548522"/>
              <a:ext cx="916371"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Hitler/Stalin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In alliance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38">
              <a:extLst>
                <a:ext uri="{FF2B5EF4-FFF2-40B4-BE49-F238E27FC236}">
                  <a16:creationId xmlns:a16="http://schemas.microsoft.com/office/drawing/2014/main" id="{733744CC-FF21-4178-8129-919E61CFA960}"/>
                </a:ext>
              </a:extLst>
            </p:cNvPr>
            <p:cNvSpPr txBox="1">
              <a:spLocks noChangeArrowheads="1"/>
            </p:cNvSpPr>
            <p:nvPr/>
          </p:nvSpPr>
          <p:spPr bwMode="auto">
            <a:xfrm>
              <a:off x="110904593" y="111234072"/>
              <a:ext cx="898379" cy="33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Poland invasion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39">
              <a:extLst>
                <a:ext uri="{FF2B5EF4-FFF2-40B4-BE49-F238E27FC236}">
                  <a16:creationId xmlns:a16="http://schemas.microsoft.com/office/drawing/2014/main" id="{BB4579C1-D52B-442D-8ED7-6C4DE51433DB}"/>
                </a:ext>
              </a:extLst>
            </p:cNvPr>
            <p:cNvSpPr txBox="1">
              <a:spLocks noChangeArrowheads="1"/>
            </p:cNvSpPr>
            <p:nvPr/>
          </p:nvSpPr>
          <p:spPr bwMode="auto">
            <a:xfrm>
              <a:off x="110987611" y="112605672"/>
              <a:ext cx="89837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WW2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Western Front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55" name="Group 40">
              <a:extLst>
                <a:ext uri="{FF2B5EF4-FFF2-40B4-BE49-F238E27FC236}">
                  <a16:creationId xmlns:a16="http://schemas.microsoft.com/office/drawing/2014/main" id="{C9E933D4-882B-4F49-9F1C-7F9FF1ECD495}"/>
                </a:ext>
              </a:extLst>
            </p:cNvPr>
            <p:cNvGrpSpPr>
              <a:grpSpLocks/>
            </p:cNvGrpSpPr>
            <p:nvPr/>
          </p:nvGrpSpPr>
          <p:grpSpPr bwMode="auto">
            <a:xfrm>
              <a:off x="112715822" y="114242850"/>
              <a:ext cx="898378" cy="342900"/>
              <a:chOff x="112715822" y="114414300"/>
              <a:chExt cx="898378" cy="342900"/>
            </a:xfrm>
          </p:grpSpPr>
          <p:sp>
            <p:nvSpPr>
              <p:cNvPr id="62" name="Line 41">
                <a:extLst>
                  <a:ext uri="{FF2B5EF4-FFF2-40B4-BE49-F238E27FC236}">
                    <a16:creationId xmlns:a16="http://schemas.microsoft.com/office/drawing/2014/main" id="{EE51057A-1898-4640-802B-ACF567EBCE89}"/>
                  </a:ext>
                </a:extLst>
              </p:cNvPr>
              <p:cNvSpPr>
                <a:spLocks noChangeShapeType="1"/>
              </p:cNvSpPr>
              <p:nvPr/>
            </p:nvSpPr>
            <p:spPr bwMode="auto">
              <a:xfrm>
                <a:off x="112756950" y="114414300"/>
                <a:ext cx="85725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42">
                <a:extLst>
                  <a:ext uri="{FF2B5EF4-FFF2-40B4-BE49-F238E27FC236}">
                    <a16:creationId xmlns:a16="http://schemas.microsoft.com/office/drawing/2014/main" id="{D0320ADC-3F4F-4265-9095-89FF9971B4B6}"/>
                  </a:ext>
                </a:extLst>
              </p:cNvPr>
              <p:cNvSpPr txBox="1">
                <a:spLocks noChangeArrowheads="1"/>
              </p:cNvSpPr>
              <p:nvPr/>
            </p:nvSpPr>
            <p:spPr bwMode="auto">
              <a:xfrm>
                <a:off x="112715822" y="114471450"/>
                <a:ext cx="898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eastern Front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56" name="Text Box 43">
              <a:extLst>
                <a:ext uri="{FF2B5EF4-FFF2-40B4-BE49-F238E27FC236}">
                  <a16:creationId xmlns:a16="http://schemas.microsoft.com/office/drawing/2014/main" id="{446630FB-4573-48F4-AFEE-1272087BEDFD}"/>
                </a:ext>
              </a:extLst>
            </p:cNvPr>
            <p:cNvSpPr txBox="1">
              <a:spLocks noChangeArrowheads="1"/>
            </p:cNvSpPr>
            <p:nvPr/>
          </p:nvSpPr>
          <p:spPr bwMode="auto">
            <a:xfrm>
              <a:off x="111271050" y="114185700"/>
              <a:ext cx="89837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Western Front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44">
              <a:extLst>
                <a:ext uri="{FF2B5EF4-FFF2-40B4-BE49-F238E27FC236}">
                  <a16:creationId xmlns:a16="http://schemas.microsoft.com/office/drawing/2014/main" id="{5EA72CF0-63F8-4DF9-910D-F6159C3500BE}"/>
                </a:ext>
              </a:extLst>
            </p:cNvPr>
            <p:cNvSpPr>
              <a:spLocks noChangeShapeType="1"/>
            </p:cNvSpPr>
            <p:nvPr/>
          </p:nvSpPr>
          <p:spPr bwMode="auto">
            <a:xfrm>
              <a:off x="111328200" y="114128550"/>
              <a:ext cx="142875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58" name="Group 45">
              <a:extLst>
                <a:ext uri="{FF2B5EF4-FFF2-40B4-BE49-F238E27FC236}">
                  <a16:creationId xmlns:a16="http://schemas.microsoft.com/office/drawing/2014/main" id="{E5BAB286-C600-4157-9AFA-3BF7A36ACAD6}"/>
                </a:ext>
              </a:extLst>
            </p:cNvPr>
            <p:cNvGrpSpPr>
              <a:grpSpLocks/>
            </p:cNvGrpSpPr>
            <p:nvPr/>
          </p:nvGrpSpPr>
          <p:grpSpPr bwMode="auto">
            <a:xfrm>
              <a:off x="112715822" y="112699800"/>
              <a:ext cx="898378" cy="342900"/>
              <a:chOff x="113896922" y="112185450"/>
              <a:chExt cx="898378" cy="342900"/>
            </a:xfrm>
          </p:grpSpPr>
          <p:sp>
            <p:nvSpPr>
              <p:cNvPr id="60" name="Line 46">
                <a:extLst>
                  <a:ext uri="{FF2B5EF4-FFF2-40B4-BE49-F238E27FC236}">
                    <a16:creationId xmlns:a16="http://schemas.microsoft.com/office/drawing/2014/main" id="{6A9EA6E3-BF59-4677-BD8A-9D4EEB6AAE38}"/>
                  </a:ext>
                </a:extLst>
              </p:cNvPr>
              <p:cNvSpPr>
                <a:spLocks noChangeShapeType="1"/>
              </p:cNvSpPr>
              <p:nvPr/>
            </p:nvSpPr>
            <p:spPr bwMode="auto">
              <a:xfrm>
                <a:off x="113938050" y="112185450"/>
                <a:ext cx="857250" cy="1"/>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47">
                <a:extLst>
                  <a:ext uri="{FF2B5EF4-FFF2-40B4-BE49-F238E27FC236}">
                    <a16:creationId xmlns:a16="http://schemas.microsoft.com/office/drawing/2014/main" id="{8B8279C6-AAC5-4AF3-8104-6AA89C728427}"/>
                  </a:ext>
                </a:extLst>
              </p:cNvPr>
              <p:cNvSpPr txBox="1">
                <a:spLocks noChangeArrowheads="1"/>
              </p:cNvSpPr>
              <p:nvPr/>
            </p:nvSpPr>
            <p:spPr bwMode="auto">
              <a:xfrm>
                <a:off x="113896922" y="112242600"/>
                <a:ext cx="898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eastern Front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59" name="Line 48">
              <a:extLst>
                <a:ext uri="{FF2B5EF4-FFF2-40B4-BE49-F238E27FC236}">
                  <a16:creationId xmlns:a16="http://schemas.microsoft.com/office/drawing/2014/main" id="{63DEA536-F3ED-49BF-96FB-2FC34FFE7C7F}"/>
                </a:ext>
              </a:extLst>
            </p:cNvPr>
            <p:cNvSpPr>
              <a:spLocks noChangeShapeType="1"/>
            </p:cNvSpPr>
            <p:nvPr/>
          </p:nvSpPr>
          <p:spPr bwMode="auto">
            <a:xfrm>
              <a:off x="111328200" y="112642650"/>
              <a:ext cx="1428750"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734952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5C400B-E49F-46D0-8FFC-7D0378EBA833}"/>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492A38F1-6302-4CF0-A86B-739F4D8D79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4B7F37-2674-4A6C-BE16-10BDBD27FE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2068" name="TextBox 2067">
            <a:extLst>
              <a:ext uri="{FF2B5EF4-FFF2-40B4-BE49-F238E27FC236}">
                <a16:creationId xmlns:a16="http://schemas.microsoft.com/office/drawing/2014/main" id="{30A75515-78B1-4B42-98B6-3C82ECD79F9A}"/>
              </a:ext>
            </a:extLst>
          </p:cNvPr>
          <p:cNvSpPr txBox="1"/>
          <p:nvPr/>
        </p:nvSpPr>
        <p:spPr>
          <a:xfrm>
            <a:off x="478173" y="444616"/>
            <a:ext cx="11471056" cy="5632311"/>
          </a:xfrm>
          <a:prstGeom prst="rect">
            <a:avLst/>
          </a:prstGeom>
          <a:noFill/>
        </p:spPr>
        <p:txBody>
          <a:bodyPr wrap="square" rtlCol="0">
            <a:spAutoFit/>
          </a:bodyPr>
          <a:lstStyle/>
          <a:p>
            <a:r>
              <a:rPr lang="en-US" dirty="0"/>
              <a:t>Review 2 histories  -  compare to our own</a:t>
            </a:r>
          </a:p>
          <a:p>
            <a:r>
              <a:rPr lang="en-US" dirty="0"/>
              <a:t>	Pyrrhus =  KS		Where he begins to be involved in world affairs</a:t>
            </a:r>
          </a:p>
          <a:p>
            <a:r>
              <a:rPr lang="en-US" dirty="0"/>
              <a:t>Marking a 10 year history  -  Demetrius freeing Athens from a dictator which sparked war between Demetrius and </a:t>
            </a:r>
            <a:r>
              <a:rPr lang="en-US" dirty="0" err="1"/>
              <a:t>Antigonus</a:t>
            </a:r>
            <a:r>
              <a:rPr lang="en-US" dirty="0"/>
              <a:t> against our 3 allies</a:t>
            </a:r>
          </a:p>
          <a:p>
            <a:r>
              <a:rPr lang="en-US" dirty="0"/>
              <a:t>10 year  -  proxy  - then an alliance  - Demetrius and Pyrrhus alliance is first demonstrated in a battle in 301bc.  It’s the only battle they go in as allies.   We connected Pyrrhus to Putin  -  but Putin to Stalin.  This is the beginning of Pyrrhus work as the KS.  </a:t>
            </a:r>
          </a:p>
          <a:p>
            <a:r>
              <a:rPr lang="en-US" dirty="0"/>
              <a:t> </a:t>
            </a:r>
          </a:p>
          <a:p>
            <a:r>
              <a:rPr lang="en-US" dirty="0"/>
              <a:t>WW2  -  we over </a:t>
            </a:r>
            <a:r>
              <a:rPr lang="en-US" dirty="0" err="1"/>
              <a:t>layed</a:t>
            </a:r>
            <a:r>
              <a:rPr lang="en-US" dirty="0"/>
              <a:t> that with WW2.  10 years, proxy war, an alliance between Hitler and Stalin.  This proxy war was WW2 in training because what WW2 really was, was a world wide struggle between fascism and communism.  Hitler only went to war with the west because he knew that unless they let him, </a:t>
            </a:r>
          </a:p>
          <a:p>
            <a:r>
              <a:rPr lang="en-US" dirty="0"/>
              <a:t>he couldn’t conquer the east.  </a:t>
            </a:r>
            <a:r>
              <a:rPr lang="en-US" b="1" dirty="0"/>
              <a:t>His end goal was always to take down the USSR</a:t>
            </a:r>
            <a:r>
              <a:rPr lang="en-US" dirty="0"/>
              <a:t>.  </a:t>
            </a:r>
          </a:p>
          <a:p>
            <a:r>
              <a:rPr lang="en-US" dirty="0"/>
              <a:t> </a:t>
            </a:r>
          </a:p>
          <a:p>
            <a:r>
              <a:rPr lang="en-US" b="1" dirty="0"/>
              <a:t>The proxy war is the Spanish Civil War:</a:t>
            </a:r>
          </a:p>
          <a:p>
            <a:r>
              <a:rPr lang="en-US" dirty="0"/>
              <a:t>	</a:t>
            </a:r>
            <a:r>
              <a:rPr lang="en-US" i="1" dirty="0"/>
              <a:t>On the side of fascism</a:t>
            </a:r>
            <a:r>
              <a:rPr lang="en-US" dirty="0"/>
              <a:t>		Hitler		Supporting General Franco</a:t>
            </a:r>
          </a:p>
          <a:p>
            <a:r>
              <a:rPr lang="en-US" dirty="0"/>
              <a:t>					Mussolini</a:t>
            </a:r>
          </a:p>
          <a:p>
            <a:r>
              <a:rPr lang="en-US" dirty="0"/>
              <a:t>		* the papacy sided with Fascism</a:t>
            </a:r>
          </a:p>
          <a:p>
            <a:r>
              <a:rPr lang="en-US" dirty="0"/>
              <a:t> </a:t>
            </a:r>
          </a:p>
          <a:p>
            <a:r>
              <a:rPr lang="en-US" dirty="0"/>
              <a:t>	</a:t>
            </a:r>
            <a:r>
              <a:rPr lang="en-US" i="1" dirty="0"/>
              <a:t>On the side of the republican</a:t>
            </a:r>
            <a:r>
              <a:rPr lang="en-US" dirty="0"/>
              <a:t>		Stalin</a:t>
            </a:r>
          </a:p>
          <a:p>
            <a:r>
              <a:rPr lang="en-US" dirty="0"/>
              <a:t>	</a:t>
            </a:r>
            <a:r>
              <a:rPr lang="en-US" i="1" dirty="0"/>
              <a:t>Government of Spain</a:t>
            </a:r>
            <a:r>
              <a:rPr lang="en-US" dirty="0"/>
              <a:t> </a:t>
            </a:r>
          </a:p>
        </p:txBody>
      </p:sp>
      <p:sp>
        <p:nvSpPr>
          <p:cNvPr id="2055" name="Text Box 2">
            <a:extLst>
              <a:ext uri="{FF2B5EF4-FFF2-40B4-BE49-F238E27FC236}">
                <a16:creationId xmlns:a16="http://schemas.microsoft.com/office/drawing/2014/main" id="{ECE0B8D6-9259-46DD-9BDD-67E2BE88B972}"/>
              </a:ext>
            </a:extLst>
          </p:cNvPr>
          <p:cNvSpPr txBox="1">
            <a:spLocks noChangeArrowheads="1"/>
          </p:cNvSpPr>
          <p:nvPr/>
        </p:nvSpPr>
        <p:spPr bwMode="auto">
          <a:xfrm>
            <a:off x="9145573" y="3370276"/>
            <a:ext cx="2743200" cy="8158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2 Super powers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KN   vs   KS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To be only 1 super power</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2056" name="Right Brace 2055">
            <a:extLst>
              <a:ext uri="{FF2B5EF4-FFF2-40B4-BE49-F238E27FC236}">
                <a16:creationId xmlns:a16="http://schemas.microsoft.com/office/drawing/2014/main" id="{B026A352-3526-40F5-AAF2-3718C17A5CC0}"/>
              </a:ext>
            </a:extLst>
          </p:cNvPr>
          <p:cNvSpPr/>
          <p:nvPr/>
        </p:nvSpPr>
        <p:spPr>
          <a:xfrm>
            <a:off x="6526635" y="4454554"/>
            <a:ext cx="50334" cy="55367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270149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7E3D9D-DA06-40AE-8CFE-451387EE42B1}"/>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BA9ED466-1E4E-457E-8C3F-8E0CAE3FA9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6BCA71-871A-4484-B371-7FE1A214D03E}"/>
              </a:ext>
            </a:extLst>
          </p:cNvPr>
          <p:cNvSpPr>
            <a:spLocks noGrp="1"/>
          </p:cNvSpPr>
          <p:nvPr>
            <p:ph type="sldNum" sz="quarter" idx="12"/>
          </p:nvPr>
        </p:nvSpPr>
        <p:spPr/>
        <p:txBody>
          <a:bodyPr/>
          <a:lstStyle/>
          <a:p>
            <a:fld id="{1E1B8BD3-EEEF-4896-BEE3-06C250004F3C}" type="slidenum">
              <a:rPr lang="en-US" smtClean="0"/>
              <a:pPr/>
              <a:t>3</a:t>
            </a:fld>
            <a:endParaRPr lang="en-US" dirty="0"/>
          </a:p>
        </p:txBody>
      </p:sp>
      <p:sp>
        <p:nvSpPr>
          <p:cNvPr id="17" name="TextBox 16">
            <a:extLst>
              <a:ext uri="{FF2B5EF4-FFF2-40B4-BE49-F238E27FC236}">
                <a16:creationId xmlns:a16="http://schemas.microsoft.com/office/drawing/2014/main" id="{F2DE6D27-9912-4C6F-A0E1-7A4B17CD7C2B}"/>
              </a:ext>
            </a:extLst>
          </p:cNvPr>
          <p:cNvSpPr txBox="1"/>
          <p:nvPr/>
        </p:nvSpPr>
        <p:spPr>
          <a:xfrm>
            <a:off x="444617" y="276837"/>
            <a:ext cx="11567274" cy="5909310"/>
          </a:xfrm>
          <a:prstGeom prst="rect">
            <a:avLst/>
          </a:prstGeom>
          <a:noFill/>
        </p:spPr>
        <p:txBody>
          <a:bodyPr wrap="square" rtlCol="0">
            <a:spAutoFit/>
          </a:bodyPr>
          <a:lstStyle/>
          <a:p>
            <a:r>
              <a:rPr lang="en-US" dirty="0"/>
              <a:t>General Franco won in that war, a victory for Fascism and Hitler</a:t>
            </a:r>
          </a:p>
          <a:p>
            <a:r>
              <a:rPr lang="en-US" b="1" dirty="0"/>
              <a:t>The next interaction between the KN and KS is an alliance that took the world by surprise</a:t>
            </a:r>
            <a:r>
              <a:rPr lang="en-US" dirty="0"/>
              <a:t>.  The other countries recognized that they were natural enemies.  </a:t>
            </a:r>
          </a:p>
          <a:p>
            <a:r>
              <a:rPr lang="en-US" dirty="0"/>
              <a:t> </a:t>
            </a:r>
          </a:p>
          <a:p>
            <a:r>
              <a:rPr lang="en-US" dirty="0"/>
              <a:t>There were 2 parts to this alliance	1  non-aggression pact  (open)</a:t>
            </a:r>
          </a:p>
          <a:p>
            <a:r>
              <a:rPr lang="en-US" dirty="0"/>
              <a:t>	This enables Hitler to go to war with western Europe</a:t>
            </a:r>
          </a:p>
          <a:p>
            <a:r>
              <a:rPr lang="en-US" dirty="0"/>
              <a:t>				2  Spheres of influence  (secret)</a:t>
            </a:r>
          </a:p>
          <a:p>
            <a:r>
              <a:rPr lang="en-US" dirty="0"/>
              <a:t>	Where they divided up, particularly Eastern Europe between them.</a:t>
            </a:r>
          </a:p>
          <a:p>
            <a:r>
              <a:rPr lang="en-US" dirty="0"/>
              <a:t>This secret was first admitted to in 1989 where they admitted to collusion with the Nazi government.  </a:t>
            </a:r>
          </a:p>
          <a:p>
            <a:r>
              <a:rPr lang="en-US" b="1" dirty="0"/>
              <a:t>Molotov Ribbentrop Pact:  </a:t>
            </a:r>
            <a:r>
              <a:rPr lang="en-US" dirty="0"/>
              <a:t>the purpose of the alliance was to enable Hitler to invade Poland.  You have 3 allies on this history:  Poland, France and Britain.  Hitler wanted to take Poland.  To take Poland meant war with all 3.   To fight all 3 he had to have peace with the USSR.  The pact gave him peace on the eastern front so he could engage in war on the western front.  So Hitler can take on 3 allies.  </a:t>
            </a:r>
          </a:p>
          <a:p>
            <a:r>
              <a:rPr lang="en-US" dirty="0"/>
              <a:t> </a:t>
            </a:r>
          </a:p>
          <a:p>
            <a:r>
              <a:rPr lang="en-US" dirty="0"/>
              <a:t>Making application we recognize (1) 10 years leading to the TOE; (2) mark a proxy war.  1979 marks more than the beginning of this proxy war  -  also when the pope goes to the White House. You can mark interesting things in 1979 that teach us about the information age</a:t>
            </a:r>
          </a:p>
          <a:p>
            <a:r>
              <a:rPr lang="en-US" dirty="0"/>
              <a:t>	(</a:t>
            </a:r>
            <a:r>
              <a:rPr lang="en-US" b="1" dirty="0"/>
              <a:t>1</a:t>
            </a:r>
            <a:r>
              <a:rPr lang="en-US" dirty="0"/>
              <a:t>)  period of 10 years	(</a:t>
            </a:r>
            <a:r>
              <a:rPr lang="en-US" b="1" dirty="0"/>
              <a:t>2</a:t>
            </a:r>
            <a:r>
              <a:rPr lang="en-US" dirty="0"/>
              <a:t>) a proxy war </a:t>
            </a:r>
          </a:p>
          <a:p>
            <a:r>
              <a:rPr lang="en-US" dirty="0"/>
              <a:t>The next thing we’re to see between the KN and KS is an (</a:t>
            </a:r>
            <a:r>
              <a:rPr lang="en-US" b="1" dirty="0"/>
              <a:t>3</a:t>
            </a:r>
            <a:r>
              <a:rPr lang="en-US" dirty="0"/>
              <a:t>) alliance that took everyone by surprise.  It’s recognized there was collusion between Trump and Putin that enabled WW3.  </a:t>
            </a:r>
          </a:p>
          <a:p>
            <a:r>
              <a:rPr lang="en-US" dirty="0"/>
              <a:t> </a:t>
            </a:r>
          </a:p>
        </p:txBody>
      </p:sp>
    </p:spTree>
    <p:extLst>
      <p:ext uri="{BB962C8B-B14F-4D97-AF65-F5344CB8AC3E}">
        <p14:creationId xmlns:p14="http://schemas.microsoft.com/office/powerpoint/2010/main" val="40987647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24B737-8CE5-4F56-8181-FDB8585CC86E}"/>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A039E668-5C9E-4A14-825F-21C108E51A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370085-146F-44CB-9AA3-FBA563A2607D}"/>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27" name="TextBox 26">
            <a:extLst>
              <a:ext uri="{FF2B5EF4-FFF2-40B4-BE49-F238E27FC236}">
                <a16:creationId xmlns:a16="http://schemas.microsoft.com/office/drawing/2014/main" id="{067C9F9B-4D87-49C8-AB1C-06AD87FCBC2C}"/>
              </a:ext>
            </a:extLst>
          </p:cNvPr>
          <p:cNvSpPr txBox="1"/>
          <p:nvPr/>
        </p:nvSpPr>
        <p:spPr>
          <a:xfrm>
            <a:off x="562061" y="673122"/>
            <a:ext cx="7591338" cy="4893647"/>
          </a:xfrm>
          <a:prstGeom prst="rect">
            <a:avLst/>
          </a:prstGeom>
          <a:noFill/>
        </p:spPr>
        <p:txBody>
          <a:bodyPr wrap="square" rtlCol="0">
            <a:spAutoFit/>
          </a:bodyPr>
          <a:lstStyle/>
          <a:p>
            <a:r>
              <a:rPr lang="en-US" sz="1400" dirty="0"/>
              <a:t>The </a:t>
            </a:r>
            <a:r>
              <a:rPr lang="en-US" sz="1400" b="1" dirty="0"/>
              <a:t>Molotov–Ribbentrop Pact</a:t>
            </a:r>
            <a:r>
              <a:rPr lang="en-US" sz="1400" dirty="0"/>
              <a:t>, officially known as the </a:t>
            </a:r>
            <a:r>
              <a:rPr lang="en-US" sz="1400" b="1" dirty="0"/>
              <a:t>Treaty of Non-aggression between Germany and the Union of Soviet Socialist Republics</a:t>
            </a:r>
            <a:r>
              <a:rPr lang="en-US" sz="1400" dirty="0"/>
              <a:t>,</a:t>
            </a:r>
            <a:r>
              <a:rPr lang="en-US" sz="1400" dirty="0">
                <a:hlinkClick r:id="rId2"/>
              </a:rPr>
              <a:t> </a:t>
            </a:r>
            <a:r>
              <a:rPr lang="en-US" sz="1400" dirty="0"/>
              <a:t> was a </a:t>
            </a:r>
            <a:r>
              <a:rPr lang="en-US" sz="1400" dirty="0">
                <a:hlinkClick r:id="rId3"/>
              </a:rPr>
              <a:t>neutrality pact</a:t>
            </a:r>
            <a:r>
              <a:rPr lang="en-US" sz="1400" dirty="0"/>
              <a:t> between </a:t>
            </a:r>
            <a:r>
              <a:rPr lang="en-US" sz="1400" dirty="0">
                <a:hlinkClick r:id="rId4"/>
              </a:rPr>
              <a:t>Nazi Germany</a:t>
            </a:r>
            <a:r>
              <a:rPr lang="en-US" sz="1400" dirty="0"/>
              <a:t> and the </a:t>
            </a:r>
            <a:r>
              <a:rPr lang="en-US" sz="1400" dirty="0">
                <a:hlinkClick r:id="rId5"/>
              </a:rPr>
              <a:t>Soviet Union</a:t>
            </a:r>
            <a:r>
              <a:rPr lang="en-US" sz="1400" dirty="0"/>
              <a:t> signed in </a:t>
            </a:r>
            <a:r>
              <a:rPr lang="en-US" sz="1400" dirty="0">
                <a:hlinkClick r:id="rId6"/>
              </a:rPr>
              <a:t>Moscow</a:t>
            </a:r>
            <a:r>
              <a:rPr lang="en-US" sz="1400" dirty="0"/>
              <a:t> on August 23, 1939 by </a:t>
            </a:r>
            <a:r>
              <a:rPr lang="en-US" sz="1400" dirty="0">
                <a:hlinkClick r:id="rId7"/>
              </a:rPr>
              <a:t>foreign ministers</a:t>
            </a:r>
            <a:r>
              <a:rPr lang="en-US" sz="1400" dirty="0"/>
              <a:t> </a:t>
            </a:r>
            <a:r>
              <a:rPr lang="en-US" sz="1400" dirty="0">
                <a:hlinkClick r:id="rId8"/>
              </a:rPr>
              <a:t>Joachim von Ribbentrop</a:t>
            </a:r>
            <a:r>
              <a:rPr lang="en-US" sz="1400" dirty="0"/>
              <a:t> and </a:t>
            </a:r>
            <a:r>
              <a:rPr lang="en-US" sz="1400" dirty="0">
                <a:hlinkClick r:id="rId9"/>
              </a:rPr>
              <a:t>Vyacheslav Molotov</a:t>
            </a:r>
            <a:r>
              <a:rPr lang="en-US" sz="1400" dirty="0"/>
              <a:t>, respectively.</a:t>
            </a:r>
          </a:p>
          <a:p>
            <a:r>
              <a:rPr lang="en-US" sz="1400" dirty="0"/>
              <a:t>The clauses of the Nazi–Soviet Pact provided a written guarantee of </a:t>
            </a:r>
            <a:r>
              <a:rPr lang="en-US" sz="1400" dirty="0">
                <a:hlinkClick r:id="rId10"/>
              </a:rPr>
              <a:t>peace</a:t>
            </a:r>
            <a:r>
              <a:rPr lang="en-US" sz="1400" dirty="0"/>
              <a:t> by each party towards the other, and a declared commitment that neither government would ally itself to, or aid an enemy of the other party. In addition to stipulations of non-aggression, </a:t>
            </a:r>
            <a:r>
              <a:rPr lang="en-US" sz="1400" b="1" dirty="0"/>
              <a:t>the treaty included a secret protocol that defined the borders of Soviet and German "spheres of influence" in the event of possible rearrangement of the territories belonging to </a:t>
            </a:r>
            <a:r>
              <a:rPr lang="en-US" sz="1400" b="1" dirty="0">
                <a:hlinkClick r:id="rId11"/>
              </a:rPr>
              <a:t>Poland</a:t>
            </a:r>
            <a:r>
              <a:rPr lang="en-US" sz="1400" b="1" dirty="0"/>
              <a:t>, </a:t>
            </a:r>
            <a:r>
              <a:rPr lang="en-US" sz="1400" b="1" dirty="0">
                <a:hlinkClick r:id="rId12"/>
              </a:rPr>
              <a:t>Lithuania</a:t>
            </a:r>
            <a:r>
              <a:rPr lang="en-US" sz="1400" b="1" dirty="0"/>
              <a:t>, </a:t>
            </a:r>
            <a:r>
              <a:rPr lang="en-US" sz="1400" b="1" dirty="0">
                <a:hlinkClick r:id="rId13"/>
              </a:rPr>
              <a:t>Latvia</a:t>
            </a:r>
            <a:r>
              <a:rPr lang="en-US" sz="1400" b="1" dirty="0"/>
              <a:t>, </a:t>
            </a:r>
            <a:r>
              <a:rPr lang="en-US" sz="1400" b="1" dirty="0">
                <a:hlinkClick r:id="rId14"/>
              </a:rPr>
              <a:t>Estonia</a:t>
            </a:r>
            <a:r>
              <a:rPr lang="en-US" sz="1400" b="1" dirty="0"/>
              <a:t>, and </a:t>
            </a:r>
            <a:r>
              <a:rPr lang="en-US" sz="1400" b="1" dirty="0">
                <a:hlinkClick r:id="rId15"/>
              </a:rPr>
              <a:t>Finland</a:t>
            </a:r>
            <a:r>
              <a:rPr lang="en-US" sz="1400" b="1" dirty="0"/>
              <a:t>. The secret protocol also recognized the interest of Lithuania in the </a:t>
            </a:r>
            <a:r>
              <a:rPr lang="en-US" sz="1400" b="1" dirty="0" err="1">
                <a:hlinkClick r:id="rId16"/>
              </a:rPr>
              <a:t>Vilno</a:t>
            </a:r>
            <a:r>
              <a:rPr lang="en-US" sz="1400" b="1" dirty="0"/>
              <a:t> region; in addition, Germany declared complete disinterest in </a:t>
            </a:r>
            <a:r>
              <a:rPr lang="en-US" sz="1400" b="1" dirty="0">
                <a:hlinkClick r:id="rId17"/>
              </a:rPr>
              <a:t>Bessarabia</a:t>
            </a:r>
            <a:r>
              <a:rPr lang="en-US" sz="1400" b="1" dirty="0"/>
              <a:t>. The Secret Protocol was just a rumor until it was made public at the </a:t>
            </a:r>
            <a:r>
              <a:rPr lang="en-US" sz="1400" b="1" dirty="0">
                <a:hlinkClick r:id="rId18"/>
              </a:rPr>
              <a:t>Nuremberg trials</a:t>
            </a:r>
            <a:r>
              <a:rPr lang="en-US" sz="1400" dirty="0"/>
              <a:t>.</a:t>
            </a:r>
          </a:p>
          <a:p>
            <a:endParaRPr lang="en-US" sz="1400" dirty="0"/>
          </a:p>
          <a:p>
            <a:r>
              <a:rPr lang="en-US" sz="1400" b="1" dirty="0"/>
              <a:t>The Pact was terminated on June 22, 1941, when the </a:t>
            </a:r>
            <a:r>
              <a:rPr lang="en-US" sz="1400" b="1" i="1" dirty="0">
                <a:hlinkClick r:id="rId19"/>
              </a:rPr>
              <a:t>Wehrmacht</a:t>
            </a:r>
            <a:r>
              <a:rPr lang="en-US" sz="1400" b="1" dirty="0"/>
              <a:t> launched </a:t>
            </a:r>
            <a:r>
              <a:rPr lang="en-US" sz="1400" b="1" dirty="0">
                <a:hlinkClick r:id="rId20"/>
              </a:rPr>
              <a:t>Operation Barbarossa</a:t>
            </a:r>
            <a:r>
              <a:rPr lang="en-US" sz="1400" b="1" dirty="0"/>
              <a:t> and invaded the Soviet Union</a:t>
            </a:r>
            <a:r>
              <a:rPr lang="en-US" sz="1400" b="1" dirty="0">
                <a:hlinkClick r:id="rId21"/>
              </a:rPr>
              <a:t> </a:t>
            </a:r>
            <a:r>
              <a:rPr lang="en-US" sz="1400" dirty="0"/>
              <a:t> (thus as well executing the ideological goal of </a:t>
            </a:r>
            <a:r>
              <a:rPr lang="en-US" sz="1400" i="1" dirty="0">
                <a:hlinkClick r:id="rId22"/>
              </a:rPr>
              <a:t>Lebensraum</a:t>
            </a:r>
            <a:r>
              <a:rPr lang="en-US" sz="1400" dirty="0"/>
              <a:t>). After the war, von Ribbentrop was convicted of </a:t>
            </a:r>
            <a:r>
              <a:rPr lang="en-US" sz="1400" dirty="0">
                <a:hlinkClick r:id="rId23"/>
              </a:rPr>
              <a:t>war crimes</a:t>
            </a:r>
            <a:r>
              <a:rPr lang="en-US" sz="1400" dirty="0"/>
              <a:t> and executed. Molotov died aged 96 in 1986, five years before the USSR's dissolution. </a:t>
            </a:r>
            <a:r>
              <a:rPr lang="en-US" sz="1400" b="1" dirty="0"/>
              <a:t>Soon after World War II, the German copy of the secret protocol was found in Nazi archives and published in the West, but the Soviet government denied its existence until 1989, when it was finally acknowledged and denounced. </a:t>
            </a:r>
            <a:r>
              <a:rPr lang="en-US" sz="1400" b="1" dirty="0">
                <a:hlinkClick r:id="rId24"/>
              </a:rPr>
              <a:t>Vladimir Putin</a:t>
            </a:r>
            <a:r>
              <a:rPr lang="en-US" sz="1400" b="1" dirty="0"/>
              <a:t>, while condemning the pact as "immoral", has also defended the pact as a "</a:t>
            </a:r>
            <a:r>
              <a:rPr lang="en-US" sz="1400" b="1" dirty="0">
                <a:hlinkClick r:id="rId25"/>
              </a:rPr>
              <a:t>necessary evil</a:t>
            </a:r>
            <a:r>
              <a:rPr lang="en-US" sz="1400" b="1" dirty="0"/>
              <a:t>", a U-turn following his earlier condemnation.</a:t>
            </a:r>
            <a:endParaRPr lang="en-US" sz="1400" dirty="0"/>
          </a:p>
          <a:p>
            <a:r>
              <a:rPr lang="en-US" sz="1400" dirty="0"/>
              <a:t>https://en.wikipedia.org/wiki/Molotov–</a:t>
            </a:r>
            <a:r>
              <a:rPr lang="en-US" sz="1400" dirty="0" err="1"/>
              <a:t>Ribbentrop_Pact</a:t>
            </a:r>
            <a:endParaRPr lang="en-US" dirty="0"/>
          </a:p>
        </p:txBody>
      </p:sp>
      <p:pic>
        <p:nvPicPr>
          <p:cNvPr id="65" name="Picture 64">
            <a:extLst>
              <a:ext uri="{FF2B5EF4-FFF2-40B4-BE49-F238E27FC236}">
                <a16:creationId xmlns:a16="http://schemas.microsoft.com/office/drawing/2014/main" id="{F31FEABC-BF11-4CE9-A13A-2E99BF621BC3}"/>
              </a:ext>
            </a:extLst>
          </p:cNvPr>
          <p:cNvPicPr>
            <a:picLocks noChangeAspect="1"/>
          </p:cNvPicPr>
          <p:nvPr/>
        </p:nvPicPr>
        <p:blipFill>
          <a:blip r:embed="rId26"/>
          <a:stretch>
            <a:fillRect/>
          </a:stretch>
        </p:blipFill>
        <p:spPr>
          <a:xfrm>
            <a:off x="8212293" y="673122"/>
            <a:ext cx="3141507" cy="4460940"/>
          </a:xfrm>
          <a:prstGeom prst="rect">
            <a:avLst/>
          </a:prstGeom>
        </p:spPr>
      </p:pic>
      <p:cxnSp>
        <p:nvCxnSpPr>
          <p:cNvPr id="67" name="Straight Connector 66">
            <a:extLst>
              <a:ext uri="{FF2B5EF4-FFF2-40B4-BE49-F238E27FC236}">
                <a16:creationId xmlns:a16="http://schemas.microsoft.com/office/drawing/2014/main" id="{478C2289-158F-48D1-9F2F-AC0805E050C9}"/>
              </a:ext>
            </a:extLst>
          </p:cNvPr>
          <p:cNvCxnSpPr/>
          <p:nvPr/>
        </p:nvCxnSpPr>
        <p:spPr>
          <a:xfrm flipV="1">
            <a:off x="687547" y="5760191"/>
            <a:ext cx="7340367" cy="75501"/>
          </a:xfrm>
          <a:prstGeom prst="line">
            <a:avLst/>
          </a:prstGeom>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91DBCE8C-19C6-43F7-AE04-85385B9DFF88}"/>
              </a:ext>
            </a:extLst>
          </p:cNvPr>
          <p:cNvSpPr txBox="1"/>
          <p:nvPr/>
        </p:nvSpPr>
        <p:spPr>
          <a:xfrm>
            <a:off x="8153400" y="5343787"/>
            <a:ext cx="3264017" cy="923330"/>
          </a:xfrm>
          <a:prstGeom prst="rect">
            <a:avLst/>
          </a:prstGeom>
          <a:noFill/>
        </p:spPr>
        <p:txBody>
          <a:bodyPr wrap="square" rtlCol="0">
            <a:spAutoFit/>
          </a:bodyPr>
          <a:lstStyle/>
          <a:p>
            <a:pPr algn="ctr"/>
            <a:r>
              <a:rPr lang="en-US" dirty="0"/>
              <a:t>Stalin and Ribbentrop shaking hands after the signing of the pact on August 23, 1939</a:t>
            </a:r>
          </a:p>
        </p:txBody>
      </p:sp>
    </p:spTree>
    <p:extLst>
      <p:ext uri="{BB962C8B-B14F-4D97-AF65-F5344CB8AC3E}">
        <p14:creationId xmlns:p14="http://schemas.microsoft.com/office/powerpoint/2010/main" val="2947187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2A72DB-750E-4EB7-AFC7-6E959ED01049}"/>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DCA39530-986D-40A9-BD8B-F423812277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19E9AD-16E6-4929-A442-469FC81CADFD}"/>
              </a:ext>
            </a:extLst>
          </p:cNvPr>
          <p:cNvSpPr>
            <a:spLocks noGrp="1"/>
          </p:cNvSpPr>
          <p:nvPr>
            <p:ph type="sldNum" sz="quarter" idx="12"/>
          </p:nvPr>
        </p:nvSpPr>
        <p:spPr/>
        <p:txBody>
          <a:bodyPr/>
          <a:lstStyle/>
          <a:p>
            <a:fld id="{1E1B8BD3-EEEF-4896-BEE3-06C250004F3C}" type="slidenum">
              <a:rPr lang="en-US" smtClean="0"/>
              <a:pPr/>
              <a:t>5</a:t>
            </a:fld>
            <a:endParaRPr lang="en-US"/>
          </a:p>
        </p:txBody>
      </p:sp>
      <p:grpSp>
        <p:nvGrpSpPr>
          <p:cNvPr id="5185" name="Group 66">
            <a:extLst>
              <a:ext uri="{FF2B5EF4-FFF2-40B4-BE49-F238E27FC236}">
                <a16:creationId xmlns:a16="http://schemas.microsoft.com/office/drawing/2014/main" id="{4F974E03-44BC-4206-ACE6-506C1093B77A}"/>
              </a:ext>
            </a:extLst>
          </p:cNvPr>
          <p:cNvGrpSpPr>
            <a:grpSpLocks/>
          </p:cNvGrpSpPr>
          <p:nvPr/>
        </p:nvGrpSpPr>
        <p:grpSpPr bwMode="auto">
          <a:xfrm>
            <a:off x="695325" y="453318"/>
            <a:ext cx="5772150" cy="5486400"/>
            <a:chOff x="107842050" y="105727500"/>
            <a:chExt cx="5772150" cy="5486400"/>
          </a:xfrm>
        </p:grpSpPr>
        <p:sp>
          <p:nvSpPr>
            <p:cNvPr id="5186" name="Text Box 67">
              <a:extLst>
                <a:ext uri="{FF2B5EF4-FFF2-40B4-BE49-F238E27FC236}">
                  <a16:creationId xmlns:a16="http://schemas.microsoft.com/office/drawing/2014/main" id="{28DAA798-3B64-4940-844A-494EADEB7D06}"/>
                </a:ext>
              </a:extLst>
            </p:cNvPr>
            <p:cNvSpPr txBox="1">
              <a:spLocks noChangeArrowheads="1"/>
            </p:cNvSpPr>
            <p:nvPr/>
          </p:nvSpPr>
          <p:spPr bwMode="auto">
            <a:xfrm>
              <a:off x="107842050" y="106050228"/>
              <a:ext cx="5772149" cy="5163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87" name="Line 68">
              <a:extLst>
                <a:ext uri="{FF2B5EF4-FFF2-40B4-BE49-F238E27FC236}">
                  <a16:creationId xmlns:a16="http://schemas.microsoft.com/office/drawing/2014/main" id="{ECDD1CFE-74A7-4524-92E3-D6FBE7F85E4B}"/>
                </a:ext>
              </a:extLst>
            </p:cNvPr>
            <p:cNvSpPr>
              <a:spLocks noChangeShapeType="1"/>
            </p:cNvSpPr>
            <p:nvPr/>
          </p:nvSpPr>
          <p:spPr bwMode="auto">
            <a:xfrm>
              <a:off x="107971761" y="107276601"/>
              <a:ext cx="564243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88" name="Line 69">
              <a:extLst>
                <a:ext uri="{FF2B5EF4-FFF2-40B4-BE49-F238E27FC236}">
                  <a16:creationId xmlns:a16="http://schemas.microsoft.com/office/drawing/2014/main" id="{039E094B-3C8B-4D7A-B4D7-CBD568B92A2D}"/>
                </a:ext>
              </a:extLst>
            </p:cNvPr>
            <p:cNvSpPr>
              <a:spLocks noChangeShapeType="1"/>
            </p:cNvSpPr>
            <p:nvPr/>
          </p:nvSpPr>
          <p:spPr bwMode="auto">
            <a:xfrm>
              <a:off x="109811687" y="106824780"/>
              <a:ext cx="1"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89" name="AutoShape 70">
              <a:extLst>
                <a:ext uri="{FF2B5EF4-FFF2-40B4-BE49-F238E27FC236}">
                  <a16:creationId xmlns:a16="http://schemas.microsoft.com/office/drawing/2014/main" id="{C60FA6D9-B2CC-4A6D-AF50-DAA1C6424236}"/>
                </a:ext>
              </a:extLst>
            </p:cNvPr>
            <p:cNvSpPr>
              <a:spLocks/>
            </p:cNvSpPr>
            <p:nvPr/>
          </p:nvSpPr>
          <p:spPr bwMode="auto">
            <a:xfrm rot="-16200000">
              <a:off x="108980505" y="105732200"/>
              <a:ext cx="129092" cy="1410610"/>
            </a:xfrm>
            <a:prstGeom prst="leftBracket">
              <a:avLst>
                <a:gd name="adj" fmla="val 9106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90" name="Text Box 71">
              <a:extLst>
                <a:ext uri="{FF2B5EF4-FFF2-40B4-BE49-F238E27FC236}">
                  <a16:creationId xmlns:a16="http://schemas.microsoft.com/office/drawing/2014/main" id="{A086B936-CFA0-410F-8881-B69A2A02FF3F}"/>
                </a:ext>
              </a:extLst>
            </p:cNvPr>
            <p:cNvSpPr txBox="1">
              <a:spLocks noChangeArrowheads="1"/>
            </p:cNvSpPr>
            <p:nvPr/>
          </p:nvSpPr>
          <p:spPr bwMode="auto">
            <a:xfrm>
              <a:off x="108707731" y="106114775"/>
              <a:ext cx="674640" cy="2940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 years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91" name="Line 72">
              <a:extLst>
                <a:ext uri="{FF2B5EF4-FFF2-40B4-BE49-F238E27FC236}">
                  <a16:creationId xmlns:a16="http://schemas.microsoft.com/office/drawing/2014/main" id="{C2591796-E923-469E-B26B-980852AEA680}"/>
                </a:ext>
              </a:extLst>
            </p:cNvPr>
            <p:cNvSpPr>
              <a:spLocks noChangeShapeType="1"/>
            </p:cNvSpPr>
            <p:nvPr/>
          </p:nvSpPr>
          <p:spPr bwMode="auto">
            <a:xfrm>
              <a:off x="109627694" y="106824780"/>
              <a:ext cx="367985"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5192" name="Group 73">
              <a:extLst>
                <a:ext uri="{FF2B5EF4-FFF2-40B4-BE49-F238E27FC236}">
                  <a16:creationId xmlns:a16="http://schemas.microsoft.com/office/drawing/2014/main" id="{C076ECF8-6912-4565-B986-AF3C402C1E7F}"/>
                </a:ext>
              </a:extLst>
            </p:cNvPr>
            <p:cNvGrpSpPr>
              <a:grpSpLocks/>
            </p:cNvGrpSpPr>
            <p:nvPr/>
          </p:nvGrpSpPr>
          <p:grpSpPr bwMode="auto">
            <a:xfrm>
              <a:off x="108217084" y="106566596"/>
              <a:ext cx="398335" cy="710004"/>
              <a:chOff x="98471108" y="117408919"/>
              <a:chExt cx="371181" cy="628649"/>
            </a:xfrm>
          </p:grpSpPr>
          <p:sp>
            <p:nvSpPr>
              <p:cNvPr id="5244" name="Line 74">
                <a:extLst>
                  <a:ext uri="{FF2B5EF4-FFF2-40B4-BE49-F238E27FC236}">
                    <a16:creationId xmlns:a16="http://schemas.microsoft.com/office/drawing/2014/main" id="{D640B88A-E55D-4708-A2FF-CE17B21C6AF9}"/>
                  </a:ext>
                </a:extLst>
              </p:cNvPr>
              <p:cNvSpPr>
                <a:spLocks noChangeShapeType="1"/>
              </p:cNvSpPr>
              <p:nvPr/>
            </p:nvSpPr>
            <p:spPr bwMode="auto">
              <a:xfrm>
                <a:off x="98642558" y="117637517"/>
                <a:ext cx="3" cy="40005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45" name="Line 75">
                <a:extLst>
                  <a:ext uri="{FF2B5EF4-FFF2-40B4-BE49-F238E27FC236}">
                    <a16:creationId xmlns:a16="http://schemas.microsoft.com/office/drawing/2014/main" id="{7A425757-FFF8-45F6-BEE9-40D72E5C0EC9}"/>
                  </a:ext>
                </a:extLst>
              </p:cNvPr>
              <p:cNvSpPr>
                <a:spLocks noChangeShapeType="1"/>
              </p:cNvSpPr>
              <p:nvPr/>
            </p:nvSpPr>
            <p:spPr bwMode="auto">
              <a:xfrm>
                <a:off x="98471108" y="117637519"/>
                <a:ext cx="342901"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46" name="Text Box 76">
                <a:extLst>
                  <a:ext uri="{FF2B5EF4-FFF2-40B4-BE49-F238E27FC236}">
                    <a16:creationId xmlns:a16="http://schemas.microsoft.com/office/drawing/2014/main" id="{203B19F4-2A8D-4862-81AF-FC4DD9D035F4}"/>
                  </a:ext>
                </a:extLst>
              </p:cNvPr>
              <p:cNvSpPr txBox="1">
                <a:spLocks noChangeArrowheads="1"/>
              </p:cNvSpPr>
              <p:nvPr/>
            </p:nvSpPr>
            <p:spPr bwMode="auto">
              <a:xfrm>
                <a:off x="98471108" y="117408919"/>
                <a:ext cx="371181" cy="26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5193" name="Text Box 77">
              <a:extLst>
                <a:ext uri="{FF2B5EF4-FFF2-40B4-BE49-F238E27FC236}">
                  <a16:creationId xmlns:a16="http://schemas.microsoft.com/office/drawing/2014/main" id="{2BCA27FD-663C-4577-9351-134A0E63B4EA}"/>
                </a:ext>
              </a:extLst>
            </p:cNvPr>
            <p:cNvSpPr txBox="1">
              <a:spLocks noChangeArrowheads="1"/>
            </p:cNvSpPr>
            <p:nvPr/>
          </p:nvSpPr>
          <p:spPr bwMode="auto">
            <a:xfrm>
              <a:off x="109627694" y="106566596"/>
              <a:ext cx="398336" cy="2940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94" name="Text Box 78">
              <a:extLst>
                <a:ext uri="{FF2B5EF4-FFF2-40B4-BE49-F238E27FC236}">
                  <a16:creationId xmlns:a16="http://schemas.microsoft.com/office/drawing/2014/main" id="{F66BC3C6-2D82-4205-86FB-CE669AE0CB3E}"/>
                </a:ext>
              </a:extLst>
            </p:cNvPr>
            <p:cNvSpPr txBox="1">
              <a:spLocks noChangeArrowheads="1"/>
            </p:cNvSpPr>
            <p:nvPr/>
          </p:nvSpPr>
          <p:spPr bwMode="auto">
            <a:xfrm>
              <a:off x="108707731" y="106953872"/>
              <a:ext cx="858633" cy="2940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Athens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95" name="Text Box 79">
              <a:extLst>
                <a:ext uri="{FF2B5EF4-FFF2-40B4-BE49-F238E27FC236}">
                  <a16:creationId xmlns:a16="http://schemas.microsoft.com/office/drawing/2014/main" id="{CAAA3365-0F67-47D4-BDCD-395FACE811A9}"/>
                </a:ext>
              </a:extLst>
            </p:cNvPr>
            <p:cNvSpPr txBox="1">
              <a:spLocks noChangeArrowheads="1"/>
            </p:cNvSpPr>
            <p:nvPr/>
          </p:nvSpPr>
          <p:spPr bwMode="auto">
            <a:xfrm>
              <a:off x="110695697" y="107341147"/>
              <a:ext cx="981292" cy="7100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 &amp;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Demetrius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In alliance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96" name="Line 80">
              <a:extLst>
                <a:ext uri="{FF2B5EF4-FFF2-40B4-BE49-F238E27FC236}">
                  <a16:creationId xmlns:a16="http://schemas.microsoft.com/office/drawing/2014/main" id="{260E9E73-CA64-4E4F-A360-5E1549CC0F38}"/>
                </a:ext>
              </a:extLst>
            </p:cNvPr>
            <p:cNvSpPr>
              <a:spLocks noChangeShapeType="1"/>
            </p:cNvSpPr>
            <p:nvPr/>
          </p:nvSpPr>
          <p:spPr bwMode="auto">
            <a:xfrm>
              <a:off x="112694237" y="106824780"/>
              <a:ext cx="1"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97" name="Line 81">
              <a:extLst>
                <a:ext uri="{FF2B5EF4-FFF2-40B4-BE49-F238E27FC236}">
                  <a16:creationId xmlns:a16="http://schemas.microsoft.com/office/drawing/2014/main" id="{FC0C7772-E201-450D-82A7-DB99EAF443B0}"/>
                </a:ext>
              </a:extLst>
            </p:cNvPr>
            <p:cNvSpPr>
              <a:spLocks noChangeShapeType="1"/>
            </p:cNvSpPr>
            <p:nvPr/>
          </p:nvSpPr>
          <p:spPr bwMode="auto">
            <a:xfrm>
              <a:off x="112510244" y="106824780"/>
              <a:ext cx="367985"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98" name="Text Box 82">
              <a:extLst>
                <a:ext uri="{FF2B5EF4-FFF2-40B4-BE49-F238E27FC236}">
                  <a16:creationId xmlns:a16="http://schemas.microsoft.com/office/drawing/2014/main" id="{630B2E04-735B-4236-BEDA-770B94E1E7B2}"/>
                </a:ext>
              </a:extLst>
            </p:cNvPr>
            <p:cNvSpPr txBox="1">
              <a:spLocks noChangeArrowheads="1"/>
            </p:cNvSpPr>
            <p:nvPr/>
          </p:nvSpPr>
          <p:spPr bwMode="auto">
            <a:xfrm>
              <a:off x="112326252" y="106308413"/>
              <a:ext cx="735970" cy="552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5199" name="Group 83">
              <a:extLst>
                <a:ext uri="{FF2B5EF4-FFF2-40B4-BE49-F238E27FC236}">
                  <a16:creationId xmlns:a16="http://schemas.microsoft.com/office/drawing/2014/main" id="{3CDD48C0-1F83-4D5E-90AB-8831BA1A4AD1}"/>
                </a:ext>
              </a:extLst>
            </p:cNvPr>
            <p:cNvGrpSpPr>
              <a:grpSpLocks/>
            </p:cNvGrpSpPr>
            <p:nvPr/>
          </p:nvGrpSpPr>
          <p:grpSpPr bwMode="auto">
            <a:xfrm>
              <a:off x="110976973" y="106566596"/>
              <a:ext cx="398334" cy="710004"/>
              <a:chOff x="104719508" y="117180319"/>
              <a:chExt cx="371181" cy="628649"/>
            </a:xfrm>
          </p:grpSpPr>
          <p:sp>
            <p:nvSpPr>
              <p:cNvPr id="5241" name="Line 84">
                <a:extLst>
                  <a:ext uri="{FF2B5EF4-FFF2-40B4-BE49-F238E27FC236}">
                    <a16:creationId xmlns:a16="http://schemas.microsoft.com/office/drawing/2014/main" id="{22EC1383-CBEA-42D7-AE70-06CB01CD8B56}"/>
                  </a:ext>
                </a:extLst>
              </p:cNvPr>
              <p:cNvSpPr>
                <a:spLocks noChangeShapeType="1"/>
              </p:cNvSpPr>
              <p:nvPr/>
            </p:nvSpPr>
            <p:spPr bwMode="auto">
              <a:xfrm>
                <a:off x="104890958" y="117408917"/>
                <a:ext cx="3" cy="40005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42" name="Line 85">
                <a:extLst>
                  <a:ext uri="{FF2B5EF4-FFF2-40B4-BE49-F238E27FC236}">
                    <a16:creationId xmlns:a16="http://schemas.microsoft.com/office/drawing/2014/main" id="{4E15533A-9812-4BA4-A92C-BFD8CE8EAA12}"/>
                  </a:ext>
                </a:extLst>
              </p:cNvPr>
              <p:cNvSpPr>
                <a:spLocks noChangeShapeType="1"/>
              </p:cNvSpPr>
              <p:nvPr/>
            </p:nvSpPr>
            <p:spPr bwMode="auto">
              <a:xfrm>
                <a:off x="104719508" y="117408919"/>
                <a:ext cx="342901"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43" name="Text Box 86">
                <a:extLst>
                  <a:ext uri="{FF2B5EF4-FFF2-40B4-BE49-F238E27FC236}">
                    <a16:creationId xmlns:a16="http://schemas.microsoft.com/office/drawing/2014/main" id="{D1A704CB-5082-4617-BC19-32D138291AB6}"/>
                  </a:ext>
                </a:extLst>
              </p:cNvPr>
              <p:cNvSpPr txBox="1">
                <a:spLocks noChangeArrowheads="1"/>
              </p:cNvSpPr>
              <p:nvPr/>
            </p:nvSpPr>
            <p:spPr bwMode="auto">
              <a:xfrm>
                <a:off x="104719508" y="117180319"/>
                <a:ext cx="371181" cy="26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5200" name="Line 87">
              <a:extLst>
                <a:ext uri="{FF2B5EF4-FFF2-40B4-BE49-F238E27FC236}">
                  <a16:creationId xmlns:a16="http://schemas.microsoft.com/office/drawing/2014/main" id="{A271B57D-FF13-4ACF-AC85-962800F43191}"/>
                </a:ext>
              </a:extLst>
            </p:cNvPr>
            <p:cNvSpPr>
              <a:spLocks noChangeShapeType="1"/>
            </p:cNvSpPr>
            <p:nvPr/>
          </p:nvSpPr>
          <p:spPr bwMode="auto">
            <a:xfrm>
              <a:off x="107971761" y="109277524"/>
              <a:ext cx="5642439"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01" name="Line 88">
              <a:extLst>
                <a:ext uri="{FF2B5EF4-FFF2-40B4-BE49-F238E27FC236}">
                  <a16:creationId xmlns:a16="http://schemas.microsoft.com/office/drawing/2014/main" id="{57D5F010-F994-430F-8C12-66C6FDF3F173}"/>
                </a:ext>
              </a:extLst>
            </p:cNvPr>
            <p:cNvSpPr>
              <a:spLocks noChangeShapeType="1"/>
            </p:cNvSpPr>
            <p:nvPr/>
          </p:nvSpPr>
          <p:spPr bwMode="auto">
            <a:xfrm>
              <a:off x="109811687" y="108825703"/>
              <a:ext cx="1"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02" name="Line 89">
              <a:extLst>
                <a:ext uri="{FF2B5EF4-FFF2-40B4-BE49-F238E27FC236}">
                  <a16:creationId xmlns:a16="http://schemas.microsoft.com/office/drawing/2014/main" id="{6F2565E2-A1BD-4F1F-89A9-85B3E7866D9B}"/>
                </a:ext>
              </a:extLst>
            </p:cNvPr>
            <p:cNvSpPr>
              <a:spLocks noChangeShapeType="1"/>
            </p:cNvSpPr>
            <p:nvPr/>
          </p:nvSpPr>
          <p:spPr bwMode="auto">
            <a:xfrm>
              <a:off x="109627695" y="108825703"/>
              <a:ext cx="367985"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03" name="Line 90">
              <a:extLst>
                <a:ext uri="{FF2B5EF4-FFF2-40B4-BE49-F238E27FC236}">
                  <a16:creationId xmlns:a16="http://schemas.microsoft.com/office/drawing/2014/main" id="{452CF41E-E890-4692-BA0D-5DCBA3347D4E}"/>
                </a:ext>
              </a:extLst>
            </p:cNvPr>
            <p:cNvSpPr>
              <a:spLocks noChangeShapeType="1"/>
            </p:cNvSpPr>
            <p:nvPr/>
          </p:nvSpPr>
          <p:spPr bwMode="auto">
            <a:xfrm>
              <a:off x="108403340" y="108825703"/>
              <a:ext cx="2"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04" name="Line 91">
              <a:extLst>
                <a:ext uri="{FF2B5EF4-FFF2-40B4-BE49-F238E27FC236}">
                  <a16:creationId xmlns:a16="http://schemas.microsoft.com/office/drawing/2014/main" id="{AFF10DF8-BF3E-4A77-B66F-0B3382663712}"/>
                </a:ext>
              </a:extLst>
            </p:cNvPr>
            <p:cNvSpPr>
              <a:spLocks noChangeShapeType="1"/>
            </p:cNvSpPr>
            <p:nvPr/>
          </p:nvSpPr>
          <p:spPr bwMode="auto">
            <a:xfrm>
              <a:off x="108217084" y="108825703"/>
              <a:ext cx="37251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05" name="Text Box 92">
              <a:extLst>
                <a:ext uri="{FF2B5EF4-FFF2-40B4-BE49-F238E27FC236}">
                  <a16:creationId xmlns:a16="http://schemas.microsoft.com/office/drawing/2014/main" id="{E981E735-4177-471E-BB21-B26AE4B4DF91}"/>
                </a:ext>
              </a:extLst>
            </p:cNvPr>
            <p:cNvSpPr txBox="1">
              <a:spLocks noChangeArrowheads="1"/>
            </p:cNvSpPr>
            <p:nvPr/>
          </p:nvSpPr>
          <p:spPr bwMode="auto">
            <a:xfrm>
              <a:off x="108217084" y="108567519"/>
              <a:ext cx="403233" cy="2940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06" name="Line 93">
              <a:extLst>
                <a:ext uri="{FF2B5EF4-FFF2-40B4-BE49-F238E27FC236}">
                  <a16:creationId xmlns:a16="http://schemas.microsoft.com/office/drawing/2014/main" id="{8F08A443-244A-4C8E-BD98-5500A64851BA}"/>
                </a:ext>
              </a:extLst>
            </p:cNvPr>
            <p:cNvSpPr>
              <a:spLocks noChangeShapeType="1"/>
            </p:cNvSpPr>
            <p:nvPr/>
          </p:nvSpPr>
          <p:spPr bwMode="auto">
            <a:xfrm>
              <a:off x="112694238" y="108825703"/>
              <a:ext cx="1"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07" name="Line 94">
              <a:extLst>
                <a:ext uri="{FF2B5EF4-FFF2-40B4-BE49-F238E27FC236}">
                  <a16:creationId xmlns:a16="http://schemas.microsoft.com/office/drawing/2014/main" id="{12E3646D-F8A0-480F-94AF-1CB3585B9FC9}"/>
                </a:ext>
              </a:extLst>
            </p:cNvPr>
            <p:cNvSpPr>
              <a:spLocks noChangeShapeType="1"/>
            </p:cNvSpPr>
            <p:nvPr/>
          </p:nvSpPr>
          <p:spPr bwMode="auto">
            <a:xfrm>
              <a:off x="112510245" y="108825703"/>
              <a:ext cx="367985"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08" name="Text Box 95">
              <a:extLst>
                <a:ext uri="{FF2B5EF4-FFF2-40B4-BE49-F238E27FC236}">
                  <a16:creationId xmlns:a16="http://schemas.microsoft.com/office/drawing/2014/main" id="{0CB5602C-386E-4DEF-9FBA-DC056D8CE6E0}"/>
                </a:ext>
              </a:extLst>
            </p:cNvPr>
            <p:cNvSpPr txBox="1">
              <a:spLocks noChangeArrowheads="1"/>
            </p:cNvSpPr>
            <p:nvPr/>
          </p:nvSpPr>
          <p:spPr bwMode="auto">
            <a:xfrm>
              <a:off x="112331499" y="108356400"/>
              <a:ext cx="735970" cy="505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Sept 1, 1939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09" name="Line 96">
              <a:extLst>
                <a:ext uri="{FF2B5EF4-FFF2-40B4-BE49-F238E27FC236}">
                  <a16:creationId xmlns:a16="http://schemas.microsoft.com/office/drawing/2014/main" id="{764B74FA-F7F4-4052-95DF-8F3844FF72E1}"/>
                </a:ext>
              </a:extLst>
            </p:cNvPr>
            <p:cNvSpPr>
              <a:spLocks noChangeShapeType="1"/>
            </p:cNvSpPr>
            <p:nvPr/>
          </p:nvSpPr>
          <p:spPr bwMode="auto">
            <a:xfrm>
              <a:off x="111160967" y="108825697"/>
              <a:ext cx="1"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10" name="Line 97">
              <a:extLst>
                <a:ext uri="{FF2B5EF4-FFF2-40B4-BE49-F238E27FC236}">
                  <a16:creationId xmlns:a16="http://schemas.microsoft.com/office/drawing/2014/main" id="{5370C822-0C52-42C1-BBEA-4D8751765D56}"/>
                </a:ext>
              </a:extLst>
            </p:cNvPr>
            <p:cNvSpPr>
              <a:spLocks noChangeShapeType="1"/>
            </p:cNvSpPr>
            <p:nvPr/>
          </p:nvSpPr>
          <p:spPr bwMode="auto">
            <a:xfrm>
              <a:off x="110976973" y="108825703"/>
              <a:ext cx="367986"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11" name="Text Box 98">
              <a:extLst>
                <a:ext uri="{FF2B5EF4-FFF2-40B4-BE49-F238E27FC236}">
                  <a16:creationId xmlns:a16="http://schemas.microsoft.com/office/drawing/2014/main" id="{94034912-C6C6-40D2-AAA4-5D95CF8BFA27}"/>
                </a:ext>
              </a:extLst>
            </p:cNvPr>
            <p:cNvSpPr txBox="1">
              <a:spLocks noChangeArrowheads="1"/>
            </p:cNvSpPr>
            <p:nvPr/>
          </p:nvSpPr>
          <p:spPr bwMode="auto">
            <a:xfrm>
              <a:off x="110835016" y="108299250"/>
              <a:ext cx="694796" cy="562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 23,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1939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12" name="AutoShape 99">
              <a:extLst>
                <a:ext uri="{FF2B5EF4-FFF2-40B4-BE49-F238E27FC236}">
                  <a16:creationId xmlns:a16="http://schemas.microsoft.com/office/drawing/2014/main" id="{25118C24-A297-4F88-82F6-A91618C60E9C}"/>
                </a:ext>
              </a:extLst>
            </p:cNvPr>
            <p:cNvSpPr>
              <a:spLocks/>
            </p:cNvSpPr>
            <p:nvPr/>
          </p:nvSpPr>
          <p:spPr bwMode="auto">
            <a:xfrm rot="-16200000">
              <a:off x="109087658" y="107733123"/>
              <a:ext cx="129091" cy="1410610"/>
            </a:xfrm>
            <a:prstGeom prst="leftBracket">
              <a:avLst>
                <a:gd name="adj" fmla="val 9106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13" name="Text Box 100">
              <a:extLst>
                <a:ext uri="{FF2B5EF4-FFF2-40B4-BE49-F238E27FC236}">
                  <a16:creationId xmlns:a16="http://schemas.microsoft.com/office/drawing/2014/main" id="{B69B3965-156C-44E6-AA3F-DED451BBA0AA}"/>
                </a:ext>
              </a:extLst>
            </p:cNvPr>
            <p:cNvSpPr txBox="1">
              <a:spLocks noChangeArrowheads="1"/>
            </p:cNvSpPr>
            <p:nvPr/>
          </p:nvSpPr>
          <p:spPr bwMode="auto">
            <a:xfrm>
              <a:off x="108814884" y="108115698"/>
              <a:ext cx="674640" cy="2940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14" name="Text Box 101">
              <a:extLst>
                <a:ext uri="{FF2B5EF4-FFF2-40B4-BE49-F238E27FC236}">
                  <a16:creationId xmlns:a16="http://schemas.microsoft.com/office/drawing/2014/main" id="{6D286A42-8FFF-4216-A679-5F178FBBBE0A}"/>
                </a:ext>
              </a:extLst>
            </p:cNvPr>
            <p:cNvSpPr txBox="1">
              <a:spLocks noChangeArrowheads="1"/>
            </p:cNvSpPr>
            <p:nvPr/>
          </p:nvSpPr>
          <p:spPr bwMode="auto">
            <a:xfrm>
              <a:off x="109593151" y="108309336"/>
              <a:ext cx="583702" cy="487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1939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15" name="Text Box 102">
              <a:extLst>
                <a:ext uri="{FF2B5EF4-FFF2-40B4-BE49-F238E27FC236}">
                  <a16:creationId xmlns:a16="http://schemas.microsoft.com/office/drawing/2014/main" id="{12506339-6639-4451-8300-45B966A9797A}"/>
                </a:ext>
              </a:extLst>
            </p:cNvPr>
            <p:cNvSpPr txBox="1">
              <a:spLocks noChangeArrowheads="1"/>
            </p:cNvSpPr>
            <p:nvPr/>
          </p:nvSpPr>
          <p:spPr bwMode="auto">
            <a:xfrm>
              <a:off x="109268873" y="107341147"/>
              <a:ext cx="1167401" cy="5163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Demetrius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Liberates Athens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16" name="Text Box 103">
              <a:extLst>
                <a:ext uri="{FF2B5EF4-FFF2-40B4-BE49-F238E27FC236}">
                  <a16:creationId xmlns:a16="http://schemas.microsoft.com/office/drawing/2014/main" id="{70AE0536-F84D-4B68-BFB5-26FD58571C5C}"/>
                </a:ext>
              </a:extLst>
            </p:cNvPr>
            <p:cNvSpPr txBox="1">
              <a:spLocks noChangeArrowheads="1"/>
            </p:cNvSpPr>
            <p:nvPr/>
          </p:nvSpPr>
          <p:spPr bwMode="auto">
            <a:xfrm>
              <a:off x="109625579" y="106114775"/>
              <a:ext cx="398335" cy="2940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17" name="Text Box 104">
              <a:extLst>
                <a:ext uri="{FF2B5EF4-FFF2-40B4-BE49-F238E27FC236}">
                  <a16:creationId xmlns:a16="http://schemas.microsoft.com/office/drawing/2014/main" id="{48253B80-3D2A-453E-954B-9823130D0AA1}"/>
                </a:ext>
              </a:extLst>
            </p:cNvPr>
            <p:cNvSpPr txBox="1">
              <a:spLocks noChangeArrowheads="1"/>
            </p:cNvSpPr>
            <p:nvPr/>
          </p:nvSpPr>
          <p:spPr bwMode="auto">
            <a:xfrm>
              <a:off x="109917429" y="105727500"/>
              <a:ext cx="3210353" cy="2940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Breaking their peace treaty, 4th Diodochi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18" name="Line 105">
              <a:extLst>
                <a:ext uri="{FF2B5EF4-FFF2-40B4-BE49-F238E27FC236}">
                  <a16:creationId xmlns:a16="http://schemas.microsoft.com/office/drawing/2014/main" id="{5751232E-D000-465B-AB5C-BE1102B9C5F5}"/>
                </a:ext>
              </a:extLst>
            </p:cNvPr>
            <p:cNvSpPr>
              <a:spLocks noChangeShapeType="1"/>
            </p:cNvSpPr>
            <p:nvPr/>
          </p:nvSpPr>
          <p:spPr bwMode="auto">
            <a:xfrm flipH="1">
              <a:off x="109917429" y="106114775"/>
              <a:ext cx="389134" cy="419549"/>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19" name="Text Box 106">
              <a:extLst>
                <a:ext uri="{FF2B5EF4-FFF2-40B4-BE49-F238E27FC236}">
                  <a16:creationId xmlns:a16="http://schemas.microsoft.com/office/drawing/2014/main" id="{20E5701C-08F4-4E05-930D-BEF9B24CB435}"/>
                </a:ext>
              </a:extLst>
            </p:cNvPr>
            <p:cNvSpPr txBox="1">
              <a:spLocks noChangeArrowheads="1"/>
            </p:cNvSpPr>
            <p:nvPr/>
          </p:nvSpPr>
          <p:spPr bwMode="auto">
            <a:xfrm>
              <a:off x="107971761" y="107341147"/>
              <a:ext cx="843123" cy="2940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20" name="Line 107">
              <a:extLst>
                <a:ext uri="{FF2B5EF4-FFF2-40B4-BE49-F238E27FC236}">
                  <a16:creationId xmlns:a16="http://schemas.microsoft.com/office/drawing/2014/main" id="{C639C025-7BBB-4980-9A05-FE128F7246EE}"/>
                </a:ext>
              </a:extLst>
            </p:cNvPr>
            <p:cNvSpPr>
              <a:spLocks noChangeShapeType="1"/>
            </p:cNvSpPr>
            <p:nvPr/>
          </p:nvSpPr>
          <p:spPr bwMode="auto">
            <a:xfrm>
              <a:off x="107971761" y="110697533"/>
              <a:ext cx="564243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21" name="Line 108">
              <a:extLst>
                <a:ext uri="{FF2B5EF4-FFF2-40B4-BE49-F238E27FC236}">
                  <a16:creationId xmlns:a16="http://schemas.microsoft.com/office/drawing/2014/main" id="{00E494F4-D088-4319-BC88-CA96BB251D06}"/>
                </a:ext>
              </a:extLst>
            </p:cNvPr>
            <p:cNvSpPr>
              <a:spLocks noChangeShapeType="1"/>
            </p:cNvSpPr>
            <p:nvPr/>
          </p:nvSpPr>
          <p:spPr bwMode="auto">
            <a:xfrm>
              <a:off x="109811687" y="110245712"/>
              <a:ext cx="1"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22" name="Line 109">
              <a:extLst>
                <a:ext uri="{FF2B5EF4-FFF2-40B4-BE49-F238E27FC236}">
                  <a16:creationId xmlns:a16="http://schemas.microsoft.com/office/drawing/2014/main" id="{0929616A-9B82-47DD-983D-71490298C132}"/>
                </a:ext>
              </a:extLst>
            </p:cNvPr>
            <p:cNvSpPr>
              <a:spLocks noChangeShapeType="1"/>
            </p:cNvSpPr>
            <p:nvPr/>
          </p:nvSpPr>
          <p:spPr bwMode="auto">
            <a:xfrm>
              <a:off x="109627694" y="110245712"/>
              <a:ext cx="367985"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23" name="Line 110">
              <a:extLst>
                <a:ext uri="{FF2B5EF4-FFF2-40B4-BE49-F238E27FC236}">
                  <a16:creationId xmlns:a16="http://schemas.microsoft.com/office/drawing/2014/main" id="{3E8B4D09-45F4-4B8B-B3ED-5C60409825FF}"/>
                </a:ext>
              </a:extLst>
            </p:cNvPr>
            <p:cNvSpPr>
              <a:spLocks noChangeShapeType="1"/>
            </p:cNvSpPr>
            <p:nvPr/>
          </p:nvSpPr>
          <p:spPr bwMode="auto">
            <a:xfrm>
              <a:off x="108403340" y="110245712"/>
              <a:ext cx="2"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24" name="Line 111">
              <a:extLst>
                <a:ext uri="{FF2B5EF4-FFF2-40B4-BE49-F238E27FC236}">
                  <a16:creationId xmlns:a16="http://schemas.microsoft.com/office/drawing/2014/main" id="{AF67722E-FFFE-43E5-9674-10912AC9E45C}"/>
                </a:ext>
              </a:extLst>
            </p:cNvPr>
            <p:cNvSpPr>
              <a:spLocks noChangeShapeType="1"/>
            </p:cNvSpPr>
            <p:nvPr/>
          </p:nvSpPr>
          <p:spPr bwMode="auto">
            <a:xfrm>
              <a:off x="108217084" y="110245712"/>
              <a:ext cx="37251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25" name="Text Box 112">
              <a:extLst>
                <a:ext uri="{FF2B5EF4-FFF2-40B4-BE49-F238E27FC236}">
                  <a16:creationId xmlns:a16="http://schemas.microsoft.com/office/drawing/2014/main" id="{81C8236A-1FF7-4243-BC5E-857DA87B2103}"/>
                </a:ext>
              </a:extLst>
            </p:cNvPr>
            <p:cNvSpPr txBox="1">
              <a:spLocks noChangeArrowheads="1"/>
            </p:cNvSpPr>
            <p:nvPr/>
          </p:nvSpPr>
          <p:spPr bwMode="auto">
            <a:xfrm>
              <a:off x="108217084" y="109987528"/>
              <a:ext cx="403234" cy="2940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1979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26" name="Text Box 113">
              <a:extLst>
                <a:ext uri="{FF2B5EF4-FFF2-40B4-BE49-F238E27FC236}">
                  <a16:creationId xmlns:a16="http://schemas.microsoft.com/office/drawing/2014/main" id="{012EB6D3-7687-46FF-8E82-5AA0AB722E28}"/>
                </a:ext>
              </a:extLst>
            </p:cNvPr>
            <p:cNvSpPr txBox="1">
              <a:spLocks noChangeArrowheads="1"/>
            </p:cNvSpPr>
            <p:nvPr/>
          </p:nvSpPr>
          <p:spPr bwMode="auto">
            <a:xfrm>
              <a:off x="108707731" y="110052074"/>
              <a:ext cx="858633" cy="6167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27" name="Line 114">
              <a:extLst>
                <a:ext uri="{FF2B5EF4-FFF2-40B4-BE49-F238E27FC236}">
                  <a16:creationId xmlns:a16="http://schemas.microsoft.com/office/drawing/2014/main" id="{ED5F9CFB-D485-446E-9C15-436B05925721}"/>
                </a:ext>
              </a:extLst>
            </p:cNvPr>
            <p:cNvSpPr>
              <a:spLocks noChangeShapeType="1"/>
            </p:cNvSpPr>
            <p:nvPr/>
          </p:nvSpPr>
          <p:spPr bwMode="auto">
            <a:xfrm>
              <a:off x="112694237" y="110245712"/>
              <a:ext cx="1"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28" name="Line 115">
              <a:extLst>
                <a:ext uri="{FF2B5EF4-FFF2-40B4-BE49-F238E27FC236}">
                  <a16:creationId xmlns:a16="http://schemas.microsoft.com/office/drawing/2014/main" id="{A11B294A-752D-4512-A8CD-EC9E30B5BE67}"/>
                </a:ext>
              </a:extLst>
            </p:cNvPr>
            <p:cNvSpPr>
              <a:spLocks noChangeShapeType="1"/>
            </p:cNvSpPr>
            <p:nvPr/>
          </p:nvSpPr>
          <p:spPr bwMode="auto">
            <a:xfrm>
              <a:off x="112510244" y="110245712"/>
              <a:ext cx="367985"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29" name="Text Box 116">
              <a:extLst>
                <a:ext uri="{FF2B5EF4-FFF2-40B4-BE49-F238E27FC236}">
                  <a16:creationId xmlns:a16="http://schemas.microsoft.com/office/drawing/2014/main" id="{E7441FB3-687A-4818-A392-4D5DC5C884F0}"/>
                </a:ext>
              </a:extLst>
            </p:cNvPr>
            <p:cNvSpPr txBox="1">
              <a:spLocks noChangeArrowheads="1"/>
            </p:cNvSpPr>
            <p:nvPr/>
          </p:nvSpPr>
          <p:spPr bwMode="auto">
            <a:xfrm>
              <a:off x="112326252" y="109987528"/>
              <a:ext cx="735970" cy="2940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30" name="Line 117">
              <a:extLst>
                <a:ext uri="{FF2B5EF4-FFF2-40B4-BE49-F238E27FC236}">
                  <a16:creationId xmlns:a16="http://schemas.microsoft.com/office/drawing/2014/main" id="{0E81C096-066B-41C4-97A7-BAFD345E3E8C}"/>
                </a:ext>
              </a:extLst>
            </p:cNvPr>
            <p:cNvSpPr>
              <a:spLocks noChangeShapeType="1"/>
            </p:cNvSpPr>
            <p:nvPr/>
          </p:nvSpPr>
          <p:spPr bwMode="auto">
            <a:xfrm>
              <a:off x="111160965" y="110245712"/>
              <a:ext cx="2" cy="45182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31" name="Line 118">
              <a:extLst>
                <a:ext uri="{FF2B5EF4-FFF2-40B4-BE49-F238E27FC236}">
                  <a16:creationId xmlns:a16="http://schemas.microsoft.com/office/drawing/2014/main" id="{85AFDD99-2F0A-4B1C-A072-8F5FF3E565CD}"/>
                </a:ext>
              </a:extLst>
            </p:cNvPr>
            <p:cNvSpPr>
              <a:spLocks noChangeShapeType="1"/>
            </p:cNvSpPr>
            <p:nvPr/>
          </p:nvSpPr>
          <p:spPr bwMode="auto">
            <a:xfrm>
              <a:off x="110976973" y="110245712"/>
              <a:ext cx="367985"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32" name="Text Box 119">
              <a:extLst>
                <a:ext uri="{FF2B5EF4-FFF2-40B4-BE49-F238E27FC236}">
                  <a16:creationId xmlns:a16="http://schemas.microsoft.com/office/drawing/2014/main" id="{E8E2B864-000C-43C6-9328-FA9B5891AE22}"/>
                </a:ext>
              </a:extLst>
            </p:cNvPr>
            <p:cNvSpPr txBox="1">
              <a:spLocks noChangeArrowheads="1"/>
            </p:cNvSpPr>
            <p:nvPr/>
          </p:nvSpPr>
          <p:spPr bwMode="auto">
            <a:xfrm>
              <a:off x="110857836" y="109987528"/>
              <a:ext cx="517471" cy="2940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33" name="AutoShape 120">
              <a:extLst>
                <a:ext uri="{FF2B5EF4-FFF2-40B4-BE49-F238E27FC236}">
                  <a16:creationId xmlns:a16="http://schemas.microsoft.com/office/drawing/2014/main" id="{4A7AF729-6C90-451A-A2C4-7CAE30A28B7E}"/>
                </a:ext>
              </a:extLst>
            </p:cNvPr>
            <p:cNvSpPr>
              <a:spLocks/>
            </p:cNvSpPr>
            <p:nvPr/>
          </p:nvSpPr>
          <p:spPr bwMode="auto">
            <a:xfrm rot="-16200000">
              <a:off x="109087659" y="109153132"/>
              <a:ext cx="129091" cy="1410609"/>
            </a:xfrm>
            <a:prstGeom prst="leftBracket">
              <a:avLst>
                <a:gd name="adj" fmla="val 9106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34" name="Text Box 121">
              <a:extLst>
                <a:ext uri="{FF2B5EF4-FFF2-40B4-BE49-F238E27FC236}">
                  <a16:creationId xmlns:a16="http://schemas.microsoft.com/office/drawing/2014/main" id="{9EFD9E2A-5E5F-4350-8975-0A5D14DF311C}"/>
                </a:ext>
              </a:extLst>
            </p:cNvPr>
            <p:cNvSpPr txBox="1">
              <a:spLocks noChangeArrowheads="1"/>
            </p:cNvSpPr>
            <p:nvPr/>
          </p:nvSpPr>
          <p:spPr bwMode="auto">
            <a:xfrm>
              <a:off x="108814884" y="109535707"/>
              <a:ext cx="674640" cy="2940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 years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35" name="Text Box 122">
              <a:extLst>
                <a:ext uri="{FF2B5EF4-FFF2-40B4-BE49-F238E27FC236}">
                  <a16:creationId xmlns:a16="http://schemas.microsoft.com/office/drawing/2014/main" id="{11694C39-AFE8-4862-A428-71269B344EEA}"/>
                </a:ext>
              </a:extLst>
            </p:cNvPr>
            <p:cNvSpPr txBox="1">
              <a:spLocks noChangeArrowheads="1"/>
            </p:cNvSpPr>
            <p:nvPr/>
          </p:nvSpPr>
          <p:spPr bwMode="auto">
            <a:xfrm>
              <a:off x="108652745" y="110697533"/>
              <a:ext cx="981293" cy="3550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proxy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36" name="Text Box 123">
              <a:extLst>
                <a:ext uri="{FF2B5EF4-FFF2-40B4-BE49-F238E27FC236}">
                  <a16:creationId xmlns:a16="http://schemas.microsoft.com/office/drawing/2014/main" id="{E01AA289-FB81-421F-8BA3-752064FCB3D0}"/>
                </a:ext>
              </a:extLst>
            </p:cNvPr>
            <p:cNvSpPr txBox="1">
              <a:spLocks noChangeArrowheads="1"/>
            </p:cNvSpPr>
            <p:nvPr/>
          </p:nvSpPr>
          <p:spPr bwMode="auto">
            <a:xfrm>
              <a:off x="109495868" y="109955255"/>
              <a:ext cx="583700" cy="261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37" name="Text Box 124">
              <a:extLst>
                <a:ext uri="{FF2B5EF4-FFF2-40B4-BE49-F238E27FC236}">
                  <a16:creationId xmlns:a16="http://schemas.microsoft.com/office/drawing/2014/main" id="{0A4E5979-FAA8-4DAF-8042-FA6AB1CC0BD7}"/>
                </a:ext>
              </a:extLst>
            </p:cNvPr>
            <p:cNvSpPr txBox="1">
              <a:spLocks noChangeArrowheads="1"/>
            </p:cNvSpPr>
            <p:nvPr/>
          </p:nvSpPr>
          <p:spPr bwMode="auto">
            <a:xfrm>
              <a:off x="108536846" y="108870750"/>
              <a:ext cx="1122362" cy="351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Spanish 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38" name="Text Box 125">
              <a:extLst>
                <a:ext uri="{FF2B5EF4-FFF2-40B4-BE49-F238E27FC236}">
                  <a16:creationId xmlns:a16="http://schemas.microsoft.com/office/drawing/2014/main" id="{8B4055D2-0482-4611-9E4F-11F4467F7E98}"/>
                </a:ext>
              </a:extLst>
            </p:cNvPr>
            <p:cNvSpPr txBox="1">
              <a:spLocks noChangeArrowheads="1"/>
            </p:cNvSpPr>
            <p:nvPr/>
          </p:nvSpPr>
          <p:spPr bwMode="auto">
            <a:xfrm>
              <a:off x="110674679" y="109270800"/>
              <a:ext cx="98129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Hitler/Stalin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In alliance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39" name="Text Box 126">
              <a:extLst>
                <a:ext uri="{FF2B5EF4-FFF2-40B4-BE49-F238E27FC236}">
                  <a16:creationId xmlns:a16="http://schemas.microsoft.com/office/drawing/2014/main" id="{12B0D976-3B1C-4AAB-A555-A8C4EF33E0D2}"/>
                </a:ext>
              </a:extLst>
            </p:cNvPr>
            <p:cNvSpPr txBox="1">
              <a:spLocks noChangeArrowheads="1"/>
            </p:cNvSpPr>
            <p:nvPr/>
          </p:nvSpPr>
          <p:spPr bwMode="auto">
            <a:xfrm>
              <a:off x="112242600" y="107956350"/>
              <a:ext cx="962025" cy="33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Poland invasion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40" name="Text Box 127">
              <a:extLst>
                <a:ext uri="{FF2B5EF4-FFF2-40B4-BE49-F238E27FC236}">
                  <a16:creationId xmlns:a16="http://schemas.microsoft.com/office/drawing/2014/main" id="{152DACD3-A77C-404B-BA1C-EE1C4D1DB470}"/>
                </a:ext>
              </a:extLst>
            </p:cNvPr>
            <p:cNvSpPr txBox="1">
              <a:spLocks noChangeArrowheads="1"/>
            </p:cNvSpPr>
            <p:nvPr/>
          </p:nvSpPr>
          <p:spPr bwMode="auto">
            <a:xfrm>
              <a:off x="112331499" y="109327950"/>
              <a:ext cx="9620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WW2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Western Front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aphicFrame>
        <p:nvGraphicFramePr>
          <p:cNvPr id="5247" name="Table 5246">
            <a:extLst>
              <a:ext uri="{FF2B5EF4-FFF2-40B4-BE49-F238E27FC236}">
                <a16:creationId xmlns:a16="http://schemas.microsoft.com/office/drawing/2014/main" id="{3C309387-A798-40D8-830B-648C4A7E8CC6}"/>
              </a:ext>
            </a:extLst>
          </p:cNvPr>
          <p:cNvGraphicFramePr>
            <a:graphicFrameLocks noGrp="1"/>
          </p:cNvGraphicFramePr>
          <p:nvPr>
            <p:extLst>
              <p:ext uri="{D42A27DB-BD31-4B8C-83A1-F6EECF244321}">
                <p14:modId xmlns:p14="http://schemas.microsoft.com/office/powerpoint/2010/main" val="2641563774"/>
              </p:ext>
            </p:extLst>
          </p:nvPr>
        </p:nvGraphicFramePr>
        <p:xfrm>
          <a:off x="6625547" y="892175"/>
          <a:ext cx="1352615" cy="4351337"/>
        </p:xfrm>
        <a:graphic>
          <a:graphicData uri="http://schemas.openxmlformats.org/drawingml/2006/table">
            <a:tbl>
              <a:tblPr/>
              <a:tblGrid>
                <a:gridCol w="614825">
                  <a:extLst>
                    <a:ext uri="{9D8B030D-6E8A-4147-A177-3AD203B41FA5}">
                      <a16:colId xmlns:a16="http://schemas.microsoft.com/office/drawing/2014/main" val="860687548"/>
                    </a:ext>
                  </a:extLst>
                </a:gridCol>
                <a:gridCol w="737790">
                  <a:extLst>
                    <a:ext uri="{9D8B030D-6E8A-4147-A177-3AD203B41FA5}">
                      <a16:colId xmlns:a16="http://schemas.microsoft.com/office/drawing/2014/main" val="2067547634"/>
                    </a:ext>
                  </a:extLst>
                </a:gridCol>
              </a:tblGrid>
              <a:tr h="1535766">
                <a:tc>
                  <a:txBody>
                    <a:bodyPr/>
                    <a:lstStyle/>
                    <a:p>
                      <a:pPr marR="0" indent="0" algn="ctr" rtl="0">
                        <a:spcBef>
                          <a:spcPts val="0"/>
                        </a:spcBef>
                        <a:spcAft>
                          <a:spcPts val="0"/>
                        </a:spcAft>
                      </a:pPr>
                      <a:r>
                        <a:rPr lang="en-US" sz="1100" b="1" kern="1400">
                          <a:solidFill>
                            <a:srgbClr val="000000"/>
                          </a:solidFill>
                          <a:effectLst/>
                          <a:latin typeface="Arial Narrow" panose="020B0606020202030204" pitchFamily="34" charset="0"/>
                        </a:rPr>
                        <a:t>KS</a:t>
                      </a:r>
                      <a:endParaRPr lang="en-US" sz="900" kern="1400">
                        <a:solidFill>
                          <a:srgbClr val="000000"/>
                        </a:solidFill>
                        <a:effectLst/>
                        <a:latin typeface="Times New Roman" panose="02020603050405020304" pitchFamily="18" charset="0"/>
                      </a:endParaRPr>
                    </a:p>
                    <a:p>
                      <a:pPr marR="0" indent="0" algn="ctr" rtl="0">
                        <a:spcBef>
                          <a:spcPts val="0"/>
                        </a:spcBef>
                        <a:spcAft>
                          <a:spcPts val="0"/>
                        </a:spcAft>
                      </a:pPr>
                      <a:r>
                        <a:rPr lang="en-US" sz="1100" b="1" kern="1400">
                          <a:solidFill>
                            <a:srgbClr val="000000"/>
                          </a:solidFill>
                          <a:effectLst/>
                          <a:latin typeface="Arial Narrow" panose="020B0606020202030204" pitchFamily="34" charset="0"/>
                        </a:rPr>
                        <a:t>Pyrrhus</a:t>
                      </a:r>
                      <a:endParaRPr lang="en-US" sz="900" kern="1400">
                        <a:solidFill>
                          <a:srgbClr val="000000"/>
                        </a:solidFill>
                        <a:effectLst/>
                        <a:latin typeface="Times New Roman" panose="02020603050405020304" pitchFamily="18" charset="0"/>
                      </a:endParaRPr>
                    </a:p>
                  </a:txBody>
                  <a:tcPr marL="32763" marR="32763" marT="32763" marB="32763">
                    <a:lnL>
                      <a:noFill/>
                    </a:lnL>
                    <a:lnR>
                      <a:noFill/>
                    </a:lnR>
                    <a:lnT>
                      <a:noFill/>
                    </a:lnT>
                    <a:lnB>
                      <a:noFill/>
                    </a:lnB>
                  </a:tcPr>
                </a:tc>
                <a:tc>
                  <a:txBody>
                    <a:bodyPr/>
                    <a:lstStyle/>
                    <a:p>
                      <a:pPr marR="0" indent="0" algn="ctr" rtl="0">
                        <a:spcBef>
                          <a:spcPts val="0"/>
                        </a:spcBef>
                        <a:spcAft>
                          <a:spcPts val="0"/>
                        </a:spcAft>
                      </a:pPr>
                      <a:r>
                        <a:rPr lang="en-US" sz="1100" b="1" kern="1400">
                          <a:solidFill>
                            <a:srgbClr val="000000"/>
                          </a:solidFill>
                          <a:effectLst/>
                          <a:latin typeface="Arial Narrow" panose="020B0606020202030204" pitchFamily="34" charset="0"/>
                        </a:rPr>
                        <a:t>KN</a:t>
                      </a:r>
                      <a:endParaRPr lang="en-US" sz="900" kern="1400">
                        <a:solidFill>
                          <a:srgbClr val="000000"/>
                        </a:solidFill>
                        <a:effectLst/>
                        <a:latin typeface="Times New Roman" panose="02020603050405020304" pitchFamily="18" charset="0"/>
                      </a:endParaRPr>
                    </a:p>
                    <a:p>
                      <a:pPr marR="0" indent="0" algn="ctr" rtl="0">
                        <a:spcBef>
                          <a:spcPts val="0"/>
                        </a:spcBef>
                        <a:spcAft>
                          <a:spcPts val="0"/>
                        </a:spcAft>
                      </a:pPr>
                      <a:r>
                        <a:rPr lang="en-US" sz="1100" b="1" kern="1400">
                          <a:solidFill>
                            <a:srgbClr val="000000"/>
                          </a:solidFill>
                          <a:effectLst/>
                          <a:latin typeface="Arial Narrow" panose="020B0606020202030204" pitchFamily="34" charset="0"/>
                        </a:rPr>
                        <a:t>Demetrius</a:t>
                      </a:r>
                      <a:endParaRPr lang="en-US" sz="900" kern="1400">
                        <a:solidFill>
                          <a:srgbClr val="000000"/>
                        </a:solidFill>
                        <a:effectLst/>
                        <a:latin typeface="Times New Roman" panose="02020603050405020304" pitchFamily="18" charset="0"/>
                      </a:endParaRPr>
                    </a:p>
                  </a:txBody>
                  <a:tcPr marL="32763" marR="32763" marT="32763" marB="32763">
                    <a:lnL>
                      <a:noFill/>
                    </a:lnL>
                    <a:lnR>
                      <a:noFill/>
                    </a:lnR>
                    <a:lnT>
                      <a:noFill/>
                    </a:lnT>
                    <a:lnB>
                      <a:noFill/>
                    </a:lnB>
                  </a:tcPr>
                </a:tc>
                <a:extLst>
                  <a:ext uri="{0D108BD9-81ED-4DB2-BD59-A6C34878D82A}">
                    <a16:rowId xmlns:a16="http://schemas.microsoft.com/office/drawing/2014/main" val="390992096"/>
                  </a:ext>
                </a:extLst>
              </a:tr>
              <a:tr h="1740535">
                <a:tc>
                  <a:txBody>
                    <a:bodyPr/>
                    <a:lstStyle/>
                    <a:p>
                      <a:pPr marR="0" indent="0" algn="ctr" rtl="0">
                        <a:spcBef>
                          <a:spcPts val="0"/>
                        </a:spcBef>
                        <a:spcAft>
                          <a:spcPts val="0"/>
                        </a:spcAft>
                      </a:pPr>
                      <a:r>
                        <a:rPr lang="en-US" sz="1100" b="1" kern="1400">
                          <a:solidFill>
                            <a:srgbClr val="000000"/>
                          </a:solidFill>
                          <a:effectLst/>
                          <a:latin typeface="Arial Narrow" panose="020B0606020202030204" pitchFamily="34" charset="0"/>
                        </a:rPr>
                        <a:t>Stalin</a:t>
                      </a:r>
                      <a:endParaRPr lang="en-US" sz="900" kern="1400">
                        <a:solidFill>
                          <a:srgbClr val="000000"/>
                        </a:solidFill>
                        <a:effectLst/>
                        <a:latin typeface="Times New Roman" panose="02020603050405020304" pitchFamily="18" charset="0"/>
                      </a:endParaRPr>
                    </a:p>
                  </a:txBody>
                  <a:tcPr marL="32763" marR="32763" marT="32763" marB="32763">
                    <a:lnL>
                      <a:noFill/>
                    </a:lnL>
                    <a:lnR>
                      <a:noFill/>
                    </a:lnR>
                    <a:lnT>
                      <a:noFill/>
                    </a:lnT>
                    <a:lnB>
                      <a:noFill/>
                    </a:lnB>
                  </a:tcPr>
                </a:tc>
                <a:tc>
                  <a:txBody>
                    <a:bodyPr/>
                    <a:lstStyle/>
                    <a:p>
                      <a:pPr marR="0" indent="0" algn="ctr" rtl="0">
                        <a:spcBef>
                          <a:spcPts val="0"/>
                        </a:spcBef>
                        <a:spcAft>
                          <a:spcPts val="0"/>
                        </a:spcAft>
                      </a:pPr>
                      <a:r>
                        <a:rPr lang="en-US" sz="1100" b="1" kern="1400" dirty="0">
                          <a:solidFill>
                            <a:srgbClr val="000000"/>
                          </a:solidFill>
                          <a:effectLst/>
                          <a:latin typeface="Arial Narrow" panose="020B0606020202030204" pitchFamily="34" charset="0"/>
                        </a:rPr>
                        <a:t>Hitler</a:t>
                      </a:r>
                      <a:endParaRPr lang="en-US" sz="900" kern="1400" dirty="0">
                        <a:solidFill>
                          <a:srgbClr val="000000"/>
                        </a:solidFill>
                        <a:effectLst/>
                        <a:latin typeface="Times New Roman" panose="02020603050405020304" pitchFamily="18" charset="0"/>
                      </a:endParaRPr>
                    </a:p>
                  </a:txBody>
                  <a:tcPr marL="32763" marR="32763" marT="32763" marB="32763">
                    <a:lnL>
                      <a:noFill/>
                    </a:lnL>
                    <a:lnR>
                      <a:noFill/>
                    </a:lnR>
                    <a:lnT>
                      <a:noFill/>
                    </a:lnT>
                    <a:lnB>
                      <a:noFill/>
                    </a:lnB>
                  </a:tcPr>
                </a:tc>
                <a:extLst>
                  <a:ext uri="{0D108BD9-81ED-4DB2-BD59-A6C34878D82A}">
                    <a16:rowId xmlns:a16="http://schemas.microsoft.com/office/drawing/2014/main" val="2705978222"/>
                  </a:ext>
                </a:extLst>
              </a:tr>
              <a:tr h="1075036">
                <a:tc>
                  <a:txBody>
                    <a:bodyPr/>
                    <a:lstStyle/>
                    <a:p>
                      <a:pPr marR="0" indent="0" algn="ctr" rtl="0">
                        <a:spcBef>
                          <a:spcPts val="0"/>
                        </a:spcBef>
                        <a:spcAft>
                          <a:spcPts val="0"/>
                        </a:spcAft>
                      </a:pPr>
                      <a:r>
                        <a:rPr lang="en-US" sz="1100" b="1" kern="1400">
                          <a:solidFill>
                            <a:srgbClr val="000000"/>
                          </a:solidFill>
                          <a:effectLst/>
                          <a:latin typeface="Arial Narrow" panose="020B0606020202030204" pitchFamily="34" charset="0"/>
                        </a:rPr>
                        <a:t>Putin</a:t>
                      </a:r>
                      <a:endParaRPr lang="en-US" sz="900" kern="1400">
                        <a:solidFill>
                          <a:srgbClr val="000000"/>
                        </a:solidFill>
                        <a:effectLst/>
                        <a:latin typeface="Times New Roman" panose="02020603050405020304" pitchFamily="18" charset="0"/>
                      </a:endParaRPr>
                    </a:p>
                  </a:txBody>
                  <a:tcPr marL="32763" marR="32763" marT="32763" marB="32763">
                    <a:lnL>
                      <a:noFill/>
                    </a:lnL>
                    <a:lnR>
                      <a:noFill/>
                    </a:lnR>
                    <a:lnT>
                      <a:noFill/>
                    </a:lnT>
                    <a:lnB>
                      <a:noFill/>
                    </a:lnB>
                  </a:tcPr>
                </a:tc>
                <a:tc>
                  <a:txBody>
                    <a:bodyPr/>
                    <a:lstStyle/>
                    <a:p>
                      <a:pPr marR="0" indent="0" algn="ctr" rtl="0">
                        <a:spcBef>
                          <a:spcPts val="0"/>
                        </a:spcBef>
                        <a:spcAft>
                          <a:spcPts val="0"/>
                        </a:spcAft>
                      </a:pPr>
                      <a:r>
                        <a:rPr lang="en-US" sz="1100" b="1" kern="1400" dirty="0">
                          <a:solidFill>
                            <a:srgbClr val="000000"/>
                          </a:solidFill>
                          <a:effectLst/>
                          <a:latin typeface="Arial Narrow" panose="020B0606020202030204" pitchFamily="34" charset="0"/>
                        </a:rPr>
                        <a:t>Trump</a:t>
                      </a:r>
                      <a:endParaRPr lang="en-US" sz="900" kern="1400" dirty="0">
                        <a:solidFill>
                          <a:srgbClr val="000000"/>
                        </a:solidFill>
                        <a:effectLst/>
                        <a:latin typeface="Times New Roman" panose="02020603050405020304" pitchFamily="18" charset="0"/>
                      </a:endParaRPr>
                    </a:p>
                  </a:txBody>
                  <a:tcPr marL="32763" marR="32763" marT="32763" marB="32763">
                    <a:lnL>
                      <a:noFill/>
                    </a:lnL>
                    <a:lnR>
                      <a:noFill/>
                    </a:lnR>
                    <a:lnT>
                      <a:noFill/>
                    </a:lnT>
                    <a:lnB>
                      <a:noFill/>
                    </a:lnB>
                  </a:tcPr>
                </a:tc>
                <a:extLst>
                  <a:ext uri="{0D108BD9-81ED-4DB2-BD59-A6C34878D82A}">
                    <a16:rowId xmlns:a16="http://schemas.microsoft.com/office/drawing/2014/main" val="2514529521"/>
                  </a:ext>
                </a:extLst>
              </a:tr>
            </a:tbl>
          </a:graphicData>
        </a:graphic>
      </p:graphicFrame>
      <p:sp>
        <p:nvSpPr>
          <p:cNvPr id="5248" name="Control 128">
            <a:extLst>
              <a:ext uri="{FF2B5EF4-FFF2-40B4-BE49-F238E27FC236}">
                <a16:creationId xmlns:a16="http://schemas.microsoft.com/office/drawing/2014/main" id="{3869E386-5C92-4CEF-95B4-4C4E666846ED}"/>
              </a:ext>
            </a:extLst>
          </p:cNvPr>
          <p:cNvSpPr>
            <a:spLocks noChangeArrowheads="1" noChangeShapeType="1"/>
          </p:cNvSpPr>
          <p:nvPr/>
        </p:nvSpPr>
        <p:spPr bwMode="auto">
          <a:xfrm>
            <a:off x="12683000" y="1863725"/>
            <a:ext cx="1257300" cy="48577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5249" name="TextBox 5248">
            <a:extLst>
              <a:ext uri="{FF2B5EF4-FFF2-40B4-BE49-F238E27FC236}">
                <a16:creationId xmlns:a16="http://schemas.microsoft.com/office/drawing/2014/main" id="{A6D6FA26-7D66-4CF9-A122-64AA135A93C6}"/>
              </a:ext>
            </a:extLst>
          </p:cNvPr>
          <p:cNvSpPr txBox="1"/>
          <p:nvPr/>
        </p:nvSpPr>
        <p:spPr>
          <a:xfrm>
            <a:off x="8515343" y="1140864"/>
            <a:ext cx="2953822" cy="3416320"/>
          </a:xfrm>
          <a:prstGeom prst="rect">
            <a:avLst/>
          </a:prstGeom>
          <a:noFill/>
        </p:spPr>
        <p:txBody>
          <a:bodyPr wrap="square" rtlCol="0">
            <a:spAutoFit/>
          </a:bodyPr>
          <a:lstStyle/>
          <a:p>
            <a:r>
              <a:rPr lang="en-US"/>
              <a:t>The KN and KS will go to war</a:t>
            </a:r>
          </a:p>
          <a:p>
            <a:r>
              <a:rPr lang="en-US"/>
              <a:t>1st they begin as allies</a:t>
            </a:r>
          </a:p>
          <a:p>
            <a:r>
              <a:rPr lang="en-US"/>
              <a:t>1st battle fought they’re on the same side. An alliance is needed first, like Hitler needed Poland  -  Trump needed an alliance with Putin</a:t>
            </a:r>
          </a:p>
          <a:p>
            <a:r>
              <a:rPr lang="en-US"/>
              <a:t> </a:t>
            </a:r>
          </a:p>
          <a:p>
            <a:r>
              <a:rPr lang="en-US"/>
              <a:t>What did Trump need Putin for?  What happened in 2016?</a:t>
            </a:r>
          </a:p>
          <a:p>
            <a:r>
              <a:rPr lang="en-US"/>
              <a:t> </a:t>
            </a:r>
          </a:p>
        </p:txBody>
      </p:sp>
    </p:spTree>
    <p:extLst>
      <p:ext uri="{BB962C8B-B14F-4D97-AF65-F5344CB8AC3E}">
        <p14:creationId xmlns:p14="http://schemas.microsoft.com/office/powerpoint/2010/main" val="339099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BA9CC4-9FFB-4252-A13C-5BA70022F2C1}"/>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2F5CD003-1548-49E0-8D08-559DF3D9D9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1DD27F-FB70-473B-8D72-44558CE37D7F}"/>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5" name="Rectangle 4">
            <a:extLst>
              <a:ext uri="{FF2B5EF4-FFF2-40B4-BE49-F238E27FC236}">
                <a16:creationId xmlns:a16="http://schemas.microsoft.com/office/drawing/2014/main" id="{94B13F19-8107-49EC-BCA9-5E192BC2EBDD}"/>
              </a:ext>
            </a:extLst>
          </p:cNvPr>
          <p:cNvSpPr/>
          <p:nvPr/>
        </p:nvSpPr>
        <p:spPr>
          <a:xfrm>
            <a:off x="533399" y="561290"/>
            <a:ext cx="10582013" cy="2742417"/>
          </a:xfrm>
          <a:prstGeom prst="rect">
            <a:avLst/>
          </a:prstGeom>
        </p:spPr>
        <p:txBody>
          <a:bodyPr wrap="square">
            <a:spAutoFit/>
          </a:bodyPr>
          <a:lstStyle/>
          <a:p>
            <a:pPr>
              <a:lnSpc>
                <a:spcPct val="89000"/>
              </a:lnSpc>
            </a:pPr>
            <a:r>
              <a:rPr lang="en-US" kern="1400" dirty="0">
                <a:solidFill>
                  <a:srgbClr val="000000"/>
                </a:solidFill>
                <a:latin typeface="Arial Narrow" panose="020B0606020202030204" pitchFamily="34" charset="0"/>
              </a:rPr>
              <a:t>In the history of Pyrrhus we can see 4 sequential battles.  He last 3 we’ll study later. They show the KN against the KS.  In the 1st of the 4 they are allies.  The 1st battle is </a:t>
            </a:r>
            <a:r>
              <a:rPr lang="en-US" kern="1400" dirty="0" err="1">
                <a:solidFill>
                  <a:srgbClr val="000000"/>
                </a:solidFill>
                <a:latin typeface="Arial Narrow" panose="020B0606020202030204" pitchFamily="34" charset="0"/>
              </a:rPr>
              <a:t>Ipsus</a:t>
            </a:r>
            <a:r>
              <a:rPr lang="en-US" kern="1400" dirty="0">
                <a:solidFill>
                  <a:srgbClr val="000000"/>
                </a:solidFill>
                <a:latin typeface="Arial Narrow" panose="020B0606020202030204" pitchFamily="34" charset="0"/>
              </a:rPr>
              <a:t>.  </a:t>
            </a:r>
            <a:endParaRPr lang="en-US" sz="1200" kern="1400" dirty="0">
              <a:solidFill>
                <a:srgbClr val="000000"/>
              </a:solidFill>
              <a:latin typeface="Times New Roman" panose="02020603050405020304" pitchFamily="18" charset="0"/>
            </a:endParaRPr>
          </a:p>
          <a:p>
            <a:pPr>
              <a:lnSpc>
                <a:spcPct val="89000"/>
              </a:lnSpc>
            </a:pPr>
            <a:r>
              <a:rPr lang="en-US" kern="1400" dirty="0">
                <a:solidFill>
                  <a:srgbClr val="000000"/>
                </a:solidFill>
                <a:latin typeface="Arial Narrow" panose="020B0606020202030204" pitchFamily="34" charset="0"/>
              </a:rPr>
              <a:t>There are 6 parties or players:</a:t>
            </a:r>
            <a:endParaRPr lang="en-US" sz="1200" kern="1400" dirty="0">
              <a:solidFill>
                <a:srgbClr val="000000"/>
              </a:solidFill>
              <a:latin typeface="Times New Roman" panose="02020603050405020304" pitchFamily="18" charset="0"/>
            </a:endParaRPr>
          </a:p>
          <a:p>
            <a:pPr>
              <a:lnSpc>
                <a:spcPct val="89000"/>
              </a:lnSpc>
            </a:pPr>
            <a:r>
              <a:rPr lang="en-US" kern="1400" dirty="0">
                <a:solidFill>
                  <a:srgbClr val="000000"/>
                </a:solidFill>
                <a:latin typeface="Arial Narrow" panose="020B0606020202030204" pitchFamily="34" charset="0"/>
              </a:rPr>
              <a:t>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 takes 1 part of the army</a:t>
            </a:r>
            <a:endParaRPr lang="en-US" sz="1200" kern="1400" dirty="0">
              <a:solidFill>
                <a:srgbClr val="000000"/>
              </a:solidFill>
              <a:latin typeface="Times New Roman" panose="02020603050405020304" pitchFamily="18" charset="0"/>
            </a:endParaRPr>
          </a:p>
          <a:p>
            <a:pPr>
              <a:lnSpc>
                <a:spcPct val="89000"/>
              </a:lnSpc>
            </a:pPr>
            <a:r>
              <a:rPr lang="en-US" kern="1400" dirty="0">
                <a:solidFill>
                  <a:srgbClr val="000000"/>
                </a:solidFill>
                <a:latin typeface="Arial Narrow" panose="020B0606020202030204" pitchFamily="34" charset="0"/>
              </a:rPr>
              <a:t>	Demetrius  -  his son; note:  Pyrrhus is fighting for Demetrius, he is Demetrius’ general.  He’s not fighting for 			</a:t>
            </a:r>
            <a:r>
              <a:rPr lang="en-US" kern="1400" dirty="0" err="1">
                <a:solidFill>
                  <a:srgbClr val="000000"/>
                </a:solidFill>
                <a:latin typeface="Arial Narrow" panose="020B0606020202030204" pitchFamily="34" charset="0"/>
              </a:rPr>
              <a:t>Antigonus</a:t>
            </a:r>
            <a:endParaRPr lang="en-US" sz="1200" kern="1400" dirty="0">
              <a:solidFill>
                <a:srgbClr val="000000"/>
              </a:solidFill>
              <a:latin typeface="Times New Roman" panose="02020603050405020304" pitchFamily="18" charset="0"/>
            </a:endParaRPr>
          </a:p>
          <a:p>
            <a:pPr>
              <a:lnSpc>
                <a:spcPct val="89000"/>
              </a:lnSpc>
            </a:pPr>
            <a:r>
              <a:rPr lang="en-US" kern="1400" dirty="0">
                <a:solidFill>
                  <a:srgbClr val="000000"/>
                </a:solidFill>
                <a:latin typeface="Arial Narrow" panose="020B0606020202030204" pitchFamily="34" charset="0"/>
              </a:rPr>
              <a:t>These 2 men are fighting 3 allies, the allied forces</a:t>
            </a:r>
            <a:endParaRPr lang="en-US" sz="1200" kern="1400" dirty="0">
              <a:solidFill>
                <a:srgbClr val="000000"/>
              </a:solidFill>
              <a:latin typeface="Times New Roman" panose="02020603050405020304" pitchFamily="18" charset="0"/>
            </a:endParaRPr>
          </a:p>
          <a:p>
            <a:pPr>
              <a:lnSpc>
                <a:spcPct val="89000"/>
              </a:lnSpc>
            </a:pPr>
            <a:r>
              <a:rPr lang="en-US" kern="1400" dirty="0">
                <a:solidFill>
                  <a:srgbClr val="000000"/>
                </a:solidFill>
                <a:latin typeface="Arial Narrow" panose="020B0606020202030204" pitchFamily="34" charset="0"/>
              </a:rPr>
              <a:t>	Allies:	</a:t>
            </a:r>
            <a:r>
              <a:rPr lang="en-US" kern="1400" dirty="0" err="1">
                <a:solidFill>
                  <a:srgbClr val="000000"/>
                </a:solidFill>
                <a:latin typeface="Arial Narrow" panose="020B0606020202030204" pitchFamily="34" charset="0"/>
              </a:rPr>
              <a:t>Seleucus</a:t>
            </a:r>
            <a:endParaRPr lang="en-US" sz="1200" kern="1400" dirty="0">
              <a:solidFill>
                <a:srgbClr val="000000"/>
              </a:solidFill>
              <a:latin typeface="Times New Roman" panose="02020603050405020304" pitchFamily="18" charset="0"/>
            </a:endParaRPr>
          </a:p>
          <a:p>
            <a:pPr>
              <a:lnSpc>
                <a:spcPct val="89000"/>
              </a:lnSpc>
            </a:pPr>
            <a:r>
              <a:rPr lang="en-US" kern="1400" dirty="0">
                <a:solidFill>
                  <a:srgbClr val="000000"/>
                </a:solidFill>
                <a:latin typeface="Arial Narrow" panose="020B0606020202030204" pitchFamily="34" charset="0"/>
              </a:rPr>
              <a:t>		</a:t>
            </a:r>
            <a:r>
              <a:rPr lang="en-US" kern="1400" dirty="0" err="1">
                <a:solidFill>
                  <a:srgbClr val="000000"/>
                </a:solidFill>
                <a:latin typeface="Arial Narrow" panose="020B0606020202030204" pitchFamily="34" charset="0"/>
              </a:rPr>
              <a:t>Cassander</a:t>
            </a:r>
            <a:endParaRPr lang="en-US" sz="1200" kern="1400" dirty="0">
              <a:solidFill>
                <a:srgbClr val="000000"/>
              </a:solidFill>
              <a:latin typeface="Times New Roman" panose="02020603050405020304" pitchFamily="18" charset="0"/>
            </a:endParaRPr>
          </a:p>
          <a:p>
            <a:pPr>
              <a:lnSpc>
                <a:spcPct val="89000"/>
              </a:lnSpc>
            </a:pPr>
            <a:r>
              <a:rPr lang="en-US" kern="1400" dirty="0">
                <a:solidFill>
                  <a:srgbClr val="000000"/>
                </a:solidFill>
                <a:latin typeface="Arial Narrow" panose="020B0606020202030204" pitchFamily="34" charset="0"/>
              </a:rPr>
              <a:t>		</a:t>
            </a:r>
            <a:r>
              <a:rPr lang="en-US" kern="1400" dirty="0" err="1">
                <a:solidFill>
                  <a:srgbClr val="000000"/>
                </a:solidFill>
                <a:latin typeface="Arial Narrow" panose="020B0606020202030204" pitchFamily="34" charset="0"/>
              </a:rPr>
              <a:t>Lysimichus</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grpSp>
        <p:nvGrpSpPr>
          <p:cNvPr id="13" name="Group 9">
            <a:extLst>
              <a:ext uri="{FF2B5EF4-FFF2-40B4-BE49-F238E27FC236}">
                <a16:creationId xmlns:a16="http://schemas.microsoft.com/office/drawing/2014/main" id="{37162384-FB60-424F-836C-A4E8B28F99CD}"/>
              </a:ext>
            </a:extLst>
          </p:cNvPr>
          <p:cNvGrpSpPr>
            <a:grpSpLocks/>
          </p:cNvGrpSpPr>
          <p:nvPr/>
        </p:nvGrpSpPr>
        <p:grpSpPr bwMode="auto">
          <a:xfrm>
            <a:off x="1489157" y="3985709"/>
            <a:ext cx="5381427" cy="1693637"/>
            <a:chOff x="110470950" y="112756950"/>
            <a:chExt cx="3143250" cy="1371600"/>
          </a:xfrm>
        </p:grpSpPr>
        <p:sp>
          <p:nvSpPr>
            <p:cNvPr id="14" name="Text Box 10">
              <a:extLst>
                <a:ext uri="{FF2B5EF4-FFF2-40B4-BE49-F238E27FC236}">
                  <a16:creationId xmlns:a16="http://schemas.microsoft.com/office/drawing/2014/main" id="{6A3C87D7-68B4-4C5A-B68C-132FE172F32E}"/>
                </a:ext>
              </a:extLst>
            </p:cNvPr>
            <p:cNvSpPr txBox="1">
              <a:spLocks noChangeArrowheads="1"/>
            </p:cNvSpPr>
            <p:nvPr/>
          </p:nvSpPr>
          <p:spPr bwMode="auto">
            <a:xfrm>
              <a:off x="110470950" y="112756950"/>
              <a:ext cx="3143250"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1">
              <a:extLst>
                <a:ext uri="{FF2B5EF4-FFF2-40B4-BE49-F238E27FC236}">
                  <a16:creationId xmlns:a16="http://schemas.microsoft.com/office/drawing/2014/main" id="{729C504A-0703-4DD4-9311-16249BBF5915}"/>
                </a:ext>
              </a:extLst>
            </p:cNvPr>
            <p:cNvSpPr txBox="1">
              <a:spLocks noChangeArrowheads="1"/>
            </p:cNvSpPr>
            <p:nvPr/>
          </p:nvSpPr>
          <p:spPr bwMode="auto">
            <a:xfrm>
              <a:off x="110585250" y="113099850"/>
              <a:ext cx="1143000"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err="1">
                  <a:ln>
                    <a:noFill/>
                  </a:ln>
                  <a:solidFill>
                    <a:srgbClr val="000000"/>
                  </a:solidFill>
                  <a:effectLst/>
                  <a:latin typeface="Arial Narrow" panose="020B0606020202030204" pitchFamily="34" charset="0"/>
                </a:rPr>
                <a:t>Antigonus</a:t>
              </a:r>
              <a:r>
                <a:rPr kumimoji="0" lang="en-US" altLang="en-US" sz="1200" b="0" i="0" u="none" strike="noStrike" cap="none" normalizeH="0" baseline="0" dirty="0">
                  <a:ln>
                    <a:noFill/>
                  </a:ln>
                  <a:solidFill>
                    <a:srgbClr val="000000"/>
                  </a:solidFill>
                  <a:effectLst/>
                  <a:latin typeface="Arial Narrow" panose="020B0606020202030204" pitchFamily="34" charset="0"/>
                </a:rPr>
                <a:t>                                                           	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Pyrrhus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Text Box 12">
              <a:extLst>
                <a:ext uri="{FF2B5EF4-FFF2-40B4-BE49-F238E27FC236}">
                  <a16:creationId xmlns:a16="http://schemas.microsoft.com/office/drawing/2014/main" id="{2B89FAA5-3866-4DD4-B24E-91F75424A869}"/>
                </a:ext>
              </a:extLst>
            </p:cNvPr>
            <p:cNvSpPr txBox="1">
              <a:spLocks noChangeArrowheads="1"/>
            </p:cNvSpPr>
            <p:nvPr/>
          </p:nvSpPr>
          <p:spPr bwMode="auto">
            <a:xfrm>
              <a:off x="112414050" y="112985550"/>
              <a:ext cx="10287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 allies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Cassander</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Lysimichus</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Seleucus</a:t>
              </a:r>
              <a:r>
                <a:rPr kumimoji="0" lang="en-US" altLang="en-US" sz="1200" b="0" i="0" u="none" strike="noStrike" cap="none" normalizeH="0" baseline="0" dirty="0">
                  <a:ln>
                    <a:noFill/>
                  </a:ln>
                  <a:solidFill>
                    <a:srgbClr val="000000"/>
                  </a:solidFill>
                  <a:effectLst/>
                  <a:latin typeface="Arial Narrow" panose="020B0606020202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AutoShape 13">
              <a:extLst>
                <a:ext uri="{FF2B5EF4-FFF2-40B4-BE49-F238E27FC236}">
                  <a16:creationId xmlns:a16="http://schemas.microsoft.com/office/drawing/2014/main" id="{2EA9570D-10BA-4975-99C0-1311D6BDF263}"/>
                </a:ext>
              </a:extLst>
            </p:cNvPr>
            <p:cNvSpPr>
              <a:spLocks/>
            </p:cNvSpPr>
            <p:nvPr/>
          </p:nvSpPr>
          <p:spPr bwMode="auto">
            <a:xfrm rot="-10800000">
              <a:off x="111785400" y="112985550"/>
              <a:ext cx="114300" cy="857250"/>
            </a:xfrm>
            <a:prstGeom prst="leftBracket">
              <a:avLst>
                <a:gd name="adj" fmla="val 625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4">
              <a:extLst>
                <a:ext uri="{FF2B5EF4-FFF2-40B4-BE49-F238E27FC236}">
                  <a16:creationId xmlns:a16="http://schemas.microsoft.com/office/drawing/2014/main" id="{518598A8-72DD-4915-A30B-02D4467FAC66}"/>
                </a:ext>
              </a:extLst>
            </p:cNvPr>
            <p:cNvSpPr txBox="1">
              <a:spLocks noChangeArrowheads="1"/>
            </p:cNvSpPr>
            <p:nvPr/>
          </p:nvSpPr>
          <p:spPr bwMode="auto">
            <a:xfrm>
              <a:off x="111956850" y="1132713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9" name="Rectangle 18">
            <a:extLst>
              <a:ext uri="{FF2B5EF4-FFF2-40B4-BE49-F238E27FC236}">
                <a16:creationId xmlns:a16="http://schemas.microsoft.com/office/drawing/2014/main" id="{85AF3596-A341-4E84-ADA5-262A3C8CA13C}"/>
              </a:ext>
            </a:extLst>
          </p:cNvPr>
          <p:cNvSpPr/>
          <p:nvPr/>
        </p:nvSpPr>
        <p:spPr>
          <a:xfrm>
            <a:off x="7927596" y="2502560"/>
            <a:ext cx="1862356" cy="1050929"/>
          </a:xfrm>
          <a:prstGeom prst="rect">
            <a:avLst/>
          </a:prstGeom>
        </p:spPr>
        <p:txBody>
          <a:bodyPr wrap="square">
            <a:spAutoFit/>
          </a:bodyPr>
          <a:lstStyle/>
          <a:p>
            <a:pPr>
              <a:lnSpc>
                <a:spcPct val="89000"/>
              </a:lnSpc>
            </a:pPr>
            <a:r>
              <a:rPr lang="en-US" sz="1400" kern="1400" dirty="0">
                <a:solidFill>
                  <a:srgbClr val="000000"/>
                </a:solidFill>
                <a:latin typeface="Arial Narrow" panose="020B0606020202030204" pitchFamily="34" charset="0"/>
              </a:rPr>
              <a:t>Ptolemy was going to go to the fight, but heard a false report that they lost to the allies and didn’t turn up to the fight</a:t>
            </a:r>
            <a:endParaRPr lang="en-US" sz="1400" kern="1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7314746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4F85EB-5FCB-41EA-B4BB-B0EEC689BFD1}"/>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57BBD733-1C31-402D-8043-6A5D25A195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5F8D42-44B7-4203-A407-232DA91D1403}"/>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5" name="Rectangle 4">
            <a:extLst>
              <a:ext uri="{FF2B5EF4-FFF2-40B4-BE49-F238E27FC236}">
                <a16:creationId xmlns:a16="http://schemas.microsoft.com/office/drawing/2014/main" id="{4F6594EC-349C-4EDF-B3C5-D4A9D6A11B85}"/>
              </a:ext>
            </a:extLst>
          </p:cNvPr>
          <p:cNvSpPr/>
          <p:nvPr/>
        </p:nvSpPr>
        <p:spPr>
          <a:xfrm>
            <a:off x="511728" y="536895"/>
            <a:ext cx="10939244" cy="4717317"/>
          </a:xfrm>
          <a:prstGeom prst="rect">
            <a:avLst/>
          </a:prstGeom>
        </p:spPr>
        <p:txBody>
          <a:bodyPr wrap="square">
            <a:spAutoFit/>
          </a:bodyPr>
          <a:lstStyle/>
          <a:p>
            <a:pPr>
              <a:lnSpc>
                <a:spcPct val="89000"/>
              </a:lnSpc>
            </a:pPr>
            <a:r>
              <a:rPr lang="en-US" sz="1400" b="1" kern="1400" dirty="0">
                <a:solidFill>
                  <a:srgbClr val="000000"/>
                </a:solidFill>
                <a:latin typeface="Arial Narrow" panose="020B0606020202030204" pitchFamily="34" charset="0"/>
              </a:rPr>
              <a:t> *Consider 1 concept 1st</a:t>
            </a:r>
            <a:r>
              <a:rPr lang="en-US" sz="1400" kern="1400" dirty="0">
                <a:solidFill>
                  <a:srgbClr val="000000"/>
                </a:solidFill>
                <a:latin typeface="Arial Narrow" panose="020B0606020202030204" pitchFamily="34" charset="0"/>
              </a:rPr>
              <a:t>:  when we look at a battle or a story, it can be seen on different levels or layers, from different perspectives.  By seeing things from different perspectives, you learn different aspects, pieces of information.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Example:</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Matthew 13:24  13:24	Another parable put he forth unto them, saying, </a:t>
            </a:r>
            <a:r>
              <a:rPr lang="en-US" sz="1400" b="1" kern="1400" dirty="0">
                <a:solidFill>
                  <a:srgbClr val="000000"/>
                </a:solidFill>
                <a:latin typeface="Arial Narrow" panose="020B0606020202030204" pitchFamily="34" charset="0"/>
              </a:rPr>
              <a:t>The kingdom of heaven is likened unto a man </a:t>
            </a:r>
            <a:r>
              <a:rPr lang="en-US" sz="1400" kern="1400" dirty="0">
                <a:solidFill>
                  <a:srgbClr val="000000"/>
                </a:solidFill>
                <a:latin typeface="Arial Narrow" panose="020B0606020202030204" pitchFamily="34" charset="0"/>
              </a:rPr>
              <a:t>which sowed good seed in his field: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Who is this man sowing?  Christ</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13:37	He answered and said unto them, </a:t>
            </a:r>
            <a:r>
              <a:rPr lang="en-US" sz="1400" b="1" kern="1400" dirty="0">
                <a:solidFill>
                  <a:srgbClr val="000000"/>
                </a:solidFill>
                <a:latin typeface="Arial Narrow" panose="020B0606020202030204" pitchFamily="34" charset="0"/>
              </a:rPr>
              <a:t>He that soweth the good seed is the Son of man</a:t>
            </a:r>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This is a story about agriculture.  We can see the Man sowing represents Christ</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Mark   4:26	And he said, So is the kingdom of God, </a:t>
            </a:r>
            <a:r>
              <a:rPr lang="en-US" sz="1400" b="1" kern="1400" dirty="0">
                <a:solidFill>
                  <a:srgbClr val="000000"/>
                </a:solidFill>
                <a:latin typeface="Arial Narrow" panose="020B0606020202030204" pitchFamily="34" charset="0"/>
              </a:rPr>
              <a:t>as if a man </a:t>
            </a:r>
            <a:r>
              <a:rPr lang="en-US" sz="1400" kern="1400" dirty="0">
                <a:solidFill>
                  <a:srgbClr val="000000"/>
                </a:solidFill>
                <a:latin typeface="Arial Narrow" panose="020B0606020202030204" pitchFamily="34" charset="0"/>
              </a:rPr>
              <a:t>should cast seed into the ground;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 4:27	And should sleep, and rise night and day, and the seed should spring and grow up, </a:t>
            </a:r>
            <a:r>
              <a:rPr lang="en-US" sz="1400" b="1" kern="1400" dirty="0">
                <a:solidFill>
                  <a:srgbClr val="000000"/>
                </a:solidFill>
                <a:latin typeface="Arial Narrow" panose="020B0606020202030204" pitchFamily="34" charset="0"/>
              </a:rPr>
              <a:t>he </a:t>
            </a:r>
            <a:r>
              <a:rPr lang="en-US" sz="1400" b="1" kern="1400" dirty="0" err="1">
                <a:solidFill>
                  <a:srgbClr val="000000"/>
                </a:solidFill>
                <a:latin typeface="Arial Narrow" panose="020B0606020202030204" pitchFamily="34" charset="0"/>
              </a:rPr>
              <a:t>knoweth</a:t>
            </a:r>
            <a:r>
              <a:rPr lang="en-US" sz="1400" b="1" kern="1400" dirty="0">
                <a:solidFill>
                  <a:srgbClr val="000000"/>
                </a:solidFill>
                <a:latin typeface="Arial Narrow" panose="020B0606020202030204" pitchFamily="34" charset="0"/>
              </a:rPr>
              <a:t> not how</a:t>
            </a:r>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The same story of agriculture. Does God know how the seed grows?  Yes.  So who did this man represent?   It’s the same story as Matthew and the Man is Christ.  Who is this man?   Vs 27 he’s sowing, while he’s sleeping his seed is bringing up and growing  -  and to the man this is a mystery.  Is it a mystery to God?  No.  This man has some level of humanity  - it’s the same story but the man is not Christ.  Ellen White will tell us that this is us, that we sow the seed.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When we talk about a story having different levels and being able to look at it from different angles, not one of those angles is wrong, but can give us more information.  It’s the same thing when we consider the field.  Is it the world or the church?</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So we can also see history and battles on different levels.</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Times New Roman" panose="02020603050405020304" pitchFamily="18" charset="0"/>
              </a:rPr>
              <a:t> </a:t>
            </a:r>
            <a:endParaRPr lang="en-US" sz="14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7920369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4F85EB-5FCB-41EA-B4BB-B0EEC689BFD1}"/>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57BBD733-1C31-402D-8043-6A5D25A195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5F8D42-44B7-4203-A407-232DA91D1403}"/>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5" name="Rectangle 4">
            <a:extLst>
              <a:ext uri="{FF2B5EF4-FFF2-40B4-BE49-F238E27FC236}">
                <a16:creationId xmlns:a16="http://schemas.microsoft.com/office/drawing/2014/main" id="{F07C1E09-4E39-4089-9B29-2998ED36E101}"/>
              </a:ext>
            </a:extLst>
          </p:cNvPr>
          <p:cNvSpPr/>
          <p:nvPr/>
        </p:nvSpPr>
        <p:spPr>
          <a:xfrm>
            <a:off x="533399" y="463188"/>
            <a:ext cx="8996492" cy="2742417"/>
          </a:xfrm>
          <a:prstGeom prst="rect">
            <a:avLst/>
          </a:prstGeom>
        </p:spPr>
        <p:txBody>
          <a:bodyPr wrap="square">
            <a:spAutoFit/>
          </a:bodyPr>
          <a:lstStyle/>
          <a:p>
            <a:pPr>
              <a:lnSpc>
                <a:spcPct val="89000"/>
              </a:lnSpc>
            </a:pPr>
            <a:r>
              <a:rPr lang="en-US" kern="1400" dirty="0">
                <a:solidFill>
                  <a:srgbClr val="000000"/>
                </a:solidFill>
                <a:latin typeface="Arial Narrow" panose="020B0606020202030204" pitchFamily="34" charset="0"/>
              </a:rPr>
              <a:t>In the battle of </a:t>
            </a:r>
            <a:r>
              <a:rPr lang="en-US" kern="1400" dirty="0" err="1">
                <a:solidFill>
                  <a:srgbClr val="000000"/>
                </a:solidFill>
                <a:latin typeface="Arial Narrow" panose="020B0606020202030204" pitchFamily="34" charset="0"/>
              </a:rPr>
              <a:t>Ipsus</a:t>
            </a:r>
            <a:r>
              <a:rPr lang="en-US" kern="1400" dirty="0">
                <a:solidFill>
                  <a:srgbClr val="000000"/>
                </a:solidFill>
                <a:latin typeface="Arial Narrow" panose="020B0606020202030204" pitchFamily="34" charset="0"/>
              </a:rPr>
              <a:t>, you have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and Demetrius on one side.  Demetrius is supported by Pyrrhus, who’s acting as his general.  This is the 2016 election.</a:t>
            </a:r>
            <a:endParaRPr lang="en-US" sz="1200" kern="1400" dirty="0">
              <a:solidFill>
                <a:srgbClr val="000000"/>
              </a:solidFill>
              <a:latin typeface="Times New Roman" panose="02020603050405020304" pitchFamily="18" charset="0"/>
            </a:endParaRPr>
          </a:p>
          <a:p>
            <a:pPr>
              <a:lnSpc>
                <a:spcPct val="89000"/>
              </a:lnSpc>
            </a:pPr>
            <a:r>
              <a:rPr lang="en-US" kern="1400" dirty="0">
                <a:solidFill>
                  <a:srgbClr val="000000"/>
                </a:solidFill>
                <a:latin typeface="Arial Narrow" panose="020B0606020202030204" pitchFamily="34" charset="0"/>
              </a:rPr>
              <a:t> </a:t>
            </a:r>
            <a:endParaRPr lang="en-US" sz="1200" kern="1400" dirty="0">
              <a:solidFill>
                <a:srgbClr val="000000"/>
              </a:solidFill>
              <a:latin typeface="Times New Roman" panose="02020603050405020304" pitchFamily="18" charset="0"/>
            </a:endParaRPr>
          </a:p>
          <a:p>
            <a:pPr>
              <a:lnSpc>
                <a:spcPct val="89000"/>
              </a:lnSpc>
            </a:pP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  to be like or equal to the ancestor.  Who would this ancestor be?  When we consider our story, who is this story saying that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is, or like unto?  Daniel 8  -  who was the king of Greece?  The 1st king?  </a:t>
            </a:r>
            <a:endParaRPr lang="en-US" sz="1200" kern="1400" dirty="0">
              <a:solidFill>
                <a:srgbClr val="000000"/>
              </a:solidFill>
              <a:latin typeface="Times New Roman" panose="02020603050405020304" pitchFamily="18" charset="0"/>
            </a:endParaRPr>
          </a:p>
          <a:p>
            <a:pPr>
              <a:lnSpc>
                <a:spcPct val="89000"/>
              </a:lnSpc>
            </a:pPr>
            <a:r>
              <a:rPr lang="en-US" kern="1400" dirty="0">
                <a:solidFill>
                  <a:srgbClr val="000000"/>
                </a:solidFill>
                <a:latin typeface="Arial Narrow" panose="020B0606020202030204" pitchFamily="34" charset="0"/>
              </a:rPr>
              <a:t>Alexander the Great  -  the empire builder</a:t>
            </a:r>
            <a:endParaRPr lang="en-US" sz="1200" kern="1400" dirty="0">
              <a:solidFill>
                <a:srgbClr val="000000"/>
              </a:solidFill>
              <a:latin typeface="Times New Roman" panose="02020603050405020304" pitchFamily="18" charset="0"/>
            </a:endParaRPr>
          </a:p>
          <a:p>
            <a:pPr>
              <a:lnSpc>
                <a:spcPct val="89000"/>
              </a:lnSpc>
            </a:pP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becomes equal to the ancestor.    </a:t>
            </a:r>
            <a:endParaRPr lang="en-US" sz="1200" kern="1400" dirty="0">
              <a:solidFill>
                <a:srgbClr val="000000"/>
              </a:solidFill>
              <a:latin typeface="Times New Roman" panose="02020603050405020304" pitchFamily="18" charset="0"/>
            </a:endParaRPr>
          </a:p>
          <a:p>
            <a:pPr>
              <a:lnSpc>
                <a:spcPct val="89000"/>
              </a:lnSpc>
            </a:pP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 Alexander</a:t>
            </a:r>
            <a:endParaRPr lang="en-US" sz="1200" kern="1400" dirty="0">
              <a:solidFill>
                <a:srgbClr val="000000"/>
              </a:solidFill>
              <a:latin typeface="Times New Roman" panose="02020603050405020304" pitchFamily="18" charset="0"/>
            </a:endParaRPr>
          </a:p>
          <a:p>
            <a:pPr>
              <a:lnSpc>
                <a:spcPct val="89000"/>
              </a:lnSpc>
            </a:pPr>
            <a:r>
              <a:rPr lang="en-US" kern="1400" dirty="0">
                <a:solidFill>
                  <a:srgbClr val="000000"/>
                </a:solidFill>
                <a:latin typeface="Arial Narrow" panose="020B0606020202030204" pitchFamily="34" charset="0"/>
              </a:rPr>
              <a:t>What did Alexander do?  He built that empire—they are empire builders</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grpSp>
        <p:nvGrpSpPr>
          <p:cNvPr id="6" name="Group 2">
            <a:extLst>
              <a:ext uri="{FF2B5EF4-FFF2-40B4-BE49-F238E27FC236}">
                <a16:creationId xmlns:a16="http://schemas.microsoft.com/office/drawing/2014/main" id="{58BBCE25-B47F-4364-8699-646DEFDE14B2}"/>
              </a:ext>
            </a:extLst>
          </p:cNvPr>
          <p:cNvGrpSpPr>
            <a:grpSpLocks/>
          </p:cNvGrpSpPr>
          <p:nvPr/>
        </p:nvGrpSpPr>
        <p:grpSpPr bwMode="auto">
          <a:xfrm>
            <a:off x="7501156" y="1981442"/>
            <a:ext cx="3200400" cy="1600200"/>
            <a:chOff x="110413800" y="110928150"/>
            <a:chExt cx="3200400" cy="1600200"/>
          </a:xfrm>
        </p:grpSpPr>
        <p:sp>
          <p:nvSpPr>
            <p:cNvPr id="7" name="Text Box 3">
              <a:extLst>
                <a:ext uri="{FF2B5EF4-FFF2-40B4-BE49-F238E27FC236}">
                  <a16:creationId xmlns:a16="http://schemas.microsoft.com/office/drawing/2014/main" id="{128B3EB3-BE02-49A5-AEA6-3F322F2B4F6B}"/>
                </a:ext>
              </a:extLst>
            </p:cNvPr>
            <p:cNvSpPr txBox="1">
              <a:spLocks noChangeArrowheads="1"/>
            </p:cNvSpPr>
            <p:nvPr/>
          </p:nvSpPr>
          <p:spPr bwMode="auto">
            <a:xfrm>
              <a:off x="110413800" y="110928150"/>
              <a:ext cx="32004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8" name="Group 4">
              <a:extLst>
                <a:ext uri="{FF2B5EF4-FFF2-40B4-BE49-F238E27FC236}">
                  <a16:creationId xmlns:a16="http://schemas.microsoft.com/office/drawing/2014/main" id="{B6CE916C-1487-4B8C-AED1-786B12CE0C0D}"/>
                </a:ext>
              </a:extLst>
            </p:cNvPr>
            <p:cNvGrpSpPr>
              <a:grpSpLocks/>
            </p:cNvGrpSpPr>
            <p:nvPr/>
          </p:nvGrpSpPr>
          <p:grpSpPr bwMode="auto">
            <a:xfrm>
              <a:off x="110528100" y="110985300"/>
              <a:ext cx="2972158" cy="1428750"/>
              <a:chOff x="110413800" y="110813850"/>
              <a:chExt cx="2972158" cy="1428750"/>
            </a:xfrm>
          </p:grpSpPr>
          <p:sp>
            <p:nvSpPr>
              <p:cNvPr id="9" name="Line 5">
                <a:extLst>
                  <a:ext uri="{FF2B5EF4-FFF2-40B4-BE49-F238E27FC236}">
                    <a16:creationId xmlns:a16="http://schemas.microsoft.com/office/drawing/2014/main" id="{A5E22854-E9FE-4E3F-A55A-B8A10BEC6706}"/>
                  </a:ext>
                </a:extLst>
              </p:cNvPr>
              <p:cNvSpPr>
                <a:spLocks noChangeShapeType="1"/>
              </p:cNvSpPr>
              <p:nvPr/>
            </p:nvSpPr>
            <p:spPr bwMode="auto">
              <a:xfrm>
                <a:off x="110442375" y="11129962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6">
                <a:extLst>
                  <a:ext uri="{FF2B5EF4-FFF2-40B4-BE49-F238E27FC236}">
                    <a16:creationId xmlns:a16="http://schemas.microsoft.com/office/drawing/2014/main" id="{CA77A03D-E2C5-4CA8-BC20-4BFFC9BDBD8D}"/>
                  </a:ext>
                </a:extLst>
              </p:cNvPr>
              <p:cNvSpPr>
                <a:spLocks noChangeShapeType="1"/>
              </p:cNvSpPr>
              <p:nvPr/>
            </p:nvSpPr>
            <p:spPr bwMode="auto">
              <a:xfrm>
                <a:off x="111585375" y="11129962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55" name="Picture 7" descr="BcaE8X6Ri[1]">
                <a:extLst>
                  <a:ext uri="{FF2B5EF4-FFF2-40B4-BE49-F238E27FC236}">
                    <a16:creationId xmlns:a16="http://schemas.microsoft.com/office/drawing/2014/main" id="{87A63C71-D141-4A86-90CC-B7D2729305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13850" y="111328200"/>
                <a:ext cx="395049" cy="140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1" name="Text Box 8">
                <a:extLst>
                  <a:ext uri="{FF2B5EF4-FFF2-40B4-BE49-F238E27FC236}">
                    <a16:creationId xmlns:a16="http://schemas.microsoft.com/office/drawing/2014/main" id="{F8968E90-A87B-4279-A651-486110AFE911}"/>
                  </a:ext>
                </a:extLst>
              </p:cNvPr>
              <p:cNvSpPr txBox="1">
                <a:spLocks noChangeArrowheads="1"/>
              </p:cNvSpPr>
              <p:nvPr/>
            </p:nvSpPr>
            <p:spPr bwMode="auto">
              <a:xfrm>
                <a:off x="110413800" y="110842425"/>
                <a:ext cx="1171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9">
                <a:extLst>
                  <a:ext uri="{FF2B5EF4-FFF2-40B4-BE49-F238E27FC236}">
                    <a16:creationId xmlns:a16="http://schemas.microsoft.com/office/drawing/2014/main" id="{AC33153E-BB61-4248-98B9-81467BC30588}"/>
                  </a:ext>
                </a:extLst>
              </p:cNvPr>
              <p:cNvSpPr txBox="1">
                <a:spLocks noChangeArrowheads="1"/>
              </p:cNvSpPr>
              <p:nvPr/>
            </p:nvSpPr>
            <p:spPr bwMode="auto">
              <a:xfrm>
                <a:off x="112214382" y="110813850"/>
                <a:ext cx="1171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Antigonus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0">
                <a:extLst>
                  <a:ext uri="{FF2B5EF4-FFF2-40B4-BE49-F238E27FC236}">
                    <a16:creationId xmlns:a16="http://schemas.microsoft.com/office/drawing/2014/main" id="{DA61259D-8683-4821-8851-66073EDF3D1C}"/>
                  </a:ext>
                </a:extLst>
              </p:cNvPr>
              <p:cNvSpPr>
                <a:spLocks noChangeShapeType="1"/>
              </p:cNvSpPr>
              <p:nvPr/>
            </p:nvSpPr>
            <p:spPr bwMode="auto">
              <a:xfrm>
                <a:off x="110442375" y="111813975"/>
                <a:ext cx="114300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1">
                <a:extLst>
                  <a:ext uri="{FF2B5EF4-FFF2-40B4-BE49-F238E27FC236}">
                    <a16:creationId xmlns:a16="http://schemas.microsoft.com/office/drawing/2014/main" id="{CFD1B975-DC84-461A-BB7E-121A1FDD9511}"/>
                  </a:ext>
                </a:extLst>
              </p:cNvPr>
              <p:cNvSpPr>
                <a:spLocks noChangeShapeType="1"/>
              </p:cNvSpPr>
              <p:nvPr/>
            </p:nvSpPr>
            <p:spPr bwMode="auto">
              <a:xfrm>
                <a:off x="112242957" y="11129962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2">
                <a:extLst>
                  <a:ext uri="{FF2B5EF4-FFF2-40B4-BE49-F238E27FC236}">
                    <a16:creationId xmlns:a16="http://schemas.microsoft.com/office/drawing/2014/main" id="{50DD2B7F-2A80-4F0B-B2D6-BF4FFEFE891A}"/>
                  </a:ext>
                </a:extLst>
              </p:cNvPr>
              <p:cNvSpPr>
                <a:spLocks noChangeShapeType="1"/>
              </p:cNvSpPr>
              <p:nvPr/>
            </p:nvSpPr>
            <p:spPr bwMode="auto">
              <a:xfrm>
                <a:off x="113385957" y="11129962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61" name="Picture 13" descr="BcaE8X6Ri[1]">
                <a:extLst>
                  <a:ext uri="{FF2B5EF4-FFF2-40B4-BE49-F238E27FC236}">
                    <a16:creationId xmlns:a16="http://schemas.microsoft.com/office/drawing/2014/main" id="{BFA9EF56-0505-4955-9342-60BB8EF1DD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614432" y="111328200"/>
                <a:ext cx="395049" cy="140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6" name="Line 14">
                <a:extLst>
                  <a:ext uri="{FF2B5EF4-FFF2-40B4-BE49-F238E27FC236}">
                    <a16:creationId xmlns:a16="http://schemas.microsoft.com/office/drawing/2014/main" id="{6A03A464-3B6A-4800-9BA3-C102D62050C7}"/>
                  </a:ext>
                </a:extLst>
              </p:cNvPr>
              <p:cNvSpPr>
                <a:spLocks noChangeShapeType="1"/>
              </p:cNvSpPr>
              <p:nvPr/>
            </p:nvSpPr>
            <p:spPr bwMode="auto">
              <a:xfrm>
                <a:off x="112242957" y="111813975"/>
                <a:ext cx="114300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5">
                <a:extLst>
                  <a:ext uri="{FF2B5EF4-FFF2-40B4-BE49-F238E27FC236}">
                    <a16:creationId xmlns:a16="http://schemas.microsoft.com/office/drawing/2014/main" id="{8759A671-2438-4A6F-8391-38D064CFE831}"/>
                  </a:ext>
                </a:extLst>
              </p:cNvPr>
              <p:cNvSpPr txBox="1">
                <a:spLocks noChangeArrowheads="1"/>
              </p:cNvSpPr>
              <p:nvPr/>
            </p:nvSpPr>
            <p:spPr bwMode="auto">
              <a:xfrm>
                <a:off x="111613950" y="111385350"/>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DE5F28CC-CC25-4C77-BDCC-2675946E2248}"/>
                  </a:ext>
                </a:extLst>
              </p:cNvPr>
              <p:cNvSpPr txBox="1">
                <a:spLocks noChangeArrowheads="1"/>
              </p:cNvSpPr>
              <p:nvPr/>
            </p:nvSpPr>
            <p:spPr bwMode="auto">
              <a:xfrm>
                <a:off x="110699550" y="111956850"/>
                <a:ext cx="2286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Empire builder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sp>
        <p:nvSpPr>
          <p:cNvPr id="19" name="Rectangle 18">
            <a:extLst>
              <a:ext uri="{FF2B5EF4-FFF2-40B4-BE49-F238E27FC236}">
                <a16:creationId xmlns:a16="http://schemas.microsoft.com/office/drawing/2014/main" id="{22A2F39C-D890-40C7-B293-CE7EEAC5BA9A}"/>
              </a:ext>
            </a:extLst>
          </p:cNvPr>
          <p:cNvSpPr/>
          <p:nvPr/>
        </p:nvSpPr>
        <p:spPr>
          <a:xfrm>
            <a:off x="5395345" y="3977521"/>
            <a:ext cx="6096000" cy="2002792"/>
          </a:xfrm>
          <a:prstGeom prst="rect">
            <a:avLst/>
          </a:prstGeom>
        </p:spPr>
        <p:txBody>
          <a:bodyPr>
            <a:spAutoFit/>
          </a:bodyPr>
          <a:lstStyle/>
          <a:p>
            <a:pPr>
              <a:lnSpc>
                <a:spcPct val="89000"/>
              </a:lnSpc>
            </a:pP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was the last or only general who could have united that empire, who was uniting the empire in the same way as Alexander the Great.  When he died, all hope was lost.  You have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and Demetrius  with Pyrrhus facing off against the 3 allies.  2 parties are fighting for what?  What do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and Demetrius want to do?  They want to defeat the allies  -  which means to conquer or subdue them, take them captive, to control them.  </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28" name="Text Box 25">
            <a:extLst>
              <a:ext uri="{FF2B5EF4-FFF2-40B4-BE49-F238E27FC236}">
                <a16:creationId xmlns:a16="http://schemas.microsoft.com/office/drawing/2014/main" id="{0366D709-64F7-438C-B298-4049E4388FC5}"/>
              </a:ext>
            </a:extLst>
          </p:cNvPr>
          <p:cNvSpPr txBox="1">
            <a:spLocks noChangeArrowheads="1"/>
          </p:cNvSpPr>
          <p:nvPr/>
        </p:nvSpPr>
        <p:spPr bwMode="auto">
          <a:xfrm>
            <a:off x="1066800" y="4209767"/>
            <a:ext cx="314325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6">
            <a:extLst>
              <a:ext uri="{FF2B5EF4-FFF2-40B4-BE49-F238E27FC236}">
                <a16:creationId xmlns:a16="http://schemas.microsoft.com/office/drawing/2014/main" id="{AA00057E-B359-41D7-91B3-4FB6BBC5DE2B}"/>
              </a:ext>
            </a:extLst>
          </p:cNvPr>
          <p:cNvSpPr txBox="1">
            <a:spLocks noChangeArrowheads="1"/>
          </p:cNvSpPr>
          <p:nvPr/>
        </p:nvSpPr>
        <p:spPr bwMode="auto">
          <a:xfrm>
            <a:off x="704849" y="4381217"/>
            <a:ext cx="1619251"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err="1">
                <a:ln>
                  <a:noFill/>
                </a:ln>
                <a:solidFill>
                  <a:srgbClr val="000000"/>
                </a:solidFill>
                <a:effectLst/>
                <a:latin typeface="Arial Narrow" panose="020B0606020202030204" pitchFamily="34" charset="0"/>
              </a:rPr>
              <a:t>Antigonus</a:t>
            </a:r>
            <a:r>
              <a:rPr kumimoji="0" lang="en-US" altLang="en-US" sz="1200" b="0" i="0" u="none" strike="noStrike" cap="none" normalizeH="0" baseline="0" dirty="0">
                <a:ln>
                  <a:noFill/>
                </a:ln>
                <a:solidFill>
                  <a:srgbClr val="000000"/>
                </a:solidFill>
                <a:effectLst/>
                <a:latin typeface="Arial Narrow" panose="020B0606020202030204" pitchFamily="34" charset="0"/>
              </a:rPr>
              <a:t>                                                           	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Pyrrhus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Text Box 27">
            <a:extLst>
              <a:ext uri="{FF2B5EF4-FFF2-40B4-BE49-F238E27FC236}">
                <a16:creationId xmlns:a16="http://schemas.microsoft.com/office/drawing/2014/main" id="{C0AB20F2-21F1-4907-8E35-0F2BE62D573C}"/>
              </a:ext>
            </a:extLst>
          </p:cNvPr>
          <p:cNvSpPr txBox="1">
            <a:spLocks noChangeArrowheads="1"/>
          </p:cNvSpPr>
          <p:nvPr/>
        </p:nvSpPr>
        <p:spPr bwMode="auto">
          <a:xfrm>
            <a:off x="3009900" y="4266917"/>
            <a:ext cx="10287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Lysimichus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Seleucus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28">
            <a:extLst>
              <a:ext uri="{FF2B5EF4-FFF2-40B4-BE49-F238E27FC236}">
                <a16:creationId xmlns:a16="http://schemas.microsoft.com/office/drawing/2014/main" id="{0F8A37FD-EADE-4411-88A5-1BE95A8F9C69}"/>
              </a:ext>
            </a:extLst>
          </p:cNvPr>
          <p:cNvSpPr>
            <a:spLocks/>
          </p:cNvSpPr>
          <p:nvPr/>
        </p:nvSpPr>
        <p:spPr bwMode="auto">
          <a:xfrm rot="-10800000">
            <a:off x="2381250" y="4266917"/>
            <a:ext cx="114300" cy="857250"/>
          </a:xfrm>
          <a:prstGeom prst="leftBracket">
            <a:avLst>
              <a:gd name="adj" fmla="val 625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8" name="Text Box 29">
            <a:extLst>
              <a:ext uri="{FF2B5EF4-FFF2-40B4-BE49-F238E27FC236}">
                <a16:creationId xmlns:a16="http://schemas.microsoft.com/office/drawing/2014/main" id="{0C4A1E30-2BD8-4573-A630-0F0A99AE26AC}"/>
              </a:ext>
            </a:extLst>
          </p:cNvPr>
          <p:cNvSpPr txBox="1">
            <a:spLocks noChangeArrowheads="1"/>
          </p:cNvSpPr>
          <p:nvPr/>
        </p:nvSpPr>
        <p:spPr bwMode="auto">
          <a:xfrm>
            <a:off x="2552700" y="455266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9" name="Text Box 30">
            <a:extLst>
              <a:ext uri="{FF2B5EF4-FFF2-40B4-BE49-F238E27FC236}">
                <a16:creationId xmlns:a16="http://schemas.microsoft.com/office/drawing/2014/main" id="{280E11D7-08D7-4243-A03E-6C01C209AB2D}"/>
              </a:ext>
            </a:extLst>
          </p:cNvPr>
          <p:cNvSpPr txBox="1">
            <a:spLocks noChangeArrowheads="1"/>
          </p:cNvSpPr>
          <p:nvPr/>
        </p:nvSpPr>
        <p:spPr bwMode="auto">
          <a:xfrm>
            <a:off x="1295400" y="3866867"/>
            <a:ext cx="2857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418198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FA122C-5DA9-44D6-A1E2-40AE0027B701}"/>
              </a:ext>
            </a:extLst>
          </p:cNvPr>
          <p:cNvSpPr>
            <a:spLocks noGrp="1"/>
          </p:cNvSpPr>
          <p:nvPr>
            <p:ph type="dt" sz="half" idx="10"/>
          </p:nvPr>
        </p:nvSpPr>
        <p:spPr/>
        <p:txBody>
          <a:bodyPr/>
          <a:lstStyle/>
          <a:p>
            <a:fld id="{B5AE2FD1-A5E4-4E01-A9D2-A12838ACCA42}" type="datetime1">
              <a:rPr lang="en-US" smtClean="0"/>
              <a:pPr/>
              <a:t>7/25/2019</a:t>
            </a:fld>
            <a:endParaRPr lang="en-US"/>
          </a:p>
        </p:txBody>
      </p:sp>
      <p:sp>
        <p:nvSpPr>
          <p:cNvPr id="3" name="Footer Placeholder 2">
            <a:extLst>
              <a:ext uri="{FF2B5EF4-FFF2-40B4-BE49-F238E27FC236}">
                <a16:creationId xmlns:a16="http://schemas.microsoft.com/office/drawing/2014/main" id="{4D110E0B-F34D-46A3-BCFD-C7EC4D8D07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09B081-410C-453C-BC35-67769CD20FDF}"/>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5" name="Rectangle 4">
            <a:extLst>
              <a:ext uri="{FF2B5EF4-FFF2-40B4-BE49-F238E27FC236}">
                <a16:creationId xmlns:a16="http://schemas.microsoft.com/office/drawing/2014/main" id="{B04284F1-035F-4A91-A0C7-9921B77755BF}"/>
              </a:ext>
            </a:extLst>
          </p:cNvPr>
          <p:cNvSpPr/>
          <p:nvPr/>
        </p:nvSpPr>
        <p:spPr>
          <a:xfrm>
            <a:off x="598414" y="974482"/>
            <a:ext cx="6638175" cy="4909036"/>
          </a:xfrm>
          <a:prstGeom prst="rect">
            <a:avLst/>
          </a:prstGeom>
        </p:spPr>
        <p:txBody>
          <a:bodyPr wrap="square">
            <a:spAutoFit/>
          </a:bodyPr>
          <a:lstStyle/>
          <a:p>
            <a:pPr>
              <a:lnSpc>
                <a:spcPct val="89000"/>
              </a:lnSpc>
            </a:pPr>
            <a:r>
              <a:rPr lang="en-US" sz="1400" kern="1400" dirty="0">
                <a:solidFill>
                  <a:srgbClr val="000000"/>
                </a:solidFill>
                <a:latin typeface="Arial Narrow" panose="020B0606020202030204" pitchFamily="34" charset="0"/>
              </a:rPr>
              <a:t>In an election cycle, what the parties are trying to control is the 3 branches of the US government.  IN 2016 what are our parties fighting for?  To take over and control what?  They want to control all 3. Trump has the Executive branch, but </a:t>
            </a:r>
            <a:r>
              <a:rPr lang="en-US" sz="1400" kern="1400" dirty="0" err="1">
                <a:solidFill>
                  <a:srgbClr val="000000"/>
                </a:solidFill>
                <a:latin typeface="Arial Narrow" panose="020B0606020202030204" pitchFamily="34" charset="0"/>
              </a:rPr>
              <a:t>hes</a:t>
            </a:r>
            <a:r>
              <a:rPr lang="en-US" sz="1400" kern="1400" dirty="0">
                <a:solidFill>
                  <a:srgbClr val="000000"/>
                </a:solidFill>
                <a:latin typeface="Arial Narrow" panose="020B0606020202030204" pitchFamily="34" charset="0"/>
              </a:rPr>
              <a:t>’ not very strong because in the mid-term election last year he lost the house.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There’s 3 branches that they’re fighting for in 2016.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We have 2 separate parties: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and Demetrius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represents the empire builder and is equal to the ancestor that built the empire to begin with.</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	Demetrius is entering that battle with an important ally  -  that ally is the KS</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Who is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Who represents the empire builder?    Hilary = </a:t>
            </a:r>
            <a:r>
              <a:rPr lang="en-US" sz="1400" kern="1400" dirty="0" err="1">
                <a:solidFill>
                  <a:srgbClr val="000000"/>
                </a:solidFill>
                <a:latin typeface="Arial Narrow" panose="020B0606020202030204" pitchFamily="34" charset="0"/>
              </a:rPr>
              <a:t>Antigonus</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	What is Hilary representing?  If she is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then who is she like?  The ancestor.  Who is the ancestor?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Clinton represents the republican horn.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This ancestor is George Washington</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You could call it Lincoln, or Roosevelt, or Reagan.  You can call it anything you  want.  But if you want to take it to the empire builder then Clinton is equal to what created that empire in the 1st place.  Hilary Clinton becomes an example of this empire, of this republican horn.  </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Trump has said that his whole campaign in 2016 rested on the argument that she represented the establishment.  We’ve turned the idea of the establishment into a dirty word.  He said she’s the establishment, the swamp, the government and he was right.  If you don’t make them dirty words, and understand that what she stood for was the republican horn.  And she’s equal to the ancestor</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Alexander and </a:t>
            </a:r>
            <a:r>
              <a:rPr lang="en-US" sz="1400" kern="1400" dirty="0" err="1">
                <a:solidFill>
                  <a:srgbClr val="000000"/>
                </a:solidFill>
                <a:latin typeface="Arial Narrow" panose="020B0606020202030204" pitchFamily="34" charset="0"/>
              </a:rPr>
              <a:t>Antigonus</a:t>
            </a:r>
            <a:endParaRPr lang="en-US" sz="1400" kern="1400" dirty="0">
              <a:solidFill>
                <a:srgbClr val="000000"/>
              </a:solidFill>
              <a:latin typeface="Times New Roman" panose="02020603050405020304" pitchFamily="18" charset="0"/>
            </a:endParaRPr>
          </a:p>
          <a:p>
            <a:pPr>
              <a:lnSpc>
                <a:spcPct val="89000"/>
              </a:lnSpc>
            </a:pPr>
            <a:r>
              <a:rPr lang="en-US" sz="1400" kern="1400" dirty="0">
                <a:solidFill>
                  <a:srgbClr val="000000"/>
                </a:solidFill>
                <a:latin typeface="Arial Narrow" panose="020B0606020202030204" pitchFamily="34" charset="0"/>
              </a:rPr>
              <a:t>Beginning and end</a:t>
            </a:r>
            <a:endParaRPr lang="en-US" sz="1400" kern="1400" dirty="0">
              <a:solidFill>
                <a:srgbClr val="000000"/>
              </a:solidFill>
              <a:latin typeface="Times New Roman" panose="02020603050405020304" pitchFamily="18" charset="0"/>
            </a:endParaRPr>
          </a:p>
          <a:p>
            <a:r>
              <a:rPr lang="en-US" sz="1400" kern="1400" dirty="0">
                <a:solidFill>
                  <a:srgbClr val="000000"/>
                </a:solidFill>
                <a:latin typeface="Times New Roman" panose="02020603050405020304" pitchFamily="18" charset="0"/>
              </a:rPr>
              <a:t> </a:t>
            </a:r>
            <a:endParaRPr lang="en-US" sz="1400" kern="1400" dirty="0">
              <a:solidFill>
                <a:srgbClr val="000000"/>
              </a:solidFill>
              <a:effectLst/>
              <a:latin typeface="Times New Roman" panose="02020603050405020304" pitchFamily="18" charset="0"/>
            </a:endParaRPr>
          </a:p>
        </p:txBody>
      </p:sp>
      <p:grpSp>
        <p:nvGrpSpPr>
          <p:cNvPr id="6" name="Group 2">
            <a:extLst>
              <a:ext uri="{FF2B5EF4-FFF2-40B4-BE49-F238E27FC236}">
                <a16:creationId xmlns:a16="http://schemas.microsoft.com/office/drawing/2014/main" id="{6E1832E4-B45C-438A-9B4F-70135B9E76D1}"/>
              </a:ext>
            </a:extLst>
          </p:cNvPr>
          <p:cNvGrpSpPr>
            <a:grpSpLocks/>
          </p:cNvGrpSpPr>
          <p:nvPr/>
        </p:nvGrpSpPr>
        <p:grpSpPr bwMode="auto">
          <a:xfrm>
            <a:off x="7430418" y="2148980"/>
            <a:ext cx="3200400" cy="2000250"/>
            <a:chOff x="110413800" y="107442000"/>
            <a:chExt cx="3200400" cy="2000250"/>
          </a:xfrm>
        </p:grpSpPr>
        <p:sp>
          <p:nvSpPr>
            <p:cNvPr id="7" name="Text Box 3">
              <a:extLst>
                <a:ext uri="{FF2B5EF4-FFF2-40B4-BE49-F238E27FC236}">
                  <a16:creationId xmlns:a16="http://schemas.microsoft.com/office/drawing/2014/main" id="{BE25E86E-D171-48A8-A57F-8C36A3087E15}"/>
                </a:ext>
              </a:extLst>
            </p:cNvPr>
            <p:cNvSpPr txBox="1">
              <a:spLocks noChangeArrowheads="1"/>
            </p:cNvSpPr>
            <p:nvPr/>
          </p:nvSpPr>
          <p:spPr bwMode="auto">
            <a:xfrm>
              <a:off x="110413800" y="107442000"/>
              <a:ext cx="3200400" cy="200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4">
              <a:extLst>
                <a:ext uri="{FF2B5EF4-FFF2-40B4-BE49-F238E27FC236}">
                  <a16:creationId xmlns:a16="http://schemas.microsoft.com/office/drawing/2014/main" id="{E56E12C7-7522-4A08-895D-76B813B7F735}"/>
                </a:ext>
              </a:extLst>
            </p:cNvPr>
            <p:cNvSpPr>
              <a:spLocks noChangeShapeType="1"/>
            </p:cNvSpPr>
            <p:nvPr/>
          </p:nvSpPr>
          <p:spPr bwMode="auto">
            <a:xfrm>
              <a:off x="110670617" y="10798492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5">
              <a:extLst>
                <a:ext uri="{FF2B5EF4-FFF2-40B4-BE49-F238E27FC236}">
                  <a16:creationId xmlns:a16="http://schemas.microsoft.com/office/drawing/2014/main" id="{E2543FFF-6325-4EE9-BC8D-DE83845B0827}"/>
                </a:ext>
              </a:extLst>
            </p:cNvPr>
            <p:cNvSpPr>
              <a:spLocks noChangeShapeType="1"/>
            </p:cNvSpPr>
            <p:nvPr/>
          </p:nvSpPr>
          <p:spPr bwMode="auto">
            <a:xfrm>
              <a:off x="111813617" y="10798492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3078" name="Picture 6" descr="BcaE8X6Ri[1]">
              <a:extLst>
                <a:ext uri="{FF2B5EF4-FFF2-40B4-BE49-F238E27FC236}">
                  <a16:creationId xmlns:a16="http://schemas.microsoft.com/office/drawing/2014/main" id="{5739B9DB-4C42-4816-8632-AC29392533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042092" y="108013500"/>
              <a:ext cx="395049" cy="140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 name="Text Box 7">
              <a:extLst>
                <a:ext uri="{FF2B5EF4-FFF2-40B4-BE49-F238E27FC236}">
                  <a16:creationId xmlns:a16="http://schemas.microsoft.com/office/drawing/2014/main" id="{4222A9CB-03C1-4EE2-8154-328F68D3D1CA}"/>
                </a:ext>
              </a:extLst>
            </p:cNvPr>
            <p:cNvSpPr txBox="1">
              <a:spLocks noChangeArrowheads="1"/>
            </p:cNvSpPr>
            <p:nvPr/>
          </p:nvSpPr>
          <p:spPr bwMode="auto">
            <a:xfrm>
              <a:off x="110642042" y="107527725"/>
              <a:ext cx="1171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8">
              <a:extLst>
                <a:ext uri="{FF2B5EF4-FFF2-40B4-BE49-F238E27FC236}">
                  <a16:creationId xmlns:a16="http://schemas.microsoft.com/office/drawing/2014/main" id="{1314E218-EF5B-48AB-BAEA-B042410FDE03}"/>
                </a:ext>
              </a:extLst>
            </p:cNvPr>
            <p:cNvSpPr txBox="1">
              <a:spLocks noChangeArrowheads="1"/>
            </p:cNvSpPr>
            <p:nvPr/>
          </p:nvSpPr>
          <p:spPr bwMode="auto">
            <a:xfrm>
              <a:off x="112442624" y="107499150"/>
              <a:ext cx="1171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Antigonus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9">
              <a:extLst>
                <a:ext uri="{FF2B5EF4-FFF2-40B4-BE49-F238E27FC236}">
                  <a16:creationId xmlns:a16="http://schemas.microsoft.com/office/drawing/2014/main" id="{4EEF06B3-2469-42AD-9CD8-4CDF5D15B71D}"/>
                </a:ext>
              </a:extLst>
            </p:cNvPr>
            <p:cNvSpPr>
              <a:spLocks noChangeShapeType="1"/>
            </p:cNvSpPr>
            <p:nvPr/>
          </p:nvSpPr>
          <p:spPr bwMode="auto">
            <a:xfrm>
              <a:off x="110670617" y="108499275"/>
              <a:ext cx="114300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0">
              <a:extLst>
                <a:ext uri="{FF2B5EF4-FFF2-40B4-BE49-F238E27FC236}">
                  <a16:creationId xmlns:a16="http://schemas.microsoft.com/office/drawing/2014/main" id="{DE7AB7A8-F3A6-48BD-8442-74773CB9944E}"/>
                </a:ext>
              </a:extLst>
            </p:cNvPr>
            <p:cNvSpPr>
              <a:spLocks noChangeShapeType="1"/>
            </p:cNvSpPr>
            <p:nvPr/>
          </p:nvSpPr>
          <p:spPr bwMode="auto">
            <a:xfrm>
              <a:off x="112471199" y="10798492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1">
              <a:extLst>
                <a:ext uri="{FF2B5EF4-FFF2-40B4-BE49-F238E27FC236}">
                  <a16:creationId xmlns:a16="http://schemas.microsoft.com/office/drawing/2014/main" id="{44209958-6B92-44C0-B25B-64832C239D3B}"/>
                </a:ext>
              </a:extLst>
            </p:cNvPr>
            <p:cNvSpPr>
              <a:spLocks noChangeShapeType="1"/>
            </p:cNvSpPr>
            <p:nvPr/>
          </p:nvSpPr>
          <p:spPr bwMode="auto">
            <a:xfrm>
              <a:off x="113614199" y="107984925"/>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3084" name="Picture 12" descr="BcaE8X6Ri[1]">
              <a:extLst>
                <a:ext uri="{FF2B5EF4-FFF2-40B4-BE49-F238E27FC236}">
                  <a16:creationId xmlns:a16="http://schemas.microsoft.com/office/drawing/2014/main" id="{0D592EA5-6ACD-4350-9712-35548F6546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842674" y="108013500"/>
              <a:ext cx="395049" cy="140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Line 13">
              <a:extLst>
                <a:ext uri="{FF2B5EF4-FFF2-40B4-BE49-F238E27FC236}">
                  <a16:creationId xmlns:a16="http://schemas.microsoft.com/office/drawing/2014/main" id="{35F83A20-92D5-4039-BEC0-3160B6AD4AA7}"/>
                </a:ext>
              </a:extLst>
            </p:cNvPr>
            <p:cNvSpPr>
              <a:spLocks noChangeShapeType="1"/>
            </p:cNvSpPr>
            <p:nvPr/>
          </p:nvSpPr>
          <p:spPr bwMode="auto">
            <a:xfrm>
              <a:off x="112471199" y="108499275"/>
              <a:ext cx="114300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451C9413-F71B-444D-A42B-FD32D61F5C1C}"/>
                </a:ext>
              </a:extLst>
            </p:cNvPr>
            <p:cNvSpPr txBox="1">
              <a:spLocks noChangeArrowheads="1"/>
            </p:cNvSpPr>
            <p:nvPr/>
          </p:nvSpPr>
          <p:spPr bwMode="auto">
            <a:xfrm>
              <a:off x="111842192" y="108070650"/>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2C160B1F-DFCE-4AA7-B999-09B5B8D289C1}"/>
                </a:ext>
              </a:extLst>
            </p:cNvPr>
            <p:cNvSpPr txBox="1">
              <a:spLocks noChangeArrowheads="1"/>
            </p:cNvSpPr>
            <p:nvPr/>
          </p:nvSpPr>
          <p:spPr bwMode="auto">
            <a:xfrm>
              <a:off x="110927792" y="108642150"/>
              <a:ext cx="2286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Empire builder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500FB94C-851B-4AFE-A217-896EF4B7A794}"/>
                </a:ext>
              </a:extLst>
            </p:cNvPr>
            <p:cNvSpPr txBox="1">
              <a:spLocks noChangeArrowheads="1"/>
            </p:cNvSpPr>
            <p:nvPr/>
          </p:nvSpPr>
          <p:spPr bwMode="auto">
            <a:xfrm>
              <a:off x="112442625" y="108985050"/>
              <a:ext cx="1171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Clinton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D1B6CA72-2D5C-410B-B933-FC8AD2E37E3F}"/>
                </a:ext>
              </a:extLst>
            </p:cNvPr>
            <p:cNvSpPr txBox="1">
              <a:spLocks noChangeArrowheads="1"/>
            </p:cNvSpPr>
            <p:nvPr/>
          </p:nvSpPr>
          <p:spPr bwMode="auto">
            <a:xfrm>
              <a:off x="110642400" y="108985050"/>
              <a:ext cx="12858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George Washington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9016589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1061</TotalTime>
  <Words>2364</Words>
  <Application>Microsoft Office PowerPoint</Application>
  <PresentationFormat>Widescreen</PresentationFormat>
  <Paragraphs>340</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Arial</vt:lpstr>
      <vt:lpstr>Arial Narrow</vt:lpstr>
      <vt:lpstr>Calibri</vt:lpstr>
      <vt:lpstr>Calibri Light</vt:lpstr>
      <vt:lpstr>Times New Roman</vt:lpstr>
      <vt:lpstr>Wingdings 3</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51</cp:revision>
  <cp:lastPrinted>2019-07-26T05:15:48Z</cp:lastPrinted>
  <dcterms:created xsi:type="dcterms:W3CDTF">2019-07-23T03:43:06Z</dcterms:created>
  <dcterms:modified xsi:type="dcterms:W3CDTF">2019-07-26T05:19:08Z</dcterms:modified>
</cp:coreProperties>
</file>