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7/29/2019</a:t>
            </a:fld>
            <a:endParaRPr lang="en-US"/>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7/29/2019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F7FD6FA7-394F-436D-9D3C-3BDB97650A58}" type="datetime1">
              <a:rPr lang="en-US" smtClean="0"/>
              <a:pPr/>
              <a:t>7/29/2019</a:t>
            </a:fld>
            <a:endParaRPr lang="en-US"/>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18551526-4B25-495A-86A5-79B923F95ECB}" type="datetime1">
              <a:rPr lang="en-US" smtClean="0"/>
              <a:pPr/>
              <a:t>7/29/2019</a:t>
            </a:fld>
            <a:endParaRPr lang="en-US"/>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27875484-D624-42AA-B8C5-57BFA10446EB}" type="datetime1">
              <a:rPr lang="en-US" smtClean="0"/>
              <a:pPr/>
              <a:t>7/29/2019</a:t>
            </a:fld>
            <a:endParaRPr lang="en-US"/>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6CF52CAA-0042-40AC-84FA-3C53CA8D2AF6}" type="datetime1">
              <a:rPr lang="en-US" smtClean="0"/>
              <a:pPr/>
              <a:t>7/29/2019</a:t>
            </a:fld>
            <a:endParaRPr lang="en-US"/>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29D341AA-841A-4FFC-8F94-2F7ADCD64C89}" type="datetime1">
              <a:rPr lang="en-US" smtClean="0"/>
              <a:pPr/>
              <a:t>7/29/2019</a:t>
            </a:fld>
            <a:endParaRPr lang="en-US"/>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20554D8E-5723-4A7D-B91E-8B0538C5F2D8}" type="datetime1">
              <a:rPr lang="en-US" smtClean="0"/>
              <a:pPr/>
              <a:t>7/29/2019</a:t>
            </a:fld>
            <a:endParaRPr lang="en-US"/>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930BE4D8-8AED-4BD0-8C0B-2C624FB5FD20}" type="datetime1">
              <a:rPr lang="en-US" smtClean="0"/>
              <a:pPr/>
              <a:t>7/29/2019</a:t>
            </a:fld>
            <a:endParaRPr lang="en-US"/>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720FE1BA-0E1F-4530-94C1-86691F6DC918}" type="datetime1">
              <a:rPr lang="en-US" smtClean="0"/>
              <a:pPr/>
              <a:t>7/29/2019</a:t>
            </a:fld>
            <a:endParaRPr lang="en-US"/>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B5AE2FD1-A5E4-4E01-A9D2-A12838ACCA42}" type="datetime1">
              <a:rPr lang="en-US" smtClean="0"/>
              <a:pPr/>
              <a:t>7/29/2019</a:t>
            </a:fld>
            <a:endParaRPr lang="en-US"/>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AA5C3D08-A2EE-42D4-8EBB-1F52DAF06006}" type="datetime1">
              <a:rPr lang="en-US" smtClean="0"/>
              <a:pPr/>
              <a:t>7/29/2019</a:t>
            </a:fld>
            <a:endParaRPr lang="en-US"/>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0C87117B-5CAD-4EE2-A0FA-225CF0A56780}" type="datetime1">
              <a:rPr lang="en-US" smtClean="0"/>
              <a:pPr/>
              <a:t>7/29/2019</a:t>
            </a:fld>
            <a:endParaRPr lang="en-US"/>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D70D7F-5CEF-48C2-8251-F5DBAE12F09C}" type="datetime1">
              <a:rPr lang="en-US" smtClean="0"/>
              <a:pPr/>
              <a:t>7/29/2019</a:t>
            </a:fld>
            <a:endParaRPr lang="en-US"/>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hyperlink" Target="https://en.wikipedia.org/wiki/Syria" TargetMode="External"/><Relationship Id="rId13" Type="http://schemas.openxmlformats.org/officeDocument/2006/relationships/hyperlink" Target="https://en.wikipedia.org/wiki/Arsinoe_III_of_Egypt" TargetMode="External"/><Relationship Id="rId3" Type="http://schemas.openxmlformats.org/officeDocument/2006/relationships/hyperlink" Target="https://en.wikipedia.org/wiki/Greek_language" TargetMode="External"/><Relationship Id="rId7" Type="http://schemas.openxmlformats.org/officeDocument/2006/relationships/hyperlink" Target="https://en.wikipedia.org/wiki/Seleucid_Empire" TargetMode="External"/><Relationship Id="rId12" Type="http://schemas.openxmlformats.org/officeDocument/2006/relationships/hyperlink" Target="https://en.wikipedia.org/wiki/Ptolemy_IV_of_Egypt" TargetMode="External"/><Relationship Id="rId2" Type="http://schemas.openxmlformats.org/officeDocument/2006/relationships/hyperlink" Target="https://en.wikipedia.org/wiki/Help:IPA/English" TargetMode="External"/><Relationship Id="rId1" Type="http://schemas.openxmlformats.org/officeDocument/2006/relationships/slideLayout" Target="../slideLayouts/slideLayout7.xml"/><Relationship Id="rId6" Type="http://schemas.openxmlformats.org/officeDocument/2006/relationships/hyperlink" Target="https://en.wikipedia.org/wiki/List_of_Seleucid_rulers" TargetMode="External"/><Relationship Id="rId11" Type="http://schemas.openxmlformats.org/officeDocument/2006/relationships/hyperlink" Target="https://en.wikipedia.org/wiki/Achaemenid_Empire" TargetMode="External"/><Relationship Id="rId5" Type="http://schemas.openxmlformats.org/officeDocument/2006/relationships/hyperlink" Target="https://en.wikipedia.org/wiki/Greeks" TargetMode="External"/><Relationship Id="rId10" Type="http://schemas.openxmlformats.org/officeDocument/2006/relationships/hyperlink" Target="https://en.wikipedia.org/wiki/Ptolemaic_Kingdom" TargetMode="External"/><Relationship Id="rId4" Type="http://schemas.openxmlformats.org/officeDocument/2006/relationships/hyperlink" Target="https://en.wikipedia.org/wiki/Hellenistic_period" TargetMode="External"/><Relationship Id="rId9" Type="http://schemas.openxmlformats.org/officeDocument/2006/relationships/hyperlink" Target="https://en.wikipedia.org/wiki/Western_Asia" TargetMode="External"/><Relationship Id="rId14" Type="http://schemas.openxmlformats.org/officeDocument/2006/relationships/hyperlink" Target="https://en.wikipedia.org/wiki/Ptolemaic_dynasty"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en.wikipedia.org/wiki/Antiochus_III_the_Great#cite_note-EB1911-13" TargetMode="External"/><Relationship Id="rId13" Type="http://schemas.openxmlformats.org/officeDocument/2006/relationships/hyperlink" Target="https://en.wikipedia.org/wiki/Battle_of_Panium" TargetMode="External"/><Relationship Id="rId3" Type="http://schemas.openxmlformats.org/officeDocument/2006/relationships/hyperlink" Target="https://en.wikipedia.org/wiki/Persian_Gulf" TargetMode="External"/><Relationship Id="rId7" Type="http://schemas.openxmlformats.org/officeDocument/2006/relationships/hyperlink" Target="https://en.wikipedia.org/wiki/Philip_V_of_Macedon" TargetMode="External"/><Relationship Id="rId12" Type="http://schemas.openxmlformats.org/officeDocument/2006/relationships/hyperlink" Target="https://en.wikipedia.org/wiki/Scopas_of_Aetolia" TargetMode="External"/><Relationship Id="rId2" Type="http://schemas.openxmlformats.org/officeDocument/2006/relationships/hyperlink" Target="https://en.wikipedia.org/wiki/Seleucia_on_the_Tigris" TargetMode="External"/><Relationship Id="rId1" Type="http://schemas.openxmlformats.org/officeDocument/2006/relationships/slideLayout" Target="../slideLayouts/slideLayout7.xml"/><Relationship Id="rId6" Type="http://schemas.openxmlformats.org/officeDocument/2006/relationships/hyperlink" Target="https://en.wikipedia.org/wiki/Polybius" TargetMode="External"/><Relationship Id="rId11" Type="http://schemas.openxmlformats.org/officeDocument/2006/relationships/hyperlink" Target="https://en.wikipedia.org/wiki/Cyprus" TargetMode="External"/><Relationship Id="rId5" Type="http://schemas.openxmlformats.org/officeDocument/2006/relationships/hyperlink" Target="https://en.wikipedia.org/wiki/Ptolemy_V_of_Egypt" TargetMode="External"/><Relationship Id="rId15" Type="http://schemas.openxmlformats.org/officeDocument/2006/relationships/hyperlink" Target="https://en.wikipedia.org/wiki/Judea" TargetMode="External"/><Relationship Id="rId10" Type="http://schemas.openxmlformats.org/officeDocument/2006/relationships/hyperlink" Target="https://en.wikipedia.org/wiki/Cyrene,_Libya" TargetMode="External"/><Relationship Id="rId4" Type="http://schemas.openxmlformats.org/officeDocument/2006/relationships/hyperlink" Target="https://en.wikipedia.org/wiki/Gerrha" TargetMode="External"/><Relationship Id="rId9" Type="http://schemas.openxmlformats.org/officeDocument/2006/relationships/hyperlink" Target="https://en.wikipedia.org/wiki/Macedon" TargetMode="External"/><Relationship Id="rId14" Type="http://schemas.openxmlformats.org/officeDocument/2006/relationships/hyperlink" Target="https://en.wikipedia.org/wiki/Jordan_River"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p:txBody>
          <a:bodyPr/>
          <a:lstStyle/>
          <a:p>
            <a:r>
              <a:rPr lang="en-US" dirty="0"/>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p:txBody>
          <a:bodyPr>
            <a:normAutofit/>
          </a:bodyPr>
          <a:lstStyle/>
          <a:p>
            <a:r>
              <a:rPr lang="en-US" dirty="0"/>
              <a:t>Battle of </a:t>
            </a:r>
            <a:r>
              <a:rPr lang="en-US" dirty="0" err="1"/>
              <a:t>Ipsus</a:t>
            </a:r>
            <a:r>
              <a:rPr lang="en-US" dirty="0"/>
              <a:t>  part 2</a:t>
            </a:r>
          </a:p>
          <a:p>
            <a:r>
              <a:rPr lang="en-US" dirty="0"/>
              <a:t>Tess Lambert</a:t>
            </a:r>
          </a:p>
          <a:p>
            <a:r>
              <a:rPr lang="en-US" dirty="0"/>
              <a:t>2/20/19</a:t>
            </a:r>
          </a:p>
        </p:txBody>
      </p:sp>
      <p:sp>
        <p:nvSpPr>
          <p:cNvPr id="1040" name="Date Placeholder 1039">
            <a:extLst>
              <a:ext uri="{FF2B5EF4-FFF2-40B4-BE49-F238E27FC236}">
                <a16:creationId xmlns:a16="http://schemas.microsoft.com/office/drawing/2014/main" id="{1C8DD616-478D-4B20-9354-30B6B2095DEA}"/>
              </a:ext>
            </a:extLst>
          </p:cNvPr>
          <p:cNvSpPr>
            <a:spLocks noGrp="1"/>
          </p:cNvSpPr>
          <p:nvPr>
            <p:ph type="dt" sz="half" idx="10"/>
          </p:nvPr>
        </p:nvSpPr>
        <p:spPr/>
        <p:txBody>
          <a:bodyPr/>
          <a:lstStyle/>
          <a:p>
            <a:fld id="{7A982AED-1CC7-4EE2-A00D-DF02DD9290B0}" type="datetime1">
              <a:rPr lang="en-US" smtClean="0"/>
              <a:pPr/>
              <a:t>7/29/2019</a:t>
            </a:fld>
            <a:endParaRPr lang="en-US"/>
          </a:p>
        </p:txBody>
      </p:sp>
      <p:sp>
        <p:nvSpPr>
          <p:cNvPr id="1041" name="Footer Placeholder 1040">
            <a:extLst>
              <a:ext uri="{FF2B5EF4-FFF2-40B4-BE49-F238E27FC236}">
                <a16:creationId xmlns:a16="http://schemas.microsoft.com/office/drawing/2014/main" id="{C3199023-5D30-4812-9623-D4C9D117E5DD}"/>
              </a:ext>
            </a:extLst>
          </p:cNvPr>
          <p:cNvSpPr>
            <a:spLocks noGrp="1"/>
          </p:cNvSpPr>
          <p:nvPr>
            <p:ph type="ftr" sz="quarter" idx="11"/>
          </p:nvPr>
        </p:nvSpPr>
        <p:spPr/>
        <p:txBody>
          <a:bodyPr/>
          <a:lstStyle/>
          <a:p>
            <a:endParaRPr lang="en-US"/>
          </a:p>
        </p:txBody>
      </p:sp>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p:txBody>
          <a:bodyPr/>
          <a:lstStyle/>
          <a:p>
            <a:fld id="{1E1B8BD3-EEEF-4896-BEE3-06C250004F3C}" type="slidenum">
              <a:rPr lang="en-US" smtClean="0"/>
              <a:pPr/>
              <a:t>1</a:t>
            </a:fld>
            <a:endParaRPr lang="en-US"/>
          </a:p>
        </p:txBody>
      </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2"/>
          <a:stretch>
            <a:fillRect/>
          </a:stretch>
        </p:blipFill>
        <p:spPr>
          <a:xfrm>
            <a:off x="5164364" y="1746131"/>
            <a:ext cx="1657143" cy="676190"/>
          </a:xfrm>
          <a:prstGeom prst="rect">
            <a:avLst/>
          </a:prstGeom>
        </p:spPr>
      </p:pic>
    </p:spTree>
    <p:extLst>
      <p:ext uri="{BB962C8B-B14F-4D97-AF65-F5344CB8AC3E}">
        <p14:creationId xmlns:p14="http://schemas.microsoft.com/office/powerpoint/2010/main" val="1329348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rol 1">
            <a:extLst>
              <a:ext uri="{FF2B5EF4-FFF2-40B4-BE49-F238E27FC236}">
                <a16:creationId xmlns:a16="http://schemas.microsoft.com/office/drawing/2014/main" id="{CA058718-134C-4709-BA1A-792B82EECD7F}"/>
              </a:ext>
            </a:extLst>
          </p:cNvPr>
          <p:cNvSpPr>
            <a:spLocks noChangeArrowheads="1" noChangeShapeType="1"/>
          </p:cNvSpPr>
          <p:nvPr/>
        </p:nvSpPr>
        <p:spPr bwMode="auto">
          <a:xfrm>
            <a:off x="5477837" y="8590080"/>
            <a:ext cx="4229100" cy="62865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9" name="Text Box 2">
            <a:extLst>
              <a:ext uri="{FF2B5EF4-FFF2-40B4-BE49-F238E27FC236}">
                <a16:creationId xmlns:a16="http://schemas.microsoft.com/office/drawing/2014/main" id="{79AE510A-F7A0-44B6-807A-4AE75549A0E1}"/>
              </a:ext>
            </a:extLst>
          </p:cNvPr>
          <p:cNvSpPr txBox="1">
            <a:spLocks noChangeArrowheads="1"/>
          </p:cNvSpPr>
          <p:nvPr/>
        </p:nvSpPr>
        <p:spPr bwMode="auto">
          <a:xfrm>
            <a:off x="7734650" y="944424"/>
            <a:ext cx="3543300" cy="103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3">
            <a:extLst>
              <a:ext uri="{FF2B5EF4-FFF2-40B4-BE49-F238E27FC236}">
                <a16:creationId xmlns:a16="http://schemas.microsoft.com/office/drawing/2014/main" id="{6C30E4C0-C76E-4AE4-B179-83F8FF8CF23B}"/>
              </a:ext>
            </a:extLst>
          </p:cNvPr>
          <p:cNvSpPr txBox="1">
            <a:spLocks noChangeArrowheads="1"/>
          </p:cNvSpPr>
          <p:nvPr/>
        </p:nvSpPr>
        <p:spPr bwMode="auto">
          <a:xfrm>
            <a:off x="7863238" y="1168262"/>
            <a:ext cx="1289050" cy="642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(KN) Trump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(KS)  Putin   </a:t>
            </a:r>
            <a:r>
              <a:rPr kumimoji="0" lang="en-US" altLang="en-US" sz="1200" b="1" i="0" u="none" strike="noStrike" cap="none" normalizeH="0" baseline="0" noProof="1">
                <a:ln>
                  <a:noFill/>
                </a:ln>
                <a:solidFill>
                  <a:srgbClr val="000000"/>
                </a:solidFill>
                <a:effectLst/>
                <a:latin typeface="Arial Narrow" panose="020B0606020202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4">
            <a:extLst>
              <a:ext uri="{FF2B5EF4-FFF2-40B4-BE49-F238E27FC236}">
                <a16:creationId xmlns:a16="http://schemas.microsoft.com/office/drawing/2014/main" id="{5106AE2B-4377-4240-A7D1-A5A65129216C}"/>
              </a:ext>
            </a:extLst>
          </p:cNvPr>
          <p:cNvSpPr txBox="1">
            <a:spLocks noChangeArrowheads="1"/>
          </p:cNvSpPr>
          <p:nvPr/>
        </p:nvSpPr>
        <p:spPr bwMode="auto">
          <a:xfrm>
            <a:off x="9925400" y="1019037"/>
            <a:ext cx="1158875" cy="849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allies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Executive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Legislative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Judicial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AutoShape 5">
            <a:extLst>
              <a:ext uri="{FF2B5EF4-FFF2-40B4-BE49-F238E27FC236}">
                <a16:creationId xmlns:a16="http://schemas.microsoft.com/office/drawing/2014/main" id="{084A618B-A61A-4942-8711-536F0972C152}"/>
              </a:ext>
            </a:extLst>
          </p:cNvPr>
          <p:cNvSpPr>
            <a:spLocks/>
          </p:cNvSpPr>
          <p:nvPr/>
        </p:nvSpPr>
        <p:spPr bwMode="auto">
          <a:xfrm rot="-10800000">
            <a:off x="9215788" y="1019037"/>
            <a:ext cx="119062" cy="792162"/>
          </a:xfrm>
          <a:prstGeom prst="leftBracket">
            <a:avLst>
              <a:gd name="adj" fmla="val 55445"/>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6">
            <a:extLst>
              <a:ext uri="{FF2B5EF4-FFF2-40B4-BE49-F238E27FC236}">
                <a16:creationId xmlns:a16="http://schemas.microsoft.com/office/drawing/2014/main" id="{949AFBF0-133E-46B2-A149-B1BEA9BF154E}"/>
              </a:ext>
            </a:extLst>
          </p:cNvPr>
          <p:cNvSpPr txBox="1">
            <a:spLocks noChangeArrowheads="1"/>
          </p:cNvSpPr>
          <p:nvPr/>
        </p:nvSpPr>
        <p:spPr bwMode="auto">
          <a:xfrm>
            <a:off x="9445181" y="1228586"/>
            <a:ext cx="387350" cy="373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vs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7">
            <a:extLst>
              <a:ext uri="{FF2B5EF4-FFF2-40B4-BE49-F238E27FC236}">
                <a16:creationId xmlns:a16="http://schemas.microsoft.com/office/drawing/2014/main" id="{FB2ED656-AB2A-4EB8-9C66-937C1B024690}"/>
              </a:ext>
            </a:extLst>
          </p:cNvPr>
          <p:cNvSpPr txBox="1">
            <a:spLocks noChangeArrowheads="1"/>
          </p:cNvSpPr>
          <p:nvPr/>
        </p:nvSpPr>
        <p:spPr bwMode="auto">
          <a:xfrm>
            <a:off x="7734650" y="611049"/>
            <a:ext cx="342106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2016 Western Front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8">
            <a:extLst>
              <a:ext uri="{FF2B5EF4-FFF2-40B4-BE49-F238E27FC236}">
                <a16:creationId xmlns:a16="http://schemas.microsoft.com/office/drawing/2014/main" id="{C01CDA01-9693-4546-9059-D13904B91AA6}"/>
              </a:ext>
            </a:extLst>
          </p:cNvPr>
          <p:cNvSpPr>
            <a:spLocks noChangeShapeType="1"/>
          </p:cNvSpPr>
          <p:nvPr/>
        </p:nvSpPr>
        <p:spPr bwMode="auto">
          <a:xfrm>
            <a:off x="10184236" y="1332501"/>
            <a:ext cx="631752" cy="838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CB3DB44A-882F-4DBC-A3D7-2F9F8584CB47}"/>
              </a:ext>
            </a:extLst>
          </p:cNvPr>
          <p:cNvSpPr/>
          <p:nvPr/>
        </p:nvSpPr>
        <p:spPr>
          <a:xfrm>
            <a:off x="802540" y="754503"/>
            <a:ext cx="6096000" cy="1354217"/>
          </a:xfrm>
          <a:prstGeom prst="rect">
            <a:avLst/>
          </a:prstGeom>
        </p:spPr>
        <p:txBody>
          <a:bodyPr>
            <a:spAutoFit/>
          </a:bodyPr>
          <a:lstStyle/>
          <a:p>
            <a:r>
              <a:rPr lang="en-US" sz="1400" kern="1400" dirty="0">
                <a:solidFill>
                  <a:srgbClr val="000000"/>
                </a:solidFill>
                <a:latin typeface="Arial Narrow" panose="020B0606020202030204" pitchFamily="34" charset="0"/>
              </a:rPr>
              <a:t>What does Hitler do in World War II? He's taking Poland quickly, and now it's a long drawn-out war with France and Britain. We can say clearly, based on prophecy, when we look at America and see it is in trouble, that war on the western front is this internal fight, as Trump tries to control the whole of the government, courts, everything. The history of WW2 gives us more detail.</a:t>
            </a:r>
            <a:endParaRPr lang="en-US" sz="1400" kern="1400" dirty="0">
              <a:solidFill>
                <a:srgbClr val="000000"/>
              </a:solidFill>
              <a:effectLst/>
              <a:latin typeface="Times New Roman" panose="02020603050405020304" pitchFamily="18" charset="0"/>
            </a:endParaRPr>
          </a:p>
          <a:p>
            <a:r>
              <a:rPr lang="en-US" sz="1200" kern="1400" dirty="0">
                <a:solidFill>
                  <a:srgbClr val="000000"/>
                </a:solidFill>
                <a:effectLst/>
                <a:latin typeface="Times New Roman" panose="02020603050405020304" pitchFamily="18" charset="0"/>
              </a:rPr>
              <a:t> </a:t>
            </a:r>
          </a:p>
        </p:txBody>
      </p:sp>
      <p:sp>
        <p:nvSpPr>
          <p:cNvPr id="58" name="Text Box 43">
            <a:extLst>
              <a:ext uri="{FF2B5EF4-FFF2-40B4-BE49-F238E27FC236}">
                <a16:creationId xmlns:a16="http://schemas.microsoft.com/office/drawing/2014/main" id="{098E0A7F-4302-47AE-B404-31D0174CC6DF}"/>
              </a:ext>
            </a:extLst>
          </p:cNvPr>
          <p:cNvSpPr txBox="1">
            <a:spLocks noChangeArrowheads="1"/>
          </p:cNvSpPr>
          <p:nvPr/>
        </p:nvSpPr>
        <p:spPr bwMode="auto">
          <a:xfrm>
            <a:off x="2476850" y="2466779"/>
            <a:ext cx="68580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44">
            <a:extLst>
              <a:ext uri="{FF2B5EF4-FFF2-40B4-BE49-F238E27FC236}">
                <a16:creationId xmlns:a16="http://schemas.microsoft.com/office/drawing/2014/main" id="{7B9AFB21-C613-49B1-8D8C-0F123596EBEA}"/>
              </a:ext>
            </a:extLst>
          </p:cNvPr>
          <p:cNvSpPr>
            <a:spLocks noChangeShapeType="1"/>
          </p:cNvSpPr>
          <p:nvPr/>
        </p:nvSpPr>
        <p:spPr bwMode="auto">
          <a:xfrm>
            <a:off x="2476850" y="3324029"/>
            <a:ext cx="58293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45">
            <a:extLst>
              <a:ext uri="{FF2B5EF4-FFF2-40B4-BE49-F238E27FC236}">
                <a16:creationId xmlns:a16="http://schemas.microsoft.com/office/drawing/2014/main" id="{3906161D-B591-4A3F-A6BE-ADBC325E6A7A}"/>
              </a:ext>
            </a:extLst>
          </p:cNvPr>
          <p:cNvSpPr>
            <a:spLocks noChangeShapeType="1"/>
          </p:cNvSpPr>
          <p:nvPr/>
        </p:nvSpPr>
        <p:spPr bwMode="auto">
          <a:xfrm>
            <a:off x="3861150" y="3022404"/>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46">
            <a:extLst>
              <a:ext uri="{FF2B5EF4-FFF2-40B4-BE49-F238E27FC236}">
                <a16:creationId xmlns:a16="http://schemas.microsoft.com/office/drawing/2014/main" id="{FBE6D144-59A5-463C-8BB4-3A0FDE8F5D22}"/>
              </a:ext>
            </a:extLst>
          </p:cNvPr>
          <p:cNvSpPr>
            <a:spLocks noChangeShapeType="1"/>
          </p:cNvSpPr>
          <p:nvPr/>
        </p:nvSpPr>
        <p:spPr bwMode="auto">
          <a:xfrm>
            <a:off x="3723037" y="3022404"/>
            <a:ext cx="276225"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47">
            <a:extLst>
              <a:ext uri="{FF2B5EF4-FFF2-40B4-BE49-F238E27FC236}">
                <a16:creationId xmlns:a16="http://schemas.microsoft.com/office/drawing/2014/main" id="{6939007A-965A-4B07-84DE-D63736800062}"/>
              </a:ext>
            </a:extLst>
          </p:cNvPr>
          <p:cNvSpPr>
            <a:spLocks noChangeShapeType="1"/>
          </p:cNvSpPr>
          <p:nvPr/>
        </p:nvSpPr>
        <p:spPr bwMode="auto">
          <a:xfrm>
            <a:off x="2802287" y="3022404"/>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48">
            <a:extLst>
              <a:ext uri="{FF2B5EF4-FFF2-40B4-BE49-F238E27FC236}">
                <a16:creationId xmlns:a16="http://schemas.microsoft.com/office/drawing/2014/main" id="{39C31FB9-5C1F-40CD-AAD9-EF47707B8644}"/>
              </a:ext>
            </a:extLst>
          </p:cNvPr>
          <p:cNvSpPr>
            <a:spLocks noChangeShapeType="1"/>
          </p:cNvSpPr>
          <p:nvPr/>
        </p:nvSpPr>
        <p:spPr bwMode="auto">
          <a:xfrm>
            <a:off x="2661000" y="3022404"/>
            <a:ext cx="2809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49">
            <a:extLst>
              <a:ext uri="{FF2B5EF4-FFF2-40B4-BE49-F238E27FC236}">
                <a16:creationId xmlns:a16="http://schemas.microsoft.com/office/drawing/2014/main" id="{6DFDDD39-8A83-4EE8-9CAE-1BAE47A9C286}"/>
              </a:ext>
            </a:extLst>
          </p:cNvPr>
          <p:cNvSpPr txBox="1">
            <a:spLocks noChangeArrowheads="1"/>
          </p:cNvSpPr>
          <p:nvPr/>
        </p:nvSpPr>
        <p:spPr bwMode="auto">
          <a:xfrm>
            <a:off x="2591150" y="2849366"/>
            <a:ext cx="400050" cy="188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1979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50">
            <a:extLst>
              <a:ext uri="{FF2B5EF4-FFF2-40B4-BE49-F238E27FC236}">
                <a16:creationId xmlns:a16="http://schemas.microsoft.com/office/drawing/2014/main" id="{6496884E-A50E-437B-BF1D-A50F09B429E4}"/>
              </a:ext>
            </a:extLst>
          </p:cNvPr>
          <p:cNvSpPr>
            <a:spLocks noChangeShapeType="1"/>
          </p:cNvSpPr>
          <p:nvPr/>
        </p:nvSpPr>
        <p:spPr bwMode="auto">
          <a:xfrm>
            <a:off x="6029675" y="3022404"/>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51">
            <a:extLst>
              <a:ext uri="{FF2B5EF4-FFF2-40B4-BE49-F238E27FC236}">
                <a16:creationId xmlns:a16="http://schemas.microsoft.com/office/drawing/2014/main" id="{69B513DD-D59D-4EC4-A4CB-42D117EF75B1}"/>
              </a:ext>
            </a:extLst>
          </p:cNvPr>
          <p:cNvSpPr>
            <a:spLocks noChangeShapeType="1"/>
          </p:cNvSpPr>
          <p:nvPr/>
        </p:nvSpPr>
        <p:spPr bwMode="auto">
          <a:xfrm>
            <a:off x="5891562" y="3022404"/>
            <a:ext cx="277813"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52">
            <a:extLst>
              <a:ext uri="{FF2B5EF4-FFF2-40B4-BE49-F238E27FC236}">
                <a16:creationId xmlns:a16="http://schemas.microsoft.com/office/drawing/2014/main" id="{9C57B07F-93AC-4200-BA8D-2C504E39C74B}"/>
              </a:ext>
            </a:extLst>
          </p:cNvPr>
          <p:cNvSpPr txBox="1">
            <a:spLocks noChangeArrowheads="1"/>
          </p:cNvSpPr>
          <p:nvPr/>
        </p:nvSpPr>
        <p:spPr bwMode="auto">
          <a:xfrm>
            <a:off x="5734400" y="2809679"/>
            <a:ext cx="554037" cy="19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Line 53">
            <a:extLst>
              <a:ext uri="{FF2B5EF4-FFF2-40B4-BE49-F238E27FC236}">
                <a16:creationId xmlns:a16="http://schemas.microsoft.com/office/drawing/2014/main" id="{DB6F0639-4284-42AC-9579-57DD8B883858}"/>
              </a:ext>
            </a:extLst>
          </p:cNvPr>
          <p:cNvSpPr>
            <a:spLocks noChangeShapeType="1"/>
          </p:cNvSpPr>
          <p:nvPr/>
        </p:nvSpPr>
        <p:spPr bwMode="auto">
          <a:xfrm>
            <a:off x="4877150" y="3022404"/>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54">
            <a:extLst>
              <a:ext uri="{FF2B5EF4-FFF2-40B4-BE49-F238E27FC236}">
                <a16:creationId xmlns:a16="http://schemas.microsoft.com/office/drawing/2014/main" id="{9AAEE899-BEC2-4F98-BB4E-16F1CCF4034A}"/>
              </a:ext>
            </a:extLst>
          </p:cNvPr>
          <p:cNvSpPr>
            <a:spLocks noChangeShapeType="1"/>
          </p:cNvSpPr>
          <p:nvPr/>
        </p:nvSpPr>
        <p:spPr bwMode="auto">
          <a:xfrm>
            <a:off x="4737450" y="3022404"/>
            <a:ext cx="27781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Text Box 55">
            <a:extLst>
              <a:ext uri="{FF2B5EF4-FFF2-40B4-BE49-F238E27FC236}">
                <a16:creationId xmlns:a16="http://schemas.microsoft.com/office/drawing/2014/main" id="{719277C6-C58B-46A3-8B5A-4755A4B6F1DD}"/>
              </a:ext>
            </a:extLst>
          </p:cNvPr>
          <p:cNvSpPr txBox="1">
            <a:spLocks noChangeArrowheads="1"/>
          </p:cNvSpPr>
          <p:nvPr/>
        </p:nvSpPr>
        <p:spPr bwMode="auto">
          <a:xfrm>
            <a:off x="4648550" y="2809679"/>
            <a:ext cx="388937" cy="19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AutoShape 56">
            <a:extLst>
              <a:ext uri="{FF2B5EF4-FFF2-40B4-BE49-F238E27FC236}">
                <a16:creationId xmlns:a16="http://schemas.microsoft.com/office/drawing/2014/main" id="{58D58C81-586A-4BB8-8DEE-57B927623462}"/>
              </a:ext>
            </a:extLst>
          </p:cNvPr>
          <p:cNvSpPr>
            <a:spLocks/>
          </p:cNvSpPr>
          <p:nvPr/>
        </p:nvSpPr>
        <p:spPr bwMode="auto">
          <a:xfrm rot="-16200000">
            <a:off x="3279331" y="2235798"/>
            <a:ext cx="85725" cy="1062037"/>
          </a:xfrm>
          <a:prstGeom prst="leftBracket">
            <a:avLst>
              <a:gd name="adj" fmla="val 103241"/>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57">
            <a:extLst>
              <a:ext uri="{FF2B5EF4-FFF2-40B4-BE49-F238E27FC236}">
                <a16:creationId xmlns:a16="http://schemas.microsoft.com/office/drawing/2014/main" id="{772B23CB-A4F3-4B7A-9E7B-A597B660642D}"/>
              </a:ext>
            </a:extLst>
          </p:cNvPr>
          <p:cNvSpPr txBox="1">
            <a:spLocks noChangeArrowheads="1"/>
          </p:cNvSpPr>
          <p:nvPr/>
        </p:nvSpPr>
        <p:spPr bwMode="auto">
          <a:xfrm>
            <a:off x="3048350" y="2495354"/>
            <a:ext cx="508000" cy="19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58">
            <a:extLst>
              <a:ext uri="{FF2B5EF4-FFF2-40B4-BE49-F238E27FC236}">
                <a16:creationId xmlns:a16="http://schemas.microsoft.com/office/drawing/2014/main" id="{2775C9A7-59ED-4976-B027-74699BA71032}"/>
              </a:ext>
            </a:extLst>
          </p:cNvPr>
          <p:cNvSpPr txBox="1">
            <a:spLocks noChangeArrowheads="1"/>
          </p:cNvSpPr>
          <p:nvPr/>
        </p:nvSpPr>
        <p:spPr bwMode="auto">
          <a:xfrm>
            <a:off x="3476975" y="2809679"/>
            <a:ext cx="674687"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Sept 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59">
            <a:extLst>
              <a:ext uri="{FF2B5EF4-FFF2-40B4-BE49-F238E27FC236}">
                <a16:creationId xmlns:a16="http://schemas.microsoft.com/office/drawing/2014/main" id="{78CEF252-8FF0-4D98-8836-5A2430D3E7DB}"/>
              </a:ext>
            </a:extLst>
          </p:cNvPr>
          <p:cNvSpPr txBox="1">
            <a:spLocks noChangeArrowheads="1"/>
          </p:cNvSpPr>
          <p:nvPr/>
        </p:nvSpPr>
        <p:spPr bwMode="auto">
          <a:xfrm>
            <a:off x="4494562" y="3325616"/>
            <a:ext cx="8001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Trump/Putin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In alliance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60">
            <a:extLst>
              <a:ext uri="{FF2B5EF4-FFF2-40B4-BE49-F238E27FC236}">
                <a16:creationId xmlns:a16="http://schemas.microsoft.com/office/drawing/2014/main" id="{1ABC6D74-31B8-4097-ACB3-2B1005F76903}"/>
              </a:ext>
            </a:extLst>
          </p:cNvPr>
          <p:cNvSpPr>
            <a:spLocks noChangeShapeType="1"/>
          </p:cNvSpPr>
          <p:nvPr/>
        </p:nvSpPr>
        <p:spPr bwMode="auto">
          <a:xfrm>
            <a:off x="7210775" y="3039866"/>
            <a:ext cx="9525" cy="741363"/>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61">
            <a:extLst>
              <a:ext uri="{FF2B5EF4-FFF2-40B4-BE49-F238E27FC236}">
                <a16:creationId xmlns:a16="http://schemas.microsoft.com/office/drawing/2014/main" id="{0E2F07EF-B6ED-438B-85E4-164C02297D4F}"/>
              </a:ext>
            </a:extLst>
          </p:cNvPr>
          <p:cNvSpPr>
            <a:spLocks noChangeShapeType="1"/>
          </p:cNvSpPr>
          <p:nvPr/>
        </p:nvSpPr>
        <p:spPr bwMode="auto">
          <a:xfrm>
            <a:off x="7072662" y="3039866"/>
            <a:ext cx="277813"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62">
            <a:extLst>
              <a:ext uri="{FF2B5EF4-FFF2-40B4-BE49-F238E27FC236}">
                <a16:creationId xmlns:a16="http://schemas.microsoft.com/office/drawing/2014/main" id="{FA8401EA-6214-45C2-971E-679A7B7F61EE}"/>
              </a:ext>
            </a:extLst>
          </p:cNvPr>
          <p:cNvSpPr txBox="1">
            <a:spLocks noChangeArrowheads="1"/>
          </p:cNvSpPr>
          <p:nvPr/>
        </p:nvSpPr>
        <p:spPr bwMode="auto">
          <a:xfrm>
            <a:off x="6934550" y="2809679"/>
            <a:ext cx="554037"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Raphia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63">
            <a:extLst>
              <a:ext uri="{FF2B5EF4-FFF2-40B4-BE49-F238E27FC236}">
                <a16:creationId xmlns:a16="http://schemas.microsoft.com/office/drawing/2014/main" id="{99C7EDF4-D046-4281-BC31-27B6379F6271}"/>
              </a:ext>
            </a:extLst>
          </p:cNvPr>
          <p:cNvSpPr>
            <a:spLocks noChangeShapeType="1"/>
          </p:cNvSpPr>
          <p:nvPr/>
        </p:nvSpPr>
        <p:spPr bwMode="auto">
          <a:xfrm>
            <a:off x="6020150" y="3381179"/>
            <a:ext cx="11430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64">
            <a:extLst>
              <a:ext uri="{FF2B5EF4-FFF2-40B4-BE49-F238E27FC236}">
                <a16:creationId xmlns:a16="http://schemas.microsoft.com/office/drawing/2014/main" id="{22961A57-935E-4A10-919B-70A202A82093}"/>
              </a:ext>
            </a:extLst>
          </p:cNvPr>
          <p:cNvSpPr txBox="1">
            <a:spLocks noChangeArrowheads="1"/>
          </p:cNvSpPr>
          <p:nvPr/>
        </p:nvSpPr>
        <p:spPr bwMode="auto">
          <a:xfrm>
            <a:off x="6048725" y="3638354"/>
            <a:ext cx="8572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Western front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Line 65">
            <a:extLst>
              <a:ext uri="{FF2B5EF4-FFF2-40B4-BE49-F238E27FC236}">
                <a16:creationId xmlns:a16="http://schemas.microsoft.com/office/drawing/2014/main" id="{66EFA875-9536-4429-BD22-DD8DA01522A1}"/>
              </a:ext>
            </a:extLst>
          </p:cNvPr>
          <p:cNvSpPr>
            <a:spLocks noChangeShapeType="1"/>
          </p:cNvSpPr>
          <p:nvPr/>
        </p:nvSpPr>
        <p:spPr bwMode="auto">
          <a:xfrm>
            <a:off x="7220300" y="3552629"/>
            <a:ext cx="1143000" cy="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66">
            <a:extLst>
              <a:ext uri="{FF2B5EF4-FFF2-40B4-BE49-F238E27FC236}">
                <a16:creationId xmlns:a16="http://schemas.microsoft.com/office/drawing/2014/main" id="{8C0FC902-0F03-4F69-A468-FD9F0C36C260}"/>
              </a:ext>
            </a:extLst>
          </p:cNvPr>
          <p:cNvSpPr txBox="1">
            <a:spLocks noChangeArrowheads="1"/>
          </p:cNvSpPr>
          <p:nvPr/>
        </p:nvSpPr>
        <p:spPr bwMode="auto">
          <a:xfrm>
            <a:off x="7277450" y="3609779"/>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eastern front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67">
            <a:extLst>
              <a:ext uri="{FF2B5EF4-FFF2-40B4-BE49-F238E27FC236}">
                <a16:creationId xmlns:a16="http://schemas.microsoft.com/office/drawing/2014/main" id="{FFF37D42-758C-46F7-83A0-75F24FE11236}"/>
              </a:ext>
            </a:extLst>
          </p:cNvPr>
          <p:cNvSpPr txBox="1">
            <a:spLocks noChangeArrowheads="1"/>
          </p:cNvSpPr>
          <p:nvPr/>
        </p:nvSpPr>
        <p:spPr bwMode="auto">
          <a:xfrm>
            <a:off x="6648800" y="2466779"/>
            <a:ext cx="1828800" cy="285750"/>
          </a:xfrm>
          <a:prstGeom prst="rect">
            <a:avLst/>
          </a:prstGeom>
          <a:noFill/>
          <a:ln w="9525" algn="in">
            <a:solidFill>
              <a:srgbClr val="000000"/>
            </a:solid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Operation Barbarosa  (USSR)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68">
            <a:extLst>
              <a:ext uri="{FF2B5EF4-FFF2-40B4-BE49-F238E27FC236}">
                <a16:creationId xmlns:a16="http://schemas.microsoft.com/office/drawing/2014/main" id="{33001DEB-C6DF-49B0-AB58-909BAB8410D8}"/>
              </a:ext>
            </a:extLst>
          </p:cNvPr>
          <p:cNvSpPr txBox="1">
            <a:spLocks noChangeArrowheads="1"/>
          </p:cNvSpPr>
          <p:nvPr/>
        </p:nvSpPr>
        <p:spPr bwMode="auto">
          <a:xfrm>
            <a:off x="6991700" y="3324029"/>
            <a:ext cx="571500" cy="285750"/>
          </a:xfrm>
          <a:prstGeom prst="rect">
            <a:avLst/>
          </a:prstGeom>
          <a:noFill/>
          <a:ln w="9525" algn="in">
            <a:solidFill>
              <a:srgbClr val="000000"/>
            </a:solid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invasion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69">
            <a:extLst>
              <a:ext uri="{FF2B5EF4-FFF2-40B4-BE49-F238E27FC236}">
                <a16:creationId xmlns:a16="http://schemas.microsoft.com/office/drawing/2014/main" id="{B8D467D0-8A67-4E37-AFA1-83B9602050F3}"/>
              </a:ext>
            </a:extLst>
          </p:cNvPr>
          <p:cNvSpPr txBox="1">
            <a:spLocks noChangeArrowheads="1"/>
          </p:cNvSpPr>
          <p:nvPr/>
        </p:nvSpPr>
        <p:spPr bwMode="auto">
          <a:xfrm>
            <a:off x="5734400" y="3324029"/>
            <a:ext cx="571500" cy="285750"/>
          </a:xfrm>
          <a:prstGeom prst="rect">
            <a:avLst/>
          </a:prstGeom>
          <a:noFill/>
          <a:ln w="9525" algn="in">
            <a:solidFill>
              <a:srgbClr val="000000"/>
            </a:solid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invasion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70">
            <a:extLst>
              <a:ext uri="{FF2B5EF4-FFF2-40B4-BE49-F238E27FC236}">
                <a16:creationId xmlns:a16="http://schemas.microsoft.com/office/drawing/2014/main" id="{2C45DBEF-9A6D-4DD9-9446-4AAB7360FD31}"/>
              </a:ext>
            </a:extLst>
          </p:cNvPr>
          <p:cNvSpPr txBox="1">
            <a:spLocks noChangeArrowheads="1"/>
          </p:cNvSpPr>
          <p:nvPr/>
        </p:nvSpPr>
        <p:spPr bwMode="auto">
          <a:xfrm>
            <a:off x="5334350" y="2466779"/>
            <a:ext cx="1200150" cy="285750"/>
          </a:xfrm>
          <a:prstGeom prst="rect">
            <a:avLst/>
          </a:prstGeom>
          <a:noFill/>
          <a:ln w="9525" algn="in">
            <a:solidFill>
              <a:srgbClr val="000000"/>
            </a:solid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Invasion of Poland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Line 71">
            <a:extLst>
              <a:ext uri="{FF2B5EF4-FFF2-40B4-BE49-F238E27FC236}">
                <a16:creationId xmlns:a16="http://schemas.microsoft.com/office/drawing/2014/main" id="{79EF6A33-CDE1-4614-A135-8AB15F08DD06}"/>
              </a:ext>
            </a:extLst>
          </p:cNvPr>
          <p:cNvSpPr>
            <a:spLocks noChangeShapeType="1"/>
          </p:cNvSpPr>
          <p:nvPr/>
        </p:nvSpPr>
        <p:spPr bwMode="auto">
          <a:xfrm>
            <a:off x="6134450" y="3209729"/>
            <a:ext cx="0" cy="1143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72">
            <a:extLst>
              <a:ext uri="{FF2B5EF4-FFF2-40B4-BE49-F238E27FC236}">
                <a16:creationId xmlns:a16="http://schemas.microsoft.com/office/drawing/2014/main" id="{A21CEF14-1F8A-47C4-A8C6-C4BCC4706A7F}"/>
              </a:ext>
            </a:extLst>
          </p:cNvPr>
          <p:cNvSpPr>
            <a:spLocks noChangeShapeType="1"/>
          </p:cNvSpPr>
          <p:nvPr/>
        </p:nvSpPr>
        <p:spPr bwMode="auto">
          <a:xfrm>
            <a:off x="6277325" y="3209729"/>
            <a:ext cx="0" cy="1143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Line 73">
            <a:extLst>
              <a:ext uri="{FF2B5EF4-FFF2-40B4-BE49-F238E27FC236}">
                <a16:creationId xmlns:a16="http://schemas.microsoft.com/office/drawing/2014/main" id="{B7FDCECB-8593-40A4-88F1-89984BA0B5E8}"/>
              </a:ext>
            </a:extLst>
          </p:cNvPr>
          <p:cNvSpPr>
            <a:spLocks noChangeShapeType="1"/>
          </p:cNvSpPr>
          <p:nvPr/>
        </p:nvSpPr>
        <p:spPr bwMode="auto">
          <a:xfrm>
            <a:off x="6391625" y="3209729"/>
            <a:ext cx="0" cy="1143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74">
            <a:extLst>
              <a:ext uri="{FF2B5EF4-FFF2-40B4-BE49-F238E27FC236}">
                <a16:creationId xmlns:a16="http://schemas.microsoft.com/office/drawing/2014/main" id="{0BF50784-AC5E-4E77-B5A9-91CA9DFD3C3C}"/>
              </a:ext>
            </a:extLst>
          </p:cNvPr>
          <p:cNvSpPr>
            <a:spLocks noChangeShapeType="1"/>
          </p:cNvSpPr>
          <p:nvPr/>
        </p:nvSpPr>
        <p:spPr bwMode="auto">
          <a:xfrm>
            <a:off x="6534500" y="3209729"/>
            <a:ext cx="0" cy="1143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75">
            <a:extLst>
              <a:ext uri="{FF2B5EF4-FFF2-40B4-BE49-F238E27FC236}">
                <a16:creationId xmlns:a16="http://schemas.microsoft.com/office/drawing/2014/main" id="{C3D15698-3DBB-415B-BCF1-CE8008769CE5}"/>
              </a:ext>
            </a:extLst>
          </p:cNvPr>
          <p:cNvSpPr>
            <a:spLocks noChangeShapeType="1"/>
          </p:cNvSpPr>
          <p:nvPr/>
        </p:nvSpPr>
        <p:spPr bwMode="auto">
          <a:xfrm>
            <a:off x="6648800" y="3209729"/>
            <a:ext cx="0" cy="1143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Text Box 76">
            <a:extLst>
              <a:ext uri="{FF2B5EF4-FFF2-40B4-BE49-F238E27FC236}">
                <a16:creationId xmlns:a16="http://schemas.microsoft.com/office/drawing/2014/main" id="{84CA75CA-4114-471E-9BAF-FC4CF30BC7F6}"/>
              </a:ext>
            </a:extLst>
          </p:cNvPr>
          <p:cNvSpPr txBox="1">
            <a:spLocks noChangeArrowheads="1"/>
          </p:cNvSpPr>
          <p:nvPr/>
        </p:nvSpPr>
        <p:spPr bwMode="auto">
          <a:xfrm>
            <a:off x="6048725" y="3066854"/>
            <a:ext cx="942975"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Battle after battle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Rectangle 91">
            <a:extLst>
              <a:ext uri="{FF2B5EF4-FFF2-40B4-BE49-F238E27FC236}">
                <a16:creationId xmlns:a16="http://schemas.microsoft.com/office/drawing/2014/main" id="{95406F12-46D5-4F7D-814E-D0CCF4420AD7}"/>
              </a:ext>
            </a:extLst>
          </p:cNvPr>
          <p:cNvSpPr/>
          <p:nvPr/>
        </p:nvSpPr>
        <p:spPr>
          <a:xfrm>
            <a:off x="779522" y="4264404"/>
            <a:ext cx="10498428" cy="2123658"/>
          </a:xfrm>
          <a:prstGeom prst="rect">
            <a:avLst/>
          </a:prstGeom>
        </p:spPr>
        <p:txBody>
          <a:bodyPr wrap="square">
            <a:spAutoFit/>
          </a:bodyPr>
          <a:lstStyle/>
          <a:p>
            <a:r>
              <a:rPr lang="en-US" sz="1200" kern="1400" dirty="0">
                <a:solidFill>
                  <a:srgbClr val="000000"/>
                </a:solidFill>
                <a:latin typeface="Arial Narrow" panose="020B0606020202030204" pitchFamily="34" charset="0"/>
              </a:rPr>
              <a:t>We also considered that this is the western front. The western front begins in 2016.  When does the eastern front begin? What is the eastern front? Raphia. Once Raphia comes around, now there's war on the eastern front. What is the eastern front going to look like? Information war. Just based on this structure how would we prove that? Raphia begins war on the eastern front. What did the eastern front look like? This would be Trump vs. Putin, the King of the North vs King of the South. But when does World War II begin? With the invasion of Poland. Where is that on our line? 2016 begins World War III.   What does the eastern front look like?  It looks like the western front. So how Trump is fighting now, we can understand how he’s going to fight then. There were some changes in scenery, but the method of warfare was essentially the same. 2016 is an invasion,  Raphia is an invasion, the invasion of Poland, and Operation Barbarossa is the invasion of the Soviet Union. It's interesting when you come to this history we don't see battles. A battle 2000 years ago, even brought to this history, moves from being a battle to not quite so obvious. Now it's an invasion that begins and goes all the way through. In this history there's battle after battle after battle. It's not like long ago when there would be one battle and then you withdraw.  Long ago you would have a battle, like </a:t>
            </a:r>
            <a:r>
              <a:rPr lang="en-US" sz="1200" kern="1400" dirty="0" err="1">
                <a:solidFill>
                  <a:srgbClr val="000000"/>
                </a:solidFill>
                <a:latin typeface="Arial Narrow" panose="020B0606020202030204" pitchFamily="34" charset="0"/>
              </a:rPr>
              <a:t>Ipsus</a:t>
            </a:r>
            <a:r>
              <a:rPr lang="en-US" sz="1200" kern="1400" dirty="0">
                <a:solidFill>
                  <a:srgbClr val="000000"/>
                </a:solidFill>
                <a:latin typeface="Arial Narrow" panose="020B0606020202030204" pitchFamily="34" charset="0"/>
              </a:rPr>
              <a:t> or Raphia, you would meet on the field and fight, there's a victor or a loser, essentially in one or two days, and then you would withdraw and the fight is over. But Invasion doesn't look that way.  Now it's just the beginning of a war, and there's many battles in that history.  It starts to change our idea of what this conflict looks like. Also how much we expect to see at Raphia.</a:t>
            </a:r>
            <a:endParaRPr lang="en-US" sz="1200" kern="1400" dirty="0">
              <a:solidFill>
                <a:srgbClr val="000000"/>
              </a:solidFill>
              <a:effectLst/>
              <a:latin typeface="Arial Narrow" panose="020B0606020202030204" pitchFamily="34" charset="0"/>
            </a:endParaRPr>
          </a:p>
          <a:p>
            <a:r>
              <a:rPr lang="en-US" sz="1200" kern="1400" dirty="0">
                <a:solidFill>
                  <a:srgbClr val="000000"/>
                </a:solidFill>
                <a:effectLst/>
                <a:latin typeface="Times New Roman" panose="02020603050405020304" pitchFamily="18" charset="0"/>
              </a:rPr>
              <a:t> </a:t>
            </a:r>
          </a:p>
        </p:txBody>
      </p:sp>
    </p:spTree>
    <p:extLst>
      <p:ext uri="{BB962C8B-B14F-4D97-AF65-F5344CB8AC3E}">
        <p14:creationId xmlns:p14="http://schemas.microsoft.com/office/powerpoint/2010/main" val="3583297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081" name="Rectangle 3080">
            <a:extLst>
              <a:ext uri="{FF2B5EF4-FFF2-40B4-BE49-F238E27FC236}">
                <a16:creationId xmlns:a16="http://schemas.microsoft.com/office/drawing/2014/main" id="{17F769CF-5732-47DB-A671-BE572D8EF4EF}"/>
              </a:ext>
            </a:extLst>
          </p:cNvPr>
          <p:cNvSpPr/>
          <p:nvPr/>
        </p:nvSpPr>
        <p:spPr>
          <a:xfrm>
            <a:off x="808139" y="487025"/>
            <a:ext cx="6096000" cy="6370975"/>
          </a:xfrm>
          <a:prstGeom prst="rect">
            <a:avLst/>
          </a:prstGeom>
        </p:spPr>
        <p:txBody>
          <a:bodyPr>
            <a:spAutoFit/>
          </a:bodyPr>
          <a:lstStyle/>
          <a:p>
            <a:r>
              <a:rPr lang="en-US" kern="1400" dirty="0">
                <a:solidFill>
                  <a:srgbClr val="000000"/>
                </a:solidFill>
                <a:latin typeface="Arial Narrow" panose="020B0606020202030204" pitchFamily="34" charset="0"/>
              </a:rPr>
              <a:t>2016 to Raphia is a history of failure. If we went to the history of the counterfeit, where we compare the true and the counterfeit, we can see 1945 lines up with </a:t>
            </a:r>
            <a:r>
              <a:rPr lang="en-US" kern="1400" dirty="0" err="1">
                <a:solidFill>
                  <a:srgbClr val="000000"/>
                </a:solidFill>
                <a:latin typeface="Arial Narrow" panose="020B0606020202030204" pitchFamily="34" charset="0"/>
              </a:rPr>
              <a:t>Panium</a:t>
            </a:r>
            <a:r>
              <a:rPr lang="en-US" kern="1400" dirty="0">
                <a:solidFill>
                  <a:srgbClr val="000000"/>
                </a:solidFill>
                <a:latin typeface="Arial Narrow" panose="020B0606020202030204" pitchFamily="34" charset="0"/>
              </a:rPr>
              <a:t>, but this is a disappointment to the papacy. Is at </a:t>
            </a:r>
            <a:r>
              <a:rPr lang="en-US" kern="1400" dirty="0" err="1">
                <a:solidFill>
                  <a:srgbClr val="000000"/>
                </a:solidFill>
                <a:latin typeface="Arial Narrow" panose="020B0606020202030204" pitchFamily="34" charset="0"/>
              </a:rPr>
              <a:t>Panium</a:t>
            </a:r>
            <a:r>
              <a:rPr lang="en-US" kern="1400" dirty="0">
                <a:solidFill>
                  <a:srgbClr val="000000"/>
                </a:solidFill>
                <a:latin typeface="Arial Narrow" panose="020B0606020202030204" pitchFamily="34" charset="0"/>
              </a:rPr>
              <a:t> a disappointment for the papacy? No. When we have a history of failure such as World War II, (</a:t>
            </a:r>
            <a:r>
              <a:rPr lang="en-US" i="1" kern="1400" dirty="0">
                <a:solidFill>
                  <a:srgbClr val="000000"/>
                </a:solidFill>
                <a:latin typeface="Arial Narrow" panose="020B0606020202030204" pitchFamily="34" charset="0"/>
              </a:rPr>
              <a:t>we haven't gone far enough in our studies to prove that) </a:t>
            </a:r>
            <a:r>
              <a:rPr lang="en-US" kern="1400" dirty="0">
                <a:solidFill>
                  <a:srgbClr val="000000"/>
                </a:solidFill>
                <a:latin typeface="Arial Narrow" panose="020B0606020202030204" pitchFamily="34" charset="0"/>
              </a:rPr>
              <a:t>but when it comes to a battle between the King of the North and the King of the South, you switch who attacks and who wins. So at Operation </a:t>
            </a:r>
            <a:r>
              <a:rPr lang="en-US" kern="1400" dirty="0" err="1">
                <a:solidFill>
                  <a:srgbClr val="000000"/>
                </a:solidFill>
                <a:latin typeface="Arial Narrow" panose="020B0606020202030204" pitchFamily="34" charset="0"/>
              </a:rPr>
              <a:t>Barbarosa</a:t>
            </a:r>
            <a:r>
              <a:rPr lang="en-US" kern="1400" dirty="0">
                <a:solidFill>
                  <a:srgbClr val="000000"/>
                </a:solidFill>
                <a:latin typeface="Arial Narrow" panose="020B0606020202030204" pitchFamily="34" charset="0"/>
              </a:rPr>
              <a:t>, when we see Russia attacked, you would see instead of the King of the South being attacked, you would see at (Raphia) the King of the North being attacked in our history. In 1945 the King of the North loses, at the Battle of </a:t>
            </a:r>
            <a:r>
              <a:rPr lang="en-US" kern="1400" dirty="0" err="1">
                <a:solidFill>
                  <a:srgbClr val="000000"/>
                </a:solidFill>
                <a:latin typeface="Arial Narrow" panose="020B0606020202030204" pitchFamily="34" charset="0"/>
              </a:rPr>
              <a:t>Panium</a:t>
            </a:r>
            <a:r>
              <a:rPr lang="en-US" kern="1400" dirty="0">
                <a:solidFill>
                  <a:srgbClr val="000000"/>
                </a:solidFill>
                <a:latin typeface="Arial Narrow" panose="020B0606020202030204" pitchFamily="34" charset="0"/>
              </a:rPr>
              <a:t> the King of the North wins. So who is under attack at Raphia?  The King of the North. </a:t>
            </a:r>
            <a:endParaRPr lang="en-US" sz="1200" kern="1400" dirty="0">
              <a:solidFill>
                <a:srgbClr val="000000"/>
              </a:solidFill>
              <a:effectLst/>
              <a:latin typeface="Arial Narrow" panose="020B0606020202030204" pitchFamily="34"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effectLst/>
              <a:latin typeface="Arial Narrow" panose="020B0606020202030204" pitchFamily="34" charset="0"/>
            </a:endParaRPr>
          </a:p>
          <a:p>
            <a:r>
              <a:rPr lang="en-US" kern="1400" dirty="0">
                <a:solidFill>
                  <a:srgbClr val="000000"/>
                </a:solidFill>
                <a:latin typeface="Arial Narrow" panose="020B0606020202030204" pitchFamily="34" charset="0"/>
              </a:rPr>
              <a:t>It's difficult and it shows how parables can be limited, when we try to imagine what an ancient battle looks like in history. In World War II, we can see it's an invasion. It's not the major events of one day, we might see very little happen, but all through that history you're going to see battles essentially. Who won at that invasion? Hitler covered a fair amount of territory but it would have taken a long time to actually understand how that tide of battle is even  going, (</a:t>
            </a:r>
            <a:r>
              <a:rPr lang="en-US" i="1" kern="1400" dirty="0">
                <a:solidFill>
                  <a:srgbClr val="000000"/>
                </a:solidFill>
                <a:latin typeface="Arial Narrow" panose="020B0606020202030204" pitchFamily="34" charset="0"/>
              </a:rPr>
              <a:t>or</a:t>
            </a:r>
            <a:r>
              <a:rPr lang="en-US" kern="1400" dirty="0">
                <a:solidFill>
                  <a:srgbClr val="000000"/>
                </a:solidFill>
                <a:latin typeface="Arial Narrow" panose="020B0606020202030204" pitchFamily="34" charset="0"/>
              </a:rPr>
              <a:t> </a:t>
            </a:r>
            <a:r>
              <a:rPr lang="en-US" i="1" kern="1400" dirty="0">
                <a:solidFill>
                  <a:srgbClr val="000000"/>
                </a:solidFill>
                <a:latin typeface="Arial Narrow" panose="020B0606020202030204" pitchFamily="34" charset="0"/>
              </a:rPr>
              <a:t>what direction, who is coming out the victor</a:t>
            </a:r>
            <a:r>
              <a:rPr lang="en-US" kern="1400" dirty="0">
                <a:solidFill>
                  <a:srgbClr val="000000"/>
                </a:solidFill>
                <a:latin typeface="Arial Narrow" panose="020B0606020202030204" pitchFamily="34" charset="0"/>
              </a:rPr>
              <a:t>). It's not easy to see or clear-cut.</a:t>
            </a:r>
            <a:endParaRPr lang="en-US" sz="1200" kern="1400" dirty="0">
              <a:solidFill>
                <a:srgbClr val="000000"/>
              </a:solidFill>
              <a:effectLst/>
              <a:latin typeface="Arial Narrow" panose="020B0606020202030204" pitchFamily="34" charset="0"/>
            </a:endParaRPr>
          </a:p>
          <a:p>
            <a:r>
              <a:rPr lang="en-US" sz="1200" kern="1400" dirty="0">
                <a:solidFill>
                  <a:srgbClr val="000000"/>
                </a:solidFill>
                <a:effectLst/>
                <a:latin typeface="Times New Roman" panose="02020603050405020304" pitchFamily="18" charset="0"/>
              </a:rPr>
              <a:t> </a:t>
            </a:r>
          </a:p>
        </p:txBody>
      </p:sp>
      <p:sp>
        <p:nvSpPr>
          <p:cNvPr id="3082" name="Text Box 18">
            <a:extLst>
              <a:ext uri="{FF2B5EF4-FFF2-40B4-BE49-F238E27FC236}">
                <a16:creationId xmlns:a16="http://schemas.microsoft.com/office/drawing/2014/main" id="{15C7ADBE-E0BF-44F4-975B-AF8387FC3555}"/>
              </a:ext>
            </a:extLst>
          </p:cNvPr>
          <p:cNvSpPr txBox="1">
            <a:spLocks noChangeArrowheads="1"/>
          </p:cNvSpPr>
          <p:nvPr/>
        </p:nvSpPr>
        <p:spPr bwMode="auto">
          <a:xfrm>
            <a:off x="7807526" y="1080313"/>
            <a:ext cx="1837189" cy="25921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83" name="Line 19">
            <a:extLst>
              <a:ext uri="{FF2B5EF4-FFF2-40B4-BE49-F238E27FC236}">
                <a16:creationId xmlns:a16="http://schemas.microsoft.com/office/drawing/2014/main" id="{49534A74-1D3A-4E92-BF3D-76D222302CE4}"/>
              </a:ext>
            </a:extLst>
          </p:cNvPr>
          <p:cNvSpPr>
            <a:spLocks noChangeShapeType="1"/>
          </p:cNvSpPr>
          <p:nvPr/>
        </p:nvSpPr>
        <p:spPr bwMode="auto">
          <a:xfrm>
            <a:off x="8675527" y="2352558"/>
            <a:ext cx="0" cy="66768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4" name="Line 20">
            <a:extLst>
              <a:ext uri="{FF2B5EF4-FFF2-40B4-BE49-F238E27FC236}">
                <a16:creationId xmlns:a16="http://schemas.microsoft.com/office/drawing/2014/main" id="{17945663-CFCE-4EA6-B217-8EFF47055669}"/>
              </a:ext>
            </a:extLst>
          </p:cNvPr>
          <p:cNvSpPr>
            <a:spLocks noChangeShapeType="1"/>
          </p:cNvSpPr>
          <p:nvPr/>
        </p:nvSpPr>
        <p:spPr bwMode="auto">
          <a:xfrm>
            <a:off x="8490531" y="2352558"/>
            <a:ext cx="369989"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5" name="Text Box 21">
            <a:extLst>
              <a:ext uri="{FF2B5EF4-FFF2-40B4-BE49-F238E27FC236}">
                <a16:creationId xmlns:a16="http://schemas.microsoft.com/office/drawing/2014/main" id="{ED58507E-DE7D-40D9-960C-D2439DBD4F24}"/>
              </a:ext>
            </a:extLst>
          </p:cNvPr>
          <p:cNvSpPr txBox="1">
            <a:spLocks noChangeArrowheads="1"/>
          </p:cNvSpPr>
          <p:nvPr/>
        </p:nvSpPr>
        <p:spPr bwMode="auto">
          <a:xfrm>
            <a:off x="8304474" y="3003366"/>
            <a:ext cx="742106" cy="392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86" name="Text Box 22">
            <a:extLst>
              <a:ext uri="{FF2B5EF4-FFF2-40B4-BE49-F238E27FC236}">
                <a16:creationId xmlns:a16="http://schemas.microsoft.com/office/drawing/2014/main" id="{9B2B16C3-427E-4674-B3AB-FE398E9CA22F}"/>
              </a:ext>
            </a:extLst>
          </p:cNvPr>
          <p:cNvSpPr txBox="1">
            <a:spLocks noChangeArrowheads="1"/>
          </p:cNvSpPr>
          <p:nvPr/>
        </p:nvSpPr>
        <p:spPr bwMode="auto">
          <a:xfrm>
            <a:off x="7833480" y="1914830"/>
            <a:ext cx="1684090" cy="591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Disappointment for papacy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1945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87" name="Line 23">
            <a:extLst>
              <a:ext uri="{FF2B5EF4-FFF2-40B4-BE49-F238E27FC236}">
                <a16:creationId xmlns:a16="http://schemas.microsoft.com/office/drawing/2014/main" id="{CE5EE0B7-7281-4AAE-8E68-FEEF3BF00601}"/>
              </a:ext>
            </a:extLst>
          </p:cNvPr>
          <p:cNvSpPr>
            <a:spLocks noChangeShapeType="1"/>
          </p:cNvSpPr>
          <p:nvPr/>
        </p:nvSpPr>
        <p:spPr bwMode="auto">
          <a:xfrm>
            <a:off x="8101405" y="2660852"/>
            <a:ext cx="1148243"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8" name="Text Box 24">
            <a:extLst>
              <a:ext uri="{FF2B5EF4-FFF2-40B4-BE49-F238E27FC236}">
                <a16:creationId xmlns:a16="http://schemas.microsoft.com/office/drawing/2014/main" id="{0211EF29-F028-44CC-9E8D-1D96A77E6ADE}"/>
              </a:ext>
            </a:extLst>
          </p:cNvPr>
          <p:cNvSpPr txBox="1">
            <a:spLocks noChangeArrowheads="1"/>
          </p:cNvSpPr>
          <p:nvPr/>
        </p:nvSpPr>
        <p:spPr bwMode="auto">
          <a:xfrm>
            <a:off x="7833482" y="1424152"/>
            <a:ext cx="1684090" cy="392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counterfeit</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31527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a:extLst>
              <a:ext uri="{FF2B5EF4-FFF2-40B4-BE49-F238E27FC236}">
                <a16:creationId xmlns:a16="http://schemas.microsoft.com/office/drawing/2014/main" id="{B1802734-9296-4375-AAB3-9128D24F06C2}"/>
              </a:ext>
            </a:extLst>
          </p:cNvPr>
          <p:cNvSpPr txBox="1">
            <a:spLocks noChangeArrowheads="1"/>
          </p:cNvSpPr>
          <p:nvPr/>
        </p:nvSpPr>
        <p:spPr bwMode="auto">
          <a:xfrm>
            <a:off x="2474753" y="1894863"/>
            <a:ext cx="68580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3">
            <a:extLst>
              <a:ext uri="{FF2B5EF4-FFF2-40B4-BE49-F238E27FC236}">
                <a16:creationId xmlns:a16="http://schemas.microsoft.com/office/drawing/2014/main" id="{A282CB44-1274-4EE6-AF67-1163A66C3E08}"/>
              </a:ext>
            </a:extLst>
          </p:cNvPr>
          <p:cNvSpPr>
            <a:spLocks noChangeShapeType="1"/>
          </p:cNvSpPr>
          <p:nvPr/>
        </p:nvSpPr>
        <p:spPr bwMode="auto">
          <a:xfrm>
            <a:off x="3217703" y="2294913"/>
            <a:ext cx="360045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4">
            <a:extLst>
              <a:ext uri="{FF2B5EF4-FFF2-40B4-BE49-F238E27FC236}">
                <a16:creationId xmlns:a16="http://schemas.microsoft.com/office/drawing/2014/main" id="{E2BF9C63-ABB4-48C4-B82E-FCF261E4BBAD}"/>
              </a:ext>
            </a:extLst>
          </p:cNvPr>
          <p:cNvSpPr txBox="1">
            <a:spLocks noChangeArrowheads="1"/>
          </p:cNvSpPr>
          <p:nvPr/>
        </p:nvSpPr>
        <p:spPr bwMode="auto">
          <a:xfrm rot="-671439">
            <a:off x="2571383" y="1828805"/>
            <a:ext cx="990809" cy="4062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KN vs KS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8" name="Text Box 5">
            <a:extLst>
              <a:ext uri="{FF2B5EF4-FFF2-40B4-BE49-F238E27FC236}">
                <a16:creationId xmlns:a16="http://schemas.microsoft.com/office/drawing/2014/main" id="{0B8C6A4D-937C-4C87-9167-811C21CDD266}"/>
              </a:ext>
            </a:extLst>
          </p:cNvPr>
          <p:cNvSpPr txBox="1">
            <a:spLocks noChangeArrowheads="1"/>
          </p:cNvSpPr>
          <p:nvPr/>
        </p:nvSpPr>
        <p:spPr bwMode="auto">
          <a:xfrm>
            <a:off x="6818153" y="1283515"/>
            <a:ext cx="971550" cy="1297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Arial Narrow" panose="020B060602020203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Arial Narrow" panose="020B0606020202030204" pitchFamily="34" charset="0"/>
              </a:rPr>
              <a:t>Pyrrhus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Arial Narrow" panose="020B0606020202030204" pitchFamily="34" charset="0"/>
              </a:rPr>
              <a:t>Stalin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Arial Narrow" panose="020B0606020202030204" pitchFamily="34" charset="0"/>
              </a:rPr>
              <a:t>Ptolemy</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9" name="Text Box 6">
            <a:extLst>
              <a:ext uri="{FF2B5EF4-FFF2-40B4-BE49-F238E27FC236}">
                <a16:creationId xmlns:a16="http://schemas.microsoft.com/office/drawing/2014/main" id="{3A55C8E5-AC40-4AEE-9B99-C49137DBCFE7}"/>
              </a:ext>
            </a:extLst>
          </p:cNvPr>
          <p:cNvSpPr txBox="1">
            <a:spLocks noChangeArrowheads="1"/>
          </p:cNvSpPr>
          <p:nvPr/>
        </p:nvSpPr>
        <p:spPr bwMode="auto">
          <a:xfrm>
            <a:off x="8361203" y="1283514"/>
            <a:ext cx="971550" cy="11828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Arial Narrow" panose="020B0606020202030204" pitchFamily="34" charset="0"/>
              </a:rPr>
              <a:t>KN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Arial Narrow" panose="020B0606020202030204" pitchFamily="34" charset="0"/>
              </a:rPr>
              <a:t>Demetrius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Arial Narrow" panose="020B0606020202030204" pitchFamily="34" charset="0"/>
              </a:rPr>
              <a:t>Hitler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err="1">
                <a:ln>
                  <a:noFill/>
                </a:ln>
                <a:solidFill>
                  <a:srgbClr val="000000"/>
                </a:solidFill>
                <a:effectLst/>
                <a:latin typeface="Arial Narrow" panose="020B0606020202030204" pitchFamily="34" charset="0"/>
              </a:rPr>
              <a:t>Seleucus</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0" name="Text Box 7">
            <a:extLst>
              <a:ext uri="{FF2B5EF4-FFF2-40B4-BE49-F238E27FC236}">
                <a16:creationId xmlns:a16="http://schemas.microsoft.com/office/drawing/2014/main" id="{54CBB9BD-5736-44D6-8196-5B071D1C702E}"/>
              </a:ext>
            </a:extLst>
          </p:cNvPr>
          <p:cNvSpPr txBox="1">
            <a:spLocks noChangeArrowheads="1"/>
          </p:cNvSpPr>
          <p:nvPr/>
        </p:nvSpPr>
        <p:spPr bwMode="auto">
          <a:xfrm>
            <a:off x="7875428" y="1573659"/>
            <a:ext cx="4000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Narrow" panose="020B0606020202030204" pitchFamily="34" charset="0"/>
              </a:rPr>
              <a:t>vs</a:t>
            </a:r>
            <a:endParaRPr kumimoji="0" lang="en-US" altLang="en-US" sz="2000" b="1" i="0" u="none" strike="noStrike" cap="none" normalizeH="0" baseline="0" dirty="0">
              <a:ln>
                <a:noFill/>
              </a:ln>
              <a:solidFill>
                <a:schemeClr val="tx1"/>
              </a:solidFill>
              <a:effectLst/>
              <a:latin typeface="Arial" panose="020B0604020202020204" pitchFamily="34" charset="0"/>
            </a:endParaRPr>
          </a:p>
        </p:txBody>
      </p:sp>
      <p:sp>
        <p:nvSpPr>
          <p:cNvPr id="11" name="Rectangle 10">
            <a:extLst>
              <a:ext uri="{FF2B5EF4-FFF2-40B4-BE49-F238E27FC236}">
                <a16:creationId xmlns:a16="http://schemas.microsoft.com/office/drawing/2014/main" id="{C4FED6B8-F080-43F6-913C-5DEA35D39FB9}"/>
              </a:ext>
            </a:extLst>
          </p:cNvPr>
          <p:cNvSpPr/>
          <p:nvPr/>
        </p:nvSpPr>
        <p:spPr>
          <a:xfrm>
            <a:off x="687897" y="3169765"/>
            <a:ext cx="11018940" cy="2492990"/>
          </a:xfrm>
          <a:prstGeom prst="rect">
            <a:avLst/>
          </a:prstGeom>
        </p:spPr>
        <p:txBody>
          <a:bodyPr wrap="square">
            <a:spAutoFit/>
          </a:bodyPr>
          <a:lstStyle/>
          <a:p>
            <a:r>
              <a:rPr lang="en-US" kern="1400" dirty="0">
                <a:solidFill>
                  <a:srgbClr val="000000"/>
                </a:solidFill>
                <a:latin typeface="Arial Narrow" panose="020B0606020202030204" pitchFamily="34" charset="0"/>
              </a:rPr>
              <a:t>We're looking at this history of few different ways, from different perspectives. We've already started overlaying two different histories. In our time we’re taking the battle of the King of the North vs the King of the South, and over this history, placing the history of Pyrrhus who's fighting Demetrius. The King of the South and the King of the North. And then we're going to overlay Stalin versus Hitler.  What we need to consider to overlay this history, is Ptolemy and </a:t>
            </a:r>
            <a:r>
              <a:rPr lang="en-US" kern="1400" dirty="0" err="1">
                <a:solidFill>
                  <a:srgbClr val="000000"/>
                </a:solidFill>
                <a:latin typeface="Arial Narrow" panose="020B0606020202030204" pitchFamily="34" charset="0"/>
              </a:rPr>
              <a:t>Seleucus</a:t>
            </a:r>
            <a:r>
              <a:rPr lang="en-US" kern="1400" dirty="0">
                <a:solidFill>
                  <a:srgbClr val="000000"/>
                </a:solidFill>
                <a:latin typeface="Arial Narrow" panose="020B0606020202030204" pitchFamily="34" charset="0"/>
              </a:rPr>
              <a:t>, because we know they also play a part in this history. This is where we actually get the terms Raphia and </a:t>
            </a:r>
            <a:r>
              <a:rPr lang="en-US" kern="1400" dirty="0" err="1">
                <a:solidFill>
                  <a:srgbClr val="000000"/>
                </a:solidFill>
                <a:latin typeface="Arial Narrow" panose="020B0606020202030204" pitchFamily="34" charset="0"/>
              </a:rPr>
              <a:t>Panium</a:t>
            </a:r>
            <a:r>
              <a:rPr lang="en-US" kern="1400" dirty="0">
                <a:solidFill>
                  <a:srgbClr val="000000"/>
                </a:solidFill>
                <a:latin typeface="Arial Narrow" panose="020B0606020202030204" pitchFamily="34" charset="0"/>
              </a:rPr>
              <a:t> in the first place,  by understanding Ptolemy and </a:t>
            </a:r>
            <a:r>
              <a:rPr lang="en-US" kern="1400" dirty="0" err="1">
                <a:solidFill>
                  <a:srgbClr val="000000"/>
                </a:solidFill>
                <a:latin typeface="Arial Narrow" panose="020B0606020202030204" pitchFamily="34" charset="0"/>
              </a:rPr>
              <a:t>Seleucus</a:t>
            </a:r>
            <a:r>
              <a:rPr lang="en-US" kern="1400" dirty="0">
                <a:solidFill>
                  <a:srgbClr val="000000"/>
                </a:solidFill>
                <a:latin typeface="Arial Narrow" panose="020B0606020202030204" pitchFamily="34" charset="0"/>
              </a:rPr>
              <a:t> in Daniel chapter 11.  Raphia is aligning with Operation Barbarossa, the 23rd of August.  There's an invasion and they're on the same side all the way up to Operation Barbarossa. That's where war begins on the eastern front. We need to consider that the western front is largely internal. The eastern front is where we get the King of the North and the King of the South.  </a:t>
            </a:r>
            <a:endParaRPr lang="en-US" sz="1200" kern="1400" dirty="0">
              <a:solidFill>
                <a:srgbClr val="000000"/>
              </a:solidFill>
              <a:effectLst/>
              <a:latin typeface="Times New Roman" panose="02020603050405020304" pitchFamily="18" charset="0"/>
            </a:endParaRPr>
          </a:p>
          <a:p>
            <a:r>
              <a:rPr lang="en-US" sz="1200" kern="1400" dirty="0">
                <a:solidFill>
                  <a:srgbClr val="000000"/>
                </a:solidFill>
                <a:effectLst/>
                <a:latin typeface="Times New Roman" panose="02020603050405020304" pitchFamily="18" charset="0"/>
              </a:rPr>
              <a:t> </a:t>
            </a:r>
          </a:p>
        </p:txBody>
      </p:sp>
    </p:spTree>
    <p:extLst>
      <p:ext uri="{BB962C8B-B14F-4D97-AF65-F5344CB8AC3E}">
        <p14:creationId xmlns:p14="http://schemas.microsoft.com/office/powerpoint/2010/main" val="3410466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2BF42A37-CE44-423B-8D42-380A1D3FFEAA}"/>
              </a:ext>
            </a:extLst>
          </p:cNvPr>
          <p:cNvSpPr/>
          <p:nvPr/>
        </p:nvSpPr>
        <p:spPr>
          <a:xfrm>
            <a:off x="411057" y="722225"/>
            <a:ext cx="6152161" cy="5447645"/>
          </a:xfrm>
          <a:prstGeom prst="rect">
            <a:avLst/>
          </a:prstGeom>
        </p:spPr>
        <p:txBody>
          <a:bodyPr wrap="square">
            <a:spAutoFit/>
          </a:bodyPr>
          <a:lstStyle/>
          <a:p>
            <a:r>
              <a:rPr lang="en-US" sz="1400" kern="1400" dirty="0">
                <a:solidFill>
                  <a:srgbClr val="000000"/>
                </a:solidFill>
                <a:latin typeface="Arial Narrow" panose="020B0606020202030204" pitchFamily="34" charset="0"/>
              </a:rPr>
              <a:t>World War II is trying to teach us something different.  When we started considering that history we talked about 1933, and Hitler's rise to power. But it's a separate and distinct history. If we consider our lines in 303 BC, neither of these men are Kings.  Pyrrhus isn’t in control of his kingdom in 303, neither is Demetrius. In the history of World War II (Aug 23, 1939), they're both Kings.  When we come down to 2014, one's a king and one isn't. In 303 there's an alliance, it's open, everyone knows about it. In WW2 (Aug 23, 1939) history it's half open and half Secret. In our history it's all secret. We can go through and mark differences, and one of the differences is that Hitler is already in power here. You're not going to observe the change in the German government. We would need other lines to show that. This is just showing Hitler as the King of the North already, which we’re observing Trump is already being seen as the King of the North. That becomes an important thought, when we understand that 2014 is Sunday law. Where does the Sunday law come from? The King of the North. We shouldn't be looking in 2014 for a Sunday law from Obama. We can see it from Trump. </a:t>
            </a:r>
            <a:r>
              <a:rPr lang="en-US" sz="1400" i="1" kern="1400" dirty="0">
                <a:solidFill>
                  <a:srgbClr val="000000"/>
                </a:solidFill>
                <a:latin typeface="Arial Narrow" panose="020B0606020202030204" pitchFamily="34" charset="0"/>
              </a:rPr>
              <a:t>But that's a different study</a:t>
            </a:r>
            <a:r>
              <a:rPr lang="en-US" sz="1400" kern="1400" dirty="0">
                <a:solidFill>
                  <a:srgbClr val="000000"/>
                </a:solidFill>
                <a:latin typeface="Arial Narrow" panose="020B0606020202030204" pitchFamily="34" charset="0"/>
              </a:rPr>
              <a:t>. We can't see a Sunday law from Obama. Apostate Protestantism is not speaking through Obama. They're doing everything they can to have him removed. We're not going to see a church-state relationship, it's the opposite, they're trying to kill him symbolically. Obama doesn't speak for apostate Protestantism and Trump does. So Obama is not going into a church-state relationship. So how do we see a Sunday law in 2014? By comparing and contrasting it's easy to see where the Sunday law has to come from. It's hard to see from Obama   -  we would have to see it come from the right wing - from Reagan a republican, George Bush at 911 Republican, on the witness of two or three, Republican. We know it comes from the right ring so why do we mark it in 2014? The right wing is very active in 2014, they're working hard but in secret. Not the president, internal and external, compare and contrast, but that's a different study.</a:t>
            </a:r>
            <a:endParaRPr lang="en-US" sz="1400" kern="1400" dirty="0">
              <a:solidFill>
                <a:srgbClr val="000000"/>
              </a:solidFill>
              <a:effectLst/>
              <a:latin typeface="Arial Narrow" panose="020B0606020202030204" pitchFamily="34" charset="0"/>
            </a:endParaRPr>
          </a:p>
          <a:p>
            <a:r>
              <a:rPr lang="en-US" sz="1200" kern="1400" dirty="0">
                <a:solidFill>
                  <a:srgbClr val="000000"/>
                </a:solidFill>
                <a:effectLst/>
                <a:latin typeface="Times New Roman" panose="02020603050405020304" pitchFamily="18" charset="0"/>
              </a:rPr>
              <a:t> </a:t>
            </a:r>
          </a:p>
        </p:txBody>
      </p:sp>
      <p:sp>
        <p:nvSpPr>
          <p:cNvPr id="25" name="Text Box 21">
            <a:extLst>
              <a:ext uri="{FF2B5EF4-FFF2-40B4-BE49-F238E27FC236}">
                <a16:creationId xmlns:a16="http://schemas.microsoft.com/office/drawing/2014/main" id="{A04C8931-AD3F-4527-AB21-1B4353676951}"/>
              </a:ext>
            </a:extLst>
          </p:cNvPr>
          <p:cNvSpPr txBox="1">
            <a:spLocks noChangeArrowheads="1"/>
          </p:cNvSpPr>
          <p:nvPr/>
        </p:nvSpPr>
        <p:spPr bwMode="auto">
          <a:xfrm>
            <a:off x="7256478" y="663487"/>
            <a:ext cx="4343400" cy="3621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22">
            <a:extLst>
              <a:ext uri="{FF2B5EF4-FFF2-40B4-BE49-F238E27FC236}">
                <a16:creationId xmlns:a16="http://schemas.microsoft.com/office/drawing/2014/main" id="{EBBDDF69-EB5C-4509-BDAD-A9FA2166BDE7}"/>
              </a:ext>
            </a:extLst>
          </p:cNvPr>
          <p:cNvSpPr>
            <a:spLocks noChangeShapeType="1"/>
          </p:cNvSpPr>
          <p:nvPr/>
        </p:nvSpPr>
        <p:spPr bwMode="auto">
          <a:xfrm>
            <a:off x="7353315" y="1465175"/>
            <a:ext cx="4246563"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3">
            <a:extLst>
              <a:ext uri="{FF2B5EF4-FFF2-40B4-BE49-F238E27FC236}">
                <a16:creationId xmlns:a16="http://schemas.microsoft.com/office/drawing/2014/main" id="{7D3FE15A-BD21-4EB5-B008-A3E54AB7C21E}"/>
              </a:ext>
            </a:extLst>
          </p:cNvPr>
          <p:cNvSpPr>
            <a:spLocks noChangeShapeType="1"/>
          </p:cNvSpPr>
          <p:nvPr/>
        </p:nvSpPr>
        <p:spPr bwMode="auto">
          <a:xfrm>
            <a:off x="8739203" y="1161963"/>
            <a:ext cx="0" cy="30321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AutoShape 24">
            <a:extLst>
              <a:ext uri="{FF2B5EF4-FFF2-40B4-BE49-F238E27FC236}">
                <a16:creationId xmlns:a16="http://schemas.microsoft.com/office/drawing/2014/main" id="{292A54B9-3949-426B-AE79-164A3B9B663A}"/>
              </a:ext>
            </a:extLst>
          </p:cNvPr>
          <p:cNvSpPr>
            <a:spLocks/>
          </p:cNvSpPr>
          <p:nvPr/>
        </p:nvSpPr>
        <p:spPr bwMode="auto">
          <a:xfrm rot="5400000">
            <a:off x="8118491" y="372975"/>
            <a:ext cx="87312" cy="1062037"/>
          </a:xfrm>
          <a:prstGeom prst="leftBracket">
            <a:avLst>
              <a:gd name="adj" fmla="val 101364"/>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5">
            <a:extLst>
              <a:ext uri="{FF2B5EF4-FFF2-40B4-BE49-F238E27FC236}">
                <a16:creationId xmlns:a16="http://schemas.microsoft.com/office/drawing/2014/main" id="{D4DFB878-0D4F-426E-A710-140AA9739CA7}"/>
              </a:ext>
            </a:extLst>
          </p:cNvPr>
          <p:cNvSpPr txBox="1">
            <a:spLocks noChangeArrowheads="1"/>
          </p:cNvSpPr>
          <p:nvPr/>
        </p:nvSpPr>
        <p:spPr bwMode="auto">
          <a:xfrm>
            <a:off x="7907353" y="688888"/>
            <a:ext cx="508000" cy="195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6">
            <a:extLst>
              <a:ext uri="{FF2B5EF4-FFF2-40B4-BE49-F238E27FC236}">
                <a16:creationId xmlns:a16="http://schemas.microsoft.com/office/drawing/2014/main" id="{5E362B9A-2806-4E23-A857-A4A0FF9AC503}"/>
              </a:ext>
            </a:extLst>
          </p:cNvPr>
          <p:cNvSpPr>
            <a:spLocks noChangeShapeType="1"/>
          </p:cNvSpPr>
          <p:nvPr/>
        </p:nvSpPr>
        <p:spPr bwMode="auto">
          <a:xfrm>
            <a:off x="8599503" y="1161963"/>
            <a:ext cx="27781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31" name="Group 27">
            <a:extLst>
              <a:ext uri="{FF2B5EF4-FFF2-40B4-BE49-F238E27FC236}">
                <a16:creationId xmlns:a16="http://schemas.microsoft.com/office/drawing/2014/main" id="{09C5FA21-6A86-40A1-A4C5-BB21E49C3412}"/>
              </a:ext>
            </a:extLst>
          </p:cNvPr>
          <p:cNvGrpSpPr>
            <a:grpSpLocks/>
          </p:cNvGrpSpPr>
          <p:nvPr/>
        </p:nvGrpSpPr>
        <p:grpSpPr bwMode="auto">
          <a:xfrm>
            <a:off x="7539053" y="990513"/>
            <a:ext cx="300037" cy="474662"/>
            <a:chOff x="105474030" y="122772681"/>
            <a:chExt cx="371181" cy="628649"/>
          </a:xfrm>
        </p:grpSpPr>
        <p:sp>
          <p:nvSpPr>
            <p:cNvPr id="32" name="Line 28">
              <a:extLst>
                <a:ext uri="{FF2B5EF4-FFF2-40B4-BE49-F238E27FC236}">
                  <a16:creationId xmlns:a16="http://schemas.microsoft.com/office/drawing/2014/main" id="{CB0662F2-8C4D-4844-80F8-71FA1DF99756}"/>
                </a:ext>
              </a:extLst>
            </p:cNvPr>
            <p:cNvSpPr>
              <a:spLocks noChangeShapeType="1"/>
            </p:cNvSpPr>
            <p:nvPr/>
          </p:nvSpPr>
          <p:spPr bwMode="auto">
            <a:xfrm>
              <a:off x="105645480" y="123001279"/>
              <a:ext cx="3" cy="40005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29">
              <a:extLst>
                <a:ext uri="{FF2B5EF4-FFF2-40B4-BE49-F238E27FC236}">
                  <a16:creationId xmlns:a16="http://schemas.microsoft.com/office/drawing/2014/main" id="{AE73D18D-8F35-4A69-A64C-89F4EDAAEA60}"/>
                </a:ext>
              </a:extLst>
            </p:cNvPr>
            <p:cNvSpPr>
              <a:spLocks noChangeShapeType="1"/>
            </p:cNvSpPr>
            <p:nvPr/>
          </p:nvSpPr>
          <p:spPr bwMode="auto">
            <a:xfrm>
              <a:off x="105474030" y="123001281"/>
              <a:ext cx="342901"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0">
              <a:extLst>
                <a:ext uri="{FF2B5EF4-FFF2-40B4-BE49-F238E27FC236}">
                  <a16:creationId xmlns:a16="http://schemas.microsoft.com/office/drawing/2014/main" id="{1D216AF2-40C1-47C5-BFF8-94601391FB7E}"/>
                </a:ext>
              </a:extLst>
            </p:cNvPr>
            <p:cNvSpPr txBox="1">
              <a:spLocks noChangeArrowheads="1"/>
            </p:cNvSpPr>
            <p:nvPr/>
          </p:nvSpPr>
          <p:spPr bwMode="auto">
            <a:xfrm>
              <a:off x="105474030" y="122772681"/>
              <a:ext cx="371181" cy="26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35" name="Text Box 31">
            <a:extLst>
              <a:ext uri="{FF2B5EF4-FFF2-40B4-BE49-F238E27FC236}">
                <a16:creationId xmlns:a16="http://schemas.microsoft.com/office/drawing/2014/main" id="{79BF6E81-9626-4B62-98FB-A8E265AB1C88}"/>
              </a:ext>
            </a:extLst>
          </p:cNvPr>
          <p:cNvSpPr txBox="1">
            <a:spLocks noChangeArrowheads="1"/>
          </p:cNvSpPr>
          <p:nvPr/>
        </p:nvSpPr>
        <p:spPr bwMode="auto">
          <a:xfrm>
            <a:off x="8599503" y="990513"/>
            <a:ext cx="300037" cy="19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2">
            <a:extLst>
              <a:ext uri="{FF2B5EF4-FFF2-40B4-BE49-F238E27FC236}">
                <a16:creationId xmlns:a16="http://schemas.microsoft.com/office/drawing/2014/main" id="{E7885F2B-E563-4930-81C8-17DC56741772}"/>
              </a:ext>
            </a:extLst>
          </p:cNvPr>
          <p:cNvSpPr txBox="1">
            <a:spLocks noChangeArrowheads="1"/>
          </p:cNvSpPr>
          <p:nvPr/>
        </p:nvSpPr>
        <p:spPr bwMode="auto">
          <a:xfrm>
            <a:off x="9152389" y="1508037"/>
            <a:ext cx="1224793" cy="5810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Arial Narrow" panose="020B0606020202030204" pitchFamily="34" charset="0"/>
              </a:rPr>
              <a:t>Pyrrhus &amp;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Arial Narrow" panose="020B0606020202030204" pitchFamily="34" charset="0"/>
              </a:rPr>
              <a:t>Demetrius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Arial Narrow" panose="020B0606020202030204" pitchFamily="34" charset="0"/>
              </a:rPr>
              <a:t>In alliance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b="1" dirty="0">
                <a:solidFill>
                  <a:srgbClr val="000000"/>
                </a:solidFill>
                <a:latin typeface="Arial Narrow" panose="020B0606020202030204" pitchFamily="34" charset="0"/>
              </a:rPr>
              <a:t>Neither are a king</a:t>
            </a:r>
            <a:endParaRPr kumimoji="0" lang="en-US" altLang="en-US" sz="1200" b="1" i="0" u="none" strike="noStrike" cap="none" normalizeH="0" baseline="0" dirty="0">
              <a:ln>
                <a:noFill/>
              </a:ln>
              <a:solidFill>
                <a:schemeClr val="tx1"/>
              </a:solidFill>
              <a:effectLst/>
              <a:latin typeface="Arial" panose="020B0604020202020204" pitchFamily="34" charset="0"/>
            </a:endParaRPr>
          </a:p>
        </p:txBody>
      </p:sp>
      <p:sp>
        <p:nvSpPr>
          <p:cNvPr id="56" name="Line 33">
            <a:extLst>
              <a:ext uri="{FF2B5EF4-FFF2-40B4-BE49-F238E27FC236}">
                <a16:creationId xmlns:a16="http://schemas.microsoft.com/office/drawing/2014/main" id="{0907CA37-CA66-4FD6-AE93-349CEE866095}"/>
              </a:ext>
            </a:extLst>
          </p:cNvPr>
          <p:cNvSpPr>
            <a:spLocks noChangeShapeType="1"/>
          </p:cNvSpPr>
          <p:nvPr/>
        </p:nvSpPr>
        <p:spPr bwMode="auto">
          <a:xfrm>
            <a:off x="10907728" y="1161963"/>
            <a:ext cx="0" cy="30321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34">
            <a:extLst>
              <a:ext uri="{FF2B5EF4-FFF2-40B4-BE49-F238E27FC236}">
                <a16:creationId xmlns:a16="http://schemas.microsoft.com/office/drawing/2014/main" id="{20E07411-19DD-4DCC-BC80-2D028A59418C}"/>
              </a:ext>
            </a:extLst>
          </p:cNvPr>
          <p:cNvSpPr>
            <a:spLocks noChangeShapeType="1"/>
          </p:cNvSpPr>
          <p:nvPr/>
        </p:nvSpPr>
        <p:spPr bwMode="auto">
          <a:xfrm>
            <a:off x="10769615" y="1161963"/>
            <a:ext cx="276225"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35">
            <a:extLst>
              <a:ext uri="{FF2B5EF4-FFF2-40B4-BE49-F238E27FC236}">
                <a16:creationId xmlns:a16="http://schemas.microsoft.com/office/drawing/2014/main" id="{DAE20C07-F1F9-40F1-B91A-87508E7C4B1F}"/>
              </a:ext>
            </a:extLst>
          </p:cNvPr>
          <p:cNvSpPr txBox="1">
            <a:spLocks noChangeArrowheads="1"/>
          </p:cNvSpPr>
          <p:nvPr/>
        </p:nvSpPr>
        <p:spPr bwMode="auto">
          <a:xfrm>
            <a:off x="10631503" y="722225"/>
            <a:ext cx="552450"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Ipsus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59" name="Group 36">
            <a:extLst>
              <a:ext uri="{FF2B5EF4-FFF2-40B4-BE49-F238E27FC236}">
                <a16:creationId xmlns:a16="http://schemas.microsoft.com/office/drawing/2014/main" id="{0293E68B-E6DA-4122-9AC1-E23C80E2C260}"/>
              </a:ext>
            </a:extLst>
          </p:cNvPr>
          <p:cNvGrpSpPr>
            <a:grpSpLocks/>
          </p:cNvGrpSpPr>
          <p:nvPr/>
        </p:nvGrpSpPr>
        <p:grpSpPr bwMode="auto">
          <a:xfrm>
            <a:off x="9615503" y="990513"/>
            <a:ext cx="300037" cy="474662"/>
            <a:chOff x="111722447" y="122544081"/>
            <a:chExt cx="371181" cy="628649"/>
          </a:xfrm>
        </p:grpSpPr>
        <p:sp>
          <p:nvSpPr>
            <p:cNvPr id="60" name="Line 37">
              <a:extLst>
                <a:ext uri="{FF2B5EF4-FFF2-40B4-BE49-F238E27FC236}">
                  <a16:creationId xmlns:a16="http://schemas.microsoft.com/office/drawing/2014/main" id="{29750732-C36C-4BDC-9FAE-E5D4EE9CB584}"/>
                </a:ext>
              </a:extLst>
            </p:cNvPr>
            <p:cNvSpPr>
              <a:spLocks noChangeShapeType="1"/>
            </p:cNvSpPr>
            <p:nvPr/>
          </p:nvSpPr>
          <p:spPr bwMode="auto">
            <a:xfrm>
              <a:off x="111893897" y="122772679"/>
              <a:ext cx="3" cy="40005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38">
              <a:extLst>
                <a:ext uri="{FF2B5EF4-FFF2-40B4-BE49-F238E27FC236}">
                  <a16:creationId xmlns:a16="http://schemas.microsoft.com/office/drawing/2014/main" id="{B2591EAF-06E6-4FBC-8EDF-D3D2D33F2CDD}"/>
                </a:ext>
              </a:extLst>
            </p:cNvPr>
            <p:cNvSpPr>
              <a:spLocks noChangeShapeType="1"/>
            </p:cNvSpPr>
            <p:nvPr/>
          </p:nvSpPr>
          <p:spPr bwMode="auto">
            <a:xfrm>
              <a:off x="111722447" y="122772681"/>
              <a:ext cx="342901"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39">
              <a:extLst>
                <a:ext uri="{FF2B5EF4-FFF2-40B4-BE49-F238E27FC236}">
                  <a16:creationId xmlns:a16="http://schemas.microsoft.com/office/drawing/2014/main" id="{754AAB07-86C6-4FD2-AE0E-4833F3ED6CB4}"/>
                </a:ext>
              </a:extLst>
            </p:cNvPr>
            <p:cNvSpPr txBox="1">
              <a:spLocks noChangeArrowheads="1"/>
            </p:cNvSpPr>
            <p:nvPr/>
          </p:nvSpPr>
          <p:spPr bwMode="auto">
            <a:xfrm>
              <a:off x="111722447" y="122544081"/>
              <a:ext cx="371181" cy="26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63" name="Line 40">
            <a:extLst>
              <a:ext uri="{FF2B5EF4-FFF2-40B4-BE49-F238E27FC236}">
                <a16:creationId xmlns:a16="http://schemas.microsoft.com/office/drawing/2014/main" id="{4A2E3B6F-21C3-4D4F-BDF7-3E68F4320AA4}"/>
              </a:ext>
            </a:extLst>
          </p:cNvPr>
          <p:cNvSpPr>
            <a:spLocks noChangeShapeType="1"/>
          </p:cNvSpPr>
          <p:nvPr/>
        </p:nvSpPr>
        <p:spPr bwMode="auto">
          <a:xfrm>
            <a:off x="7353315" y="3262226"/>
            <a:ext cx="4246563"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41">
            <a:extLst>
              <a:ext uri="{FF2B5EF4-FFF2-40B4-BE49-F238E27FC236}">
                <a16:creationId xmlns:a16="http://schemas.microsoft.com/office/drawing/2014/main" id="{2E95C3E5-E8EF-40E2-80F7-3F93EF856D32}"/>
              </a:ext>
            </a:extLst>
          </p:cNvPr>
          <p:cNvSpPr>
            <a:spLocks noChangeShapeType="1"/>
          </p:cNvSpPr>
          <p:nvPr/>
        </p:nvSpPr>
        <p:spPr bwMode="auto">
          <a:xfrm>
            <a:off x="8739203" y="2959014"/>
            <a:ext cx="0" cy="30321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42">
            <a:extLst>
              <a:ext uri="{FF2B5EF4-FFF2-40B4-BE49-F238E27FC236}">
                <a16:creationId xmlns:a16="http://schemas.microsoft.com/office/drawing/2014/main" id="{23E523AA-9452-4BFC-994D-FFDF4E37803D}"/>
              </a:ext>
            </a:extLst>
          </p:cNvPr>
          <p:cNvSpPr>
            <a:spLocks noChangeShapeType="1"/>
          </p:cNvSpPr>
          <p:nvPr/>
        </p:nvSpPr>
        <p:spPr bwMode="auto">
          <a:xfrm>
            <a:off x="8599503" y="2959014"/>
            <a:ext cx="27781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43">
            <a:extLst>
              <a:ext uri="{FF2B5EF4-FFF2-40B4-BE49-F238E27FC236}">
                <a16:creationId xmlns:a16="http://schemas.microsoft.com/office/drawing/2014/main" id="{BB058FBE-136B-4564-B38F-C509CB9BDABB}"/>
              </a:ext>
            </a:extLst>
          </p:cNvPr>
          <p:cNvSpPr>
            <a:spLocks noChangeShapeType="1"/>
          </p:cNvSpPr>
          <p:nvPr/>
        </p:nvSpPr>
        <p:spPr bwMode="auto">
          <a:xfrm>
            <a:off x="7678753" y="2959014"/>
            <a:ext cx="0" cy="30321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44">
            <a:extLst>
              <a:ext uri="{FF2B5EF4-FFF2-40B4-BE49-F238E27FC236}">
                <a16:creationId xmlns:a16="http://schemas.microsoft.com/office/drawing/2014/main" id="{B1C4C5A5-0062-4465-A5C8-49C3A1865449}"/>
              </a:ext>
            </a:extLst>
          </p:cNvPr>
          <p:cNvSpPr>
            <a:spLocks noChangeShapeType="1"/>
          </p:cNvSpPr>
          <p:nvPr/>
        </p:nvSpPr>
        <p:spPr bwMode="auto">
          <a:xfrm>
            <a:off x="7539053" y="2959014"/>
            <a:ext cx="2794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45">
            <a:extLst>
              <a:ext uri="{FF2B5EF4-FFF2-40B4-BE49-F238E27FC236}">
                <a16:creationId xmlns:a16="http://schemas.microsoft.com/office/drawing/2014/main" id="{B4359C4B-9B3B-4D65-B099-25DCCB456CAB}"/>
              </a:ext>
            </a:extLst>
          </p:cNvPr>
          <p:cNvSpPr txBox="1">
            <a:spLocks noChangeArrowheads="1"/>
          </p:cNvSpPr>
          <p:nvPr/>
        </p:nvSpPr>
        <p:spPr bwMode="auto">
          <a:xfrm>
            <a:off x="7456503" y="2752639"/>
            <a:ext cx="385762" cy="19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1929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46">
            <a:extLst>
              <a:ext uri="{FF2B5EF4-FFF2-40B4-BE49-F238E27FC236}">
                <a16:creationId xmlns:a16="http://schemas.microsoft.com/office/drawing/2014/main" id="{3826395A-5FE7-4513-BA31-793E09A9C1ED}"/>
              </a:ext>
            </a:extLst>
          </p:cNvPr>
          <p:cNvSpPr>
            <a:spLocks noChangeShapeType="1"/>
          </p:cNvSpPr>
          <p:nvPr/>
        </p:nvSpPr>
        <p:spPr bwMode="auto">
          <a:xfrm>
            <a:off x="10907728" y="2959014"/>
            <a:ext cx="0" cy="30321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47">
            <a:extLst>
              <a:ext uri="{FF2B5EF4-FFF2-40B4-BE49-F238E27FC236}">
                <a16:creationId xmlns:a16="http://schemas.microsoft.com/office/drawing/2014/main" id="{1543580C-E8C2-4FB4-8070-1EDAFBCE67E3}"/>
              </a:ext>
            </a:extLst>
          </p:cNvPr>
          <p:cNvSpPr>
            <a:spLocks noChangeShapeType="1"/>
          </p:cNvSpPr>
          <p:nvPr/>
        </p:nvSpPr>
        <p:spPr bwMode="auto">
          <a:xfrm>
            <a:off x="10769615" y="2959014"/>
            <a:ext cx="276225"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48">
            <a:extLst>
              <a:ext uri="{FF2B5EF4-FFF2-40B4-BE49-F238E27FC236}">
                <a16:creationId xmlns:a16="http://schemas.microsoft.com/office/drawing/2014/main" id="{30C95FF3-17A4-4FA2-8044-E1C818C46030}"/>
              </a:ext>
            </a:extLst>
          </p:cNvPr>
          <p:cNvSpPr txBox="1">
            <a:spLocks noChangeArrowheads="1"/>
          </p:cNvSpPr>
          <p:nvPr/>
        </p:nvSpPr>
        <p:spPr bwMode="auto">
          <a:xfrm>
            <a:off x="10628328" y="2552614"/>
            <a:ext cx="560387"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Sept 1, 1939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Line 49">
            <a:extLst>
              <a:ext uri="{FF2B5EF4-FFF2-40B4-BE49-F238E27FC236}">
                <a16:creationId xmlns:a16="http://schemas.microsoft.com/office/drawing/2014/main" id="{DC6DC086-8C63-4FBA-B035-81FC4902CCF5}"/>
              </a:ext>
            </a:extLst>
          </p:cNvPr>
          <p:cNvSpPr>
            <a:spLocks noChangeShapeType="1"/>
          </p:cNvSpPr>
          <p:nvPr/>
        </p:nvSpPr>
        <p:spPr bwMode="auto">
          <a:xfrm>
            <a:off x="9753615" y="2959014"/>
            <a:ext cx="0" cy="30321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50">
            <a:extLst>
              <a:ext uri="{FF2B5EF4-FFF2-40B4-BE49-F238E27FC236}">
                <a16:creationId xmlns:a16="http://schemas.microsoft.com/office/drawing/2014/main" id="{482F3E69-3985-42BB-AF07-FE0DBB74834B}"/>
              </a:ext>
            </a:extLst>
          </p:cNvPr>
          <p:cNvSpPr>
            <a:spLocks noChangeShapeType="1"/>
          </p:cNvSpPr>
          <p:nvPr/>
        </p:nvSpPr>
        <p:spPr bwMode="auto">
          <a:xfrm>
            <a:off x="9615503" y="2959014"/>
            <a:ext cx="276225"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51">
            <a:extLst>
              <a:ext uri="{FF2B5EF4-FFF2-40B4-BE49-F238E27FC236}">
                <a16:creationId xmlns:a16="http://schemas.microsoft.com/office/drawing/2014/main" id="{83253831-AA95-449F-899C-E4AA8AB4D4AE}"/>
              </a:ext>
            </a:extLst>
          </p:cNvPr>
          <p:cNvSpPr txBox="1">
            <a:spLocks noChangeArrowheads="1"/>
          </p:cNvSpPr>
          <p:nvPr/>
        </p:nvSpPr>
        <p:spPr bwMode="auto">
          <a:xfrm>
            <a:off x="9456753" y="2552614"/>
            <a:ext cx="574675"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Aug 23,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1939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AutoShape 52">
            <a:extLst>
              <a:ext uri="{FF2B5EF4-FFF2-40B4-BE49-F238E27FC236}">
                <a16:creationId xmlns:a16="http://schemas.microsoft.com/office/drawing/2014/main" id="{715B93C7-5B7B-4972-B996-2BE2818E2C1B}"/>
              </a:ext>
            </a:extLst>
          </p:cNvPr>
          <p:cNvSpPr>
            <a:spLocks/>
          </p:cNvSpPr>
          <p:nvPr/>
        </p:nvSpPr>
        <p:spPr bwMode="auto">
          <a:xfrm rot="-16200000">
            <a:off x="8173259" y="2064458"/>
            <a:ext cx="85725" cy="1062037"/>
          </a:xfrm>
          <a:prstGeom prst="leftBracket">
            <a:avLst>
              <a:gd name="adj" fmla="val 103241"/>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53">
            <a:extLst>
              <a:ext uri="{FF2B5EF4-FFF2-40B4-BE49-F238E27FC236}">
                <a16:creationId xmlns:a16="http://schemas.microsoft.com/office/drawing/2014/main" id="{053F317D-443E-4EE4-8BC6-34F29772557B}"/>
              </a:ext>
            </a:extLst>
          </p:cNvPr>
          <p:cNvSpPr txBox="1">
            <a:spLocks noChangeArrowheads="1"/>
          </p:cNvSpPr>
          <p:nvPr/>
        </p:nvSpPr>
        <p:spPr bwMode="auto">
          <a:xfrm>
            <a:off x="7942278" y="2324014"/>
            <a:ext cx="508000" cy="19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54">
            <a:extLst>
              <a:ext uri="{FF2B5EF4-FFF2-40B4-BE49-F238E27FC236}">
                <a16:creationId xmlns:a16="http://schemas.microsoft.com/office/drawing/2014/main" id="{077D97D1-C57E-42F4-A338-24B4B9335AC6}"/>
              </a:ext>
            </a:extLst>
          </p:cNvPr>
          <p:cNvSpPr txBox="1">
            <a:spLocks noChangeArrowheads="1"/>
          </p:cNvSpPr>
          <p:nvPr/>
        </p:nvSpPr>
        <p:spPr bwMode="auto">
          <a:xfrm>
            <a:off x="8485203" y="2666914"/>
            <a:ext cx="528637"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1939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0" name="Line 55">
            <a:extLst>
              <a:ext uri="{FF2B5EF4-FFF2-40B4-BE49-F238E27FC236}">
                <a16:creationId xmlns:a16="http://schemas.microsoft.com/office/drawing/2014/main" id="{09F944F1-BE57-4FF1-9454-A30DC3E228A5}"/>
              </a:ext>
            </a:extLst>
          </p:cNvPr>
          <p:cNvSpPr>
            <a:spLocks noChangeShapeType="1"/>
          </p:cNvSpPr>
          <p:nvPr/>
        </p:nvSpPr>
        <p:spPr bwMode="auto">
          <a:xfrm>
            <a:off x="7328804" y="4828465"/>
            <a:ext cx="4246563"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56">
            <a:extLst>
              <a:ext uri="{FF2B5EF4-FFF2-40B4-BE49-F238E27FC236}">
                <a16:creationId xmlns:a16="http://schemas.microsoft.com/office/drawing/2014/main" id="{DB29B419-33FE-451C-93A5-F3B72FAE03A8}"/>
              </a:ext>
            </a:extLst>
          </p:cNvPr>
          <p:cNvSpPr>
            <a:spLocks noChangeShapeType="1"/>
          </p:cNvSpPr>
          <p:nvPr/>
        </p:nvSpPr>
        <p:spPr bwMode="auto">
          <a:xfrm>
            <a:off x="8714692" y="4526840"/>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57">
            <a:extLst>
              <a:ext uri="{FF2B5EF4-FFF2-40B4-BE49-F238E27FC236}">
                <a16:creationId xmlns:a16="http://schemas.microsoft.com/office/drawing/2014/main" id="{FA6CEEE7-33CE-4FD9-94F5-67F7DD92C6CD}"/>
              </a:ext>
            </a:extLst>
          </p:cNvPr>
          <p:cNvSpPr>
            <a:spLocks noChangeShapeType="1"/>
          </p:cNvSpPr>
          <p:nvPr/>
        </p:nvSpPr>
        <p:spPr bwMode="auto">
          <a:xfrm>
            <a:off x="8574992" y="4526840"/>
            <a:ext cx="27781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58">
            <a:extLst>
              <a:ext uri="{FF2B5EF4-FFF2-40B4-BE49-F238E27FC236}">
                <a16:creationId xmlns:a16="http://schemas.microsoft.com/office/drawing/2014/main" id="{C13E41E5-5812-40FD-8D25-AEE9A915FBE6}"/>
              </a:ext>
            </a:extLst>
          </p:cNvPr>
          <p:cNvSpPr>
            <a:spLocks noChangeShapeType="1"/>
          </p:cNvSpPr>
          <p:nvPr/>
        </p:nvSpPr>
        <p:spPr bwMode="auto">
          <a:xfrm>
            <a:off x="7654242" y="4526840"/>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59">
            <a:extLst>
              <a:ext uri="{FF2B5EF4-FFF2-40B4-BE49-F238E27FC236}">
                <a16:creationId xmlns:a16="http://schemas.microsoft.com/office/drawing/2014/main" id="{EEDB2B58-3DAB-4C44-BE42-9E0FAB449D91}"/>
              </a:ext>
            </a:extLst>
          </p:cNvPr>
          <p:cNvSpPr>
            <a:spLocks noChangeShapeType="1"/>
          </p:cNvSpPr>
          <p:nvPr/>
        </p:nvSpPr>
        <p:spPr bwMode="auto">
          <a:xfrm>
            <a:off x="7514542" y="4526840"/>
            <a:ext cx="2794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60">
            <a:extLst>
              <a:ext uri="{FF2B5EF4-FFF2-40B4-BE49-F238E27FC236}">
                <a16:creationId xmlns:a16="http://schemas.microsoft.com/office/drawing/2014/main" id="{EED83524-C288-47AF-98C6-3A89A2594346}"/>
              </a:ext>
            </a:extLst>
          </p:cNvPr>
          <p:cNvSpPr txBox="1">
            <a:spLocks noChangeArrowheads="1"/>
          </p:cNvSpPr>
          <p:nvPr/>
        </p:nvSpPr>
        <p:spPr bwMode="auto">
          <a:xfrm>
            <a:off x="7460567" y="4314115"/>
            <a:ext cx="385762" cy="19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1979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Line 61">
            <a:extLst>
              <a:ext uri="{FF2B5EF4-FFF2-40B4-BE49-F238E27FC236}">
                <a16:creationId xmlns:a16="http://schemas.microsoft.com/office/drawing/2014/main" id="{721AD14D-3F59-48CA-85B8-95E3FC9B609C}"/>
              </a:ext>
            </a:extLst>
          </p:cNvPr>
          <p:cNvSpPr>
            <a:spLocks noChangeShapeType="1"/>
          </p:cNvSpPr>
          <p:nvPr/>
        </p:nvSpPr>
        <p:spPr bwMode="auto">
          <a:xfrm>
            <a:off x="10883217" y="4526840"/>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62">
            <a:extLst>
              <a:ext uri="{FF2B5EF4-FFF2-40B4-BE49-F238E27FC236}">
                <a16:creationId xmlns:a16="http://schemas.microsoft.com/office/drawing/2014/main" id="{281D5369-6D0A-455C-AA85-BE15E990F311}"/>
              </a:ext>
            </a:extLst>
          </p:cNvPr>
          <p:cNvSpPr>
            <a:spLocks noChangeShapeType="1"/>
          </p:cNvSpPr>
          <p:nvPr/>
        </p:nvSpPr>
        <p:spPr bwMode="auto">
          <a:xfrm>
            <a:off x="10745104" y="4526840"/>
            <a:ext cx="276225"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Text Box 63">
            <a:extLst>
              <a:ext uri="{FF2B5EF4-FFF2-40B4-BE49-F238E27FC236}">
                <a16:creationId xmlns:a16="http://schemas.microsoft.com/office/drawing/2014/main" id="{FABA3D09-6EEE-452C-95DD-F64C4FAE3582}"/>
              </a:ext>
            </a:extLst>
          </p:cNvPr>
          <p:cNvSpPr txBox="1">
            <a:spLocks noChangeArrowheads="1"/>
          </p:cNvSpPr>
          <p:nvPr/>
        </p:nvSpPr>
        <p:spPr bwMode="auto">
          <a:xfrm>
            <a:off x="10603817" y="4314115"/>
            <a:ext cx="554037" cy="19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Line 64">
            <a:extLst>
              <a:ext uri="{FF2B5EF4-FFF2-40B4-BE49-F238E27FC236}">
                <a16:creationId xmlns:a16="http://schemas.microsoft.com/office/drawing/2014/main" id="{A3BF6325-7F11-4AAA-8FF4-E2D497EEEA54}"/>
              </a:ext>
            </a:extLst>
          </p:cNvPr>
          <p:cNvSpPr>
            <a:spLocks noChangeShapeType="1"/>
          </p:cNvSpPr>
          <p:nvPr/>
        </p:nvSpPr>
        <p:spPr bwMode="auto">
          <a:xfrm>
            <a:off x="9729104" y="4526840"/>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65">
            <a:extLst>
              <a:ext uri="{FF2B5EF4-FFF2-40B4-BE49-F238E27FC236}">
                <a16:creationId xmlns:a16="http://schemas.microsoft.com/office/drawing/2014/main" id="{5F381FFC-DB81-4E22-A4AC-5619250A5F8B}"/>
              </a:ext>
            </a:extLst>
          </p:cNvPr>
          <p:cNvSpPr>
            <a:spLocks noChangeShapeType="1"/>
          </p:cNvSpPr>
          <p:nvPr/>
        </p:nvSpPr>
        <p:spPr bwMode="auto">
          <a:xfrm>
            <a:off x="9590992" y="4526840"/>
            <a:ext cx="276225"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66">
            <a:extLst>
              <a:ext uri="{FF2B5EF4-FFF2-40B4-BE49-F238E27FC236}">
                <a16:creationId xmlns:a16="http://schemas.microsoft.com/office/drawing/2014/main" id="{76ACAA72-01AE-4FBB-91B2-21A2C574B666}"/>
              </a:ext>
            </a:extLst>
          </p:cNvPr>
          <p:cNvSpPr txBox="1">
            <a:spLocks noChangeArrowheads="1"/>
          </p:cNvSpPr>
          <p:nvPr/>
        </p:nvSpPr>
        <p:spPr bwMode="auto">
          <a:xfrm>
            <a:off x="9517967" y="4314115"/>
            <a:ext cx="388937" cy="19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AutoShape 67">
            <a:extLst>
              <a:ext uri="{FF2B5EF4-FFF2-40B4-BE49-F238E27FC236}">
                <a16:creationId xmlns:a16="http://schemas.microsoft.com/office/drawing/2014/main" id="{04E93E0D-1B19-4359-91E6-F25F5A9448AD}"/>
              </a:ext>
            </a:extLst>
          </p:cNvPr>
          <p:cNvSpPr>
            <a:spLocks/>
          </p:cNvSpPr>
          <p:nvPr/>
        </p:nvSpPr>
        <p:spPr bwMode="auto">
          <a:xfrm rot="-16200000">
            <a:off x="8177323" y="3683084"/>
            <a:ext cx="85725" cy="1062037"/>
          </a:xfrm>
          <a:prstGeom prst="leftBracket">
            <a:avLst>
              <a:gd name="adj" fmla="val 103241"/>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68">
            <a:extLst>
              <a:ext uri="{FF2B5EF4-FFF2-40B4-BE49-F238E27FC236}">
                <a16:creationId xmlns:a16="http://schemas.microsoft.com/office/drawing/2014/main" id="{E6FF6C18-D406-4957-AADF-CFD0691C8718}"/>
              </a:ext>
            </a:extLst>
          </p:cNvPr>
          <p:cNvSpPr txBox="1">
            <a:spLocks noChangeArrowheads="1"/>
          </p:cNvSpPr>
          <p:nvPr/>
        </p:nvSpPr>
        <p:spPr bwMode="auto">
          <a:xfrm>
            <a:off x="7882047" y="3922003"/>
            <a:ext cx="508000" cy="19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10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4" name="Text Box 69">
            <a:extLst>
              <a:ext uri="{FF2B5EF4-FFF2-40B4-BE49-F238E27FC236}">
                <a16:creationId xmlns:a16="http://schemas.microsoft.com/office/drawing/2014/main" id="{26FFF1F5-DA58-4C79-98B0-DBE9951A321E}"/>
              </a:ext>
            </a:extLst>
          </p:cNvPr>
          <p:cNvSpPr txBox="1">
            <a:spLocks noChangeArrowheads="1"/>
          </p:cNvSpPr>
          <p:nvPr/>
        </p:nvSpPr>
        <p:spPr bwMode="auto">
          <a:xfrm>
            <a:off x="8546417" y="4285540"/>
            <a:ext cx="371475"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Text Box 70">
            <a:extLst>
              <a:ext uri="{FF2B5EF4-FFF2-40B4-BE49-F238E27FC236}">
                <a16:creationId xmlns:a16="http://schemas.microsoft.com/office/drawing/2014/main" id="{D750123E-5312-4038-A3E0-7F6660DEC9B4}"/>
              </a:ext>
            </a:extLst>
          </p:cNvPr>
          <p:cNvSpPr txBox="1">
            <a:spLocks noChangeArrowheads="1"/>
          </p:cNvSpPr>
          <p:nvPr/>
        </p:nvSpPr>
        <p:spPr bwMode="auto">
          <a:xfrm>
            <a:off x="9266347" y="3257464"/>
            <a:ext cx="1087337" cy="7550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Hitler/Stalin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In alliance</a:t>
            </a:r>
          </a:p>
          <a:p>
            <a:pPr algn="ctr" eaLnBrk="0" fontAlgn="base" hangingPunct="0">
              <a:spcBef>
                <a:spcPct val="0"/>
              </a:spcBef>
              <a:spcAft>
                <a:spcPct val="0"/>
              </a:spcAft>
            </a:pPr>
            <a:r>
              <a:rPr lang="en-US" altLang="en-US" sz="1200" b="1" dirty="0">
                <a:solidFill>
                  <a:srgbClr val="000000"/>
                </a:solidFill>
                <a:latin typeface="Arial Narrow" panose="020B0606020202030204" pitchFamily="34" charset="0"/>
              </a:rPr>
              <a:t>Both are a kings</a:t>
            </a:r>
            <a:endParaRPr lang="en-US" altLang="en-US" sz="1200" b="1"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6" name="Text Box 71">
            <a:extLst>
              <a:ext uri="{FF2B5EF4-FFF2-40B4-BE49-F238E27FC236}">
                <a16:creationId xmlns:a16="http://schemas.microsoft.com/office/drawing/2014/main" id="{D2B41D80-2961-4504-BFAF-C8CDF462D1DE}"/>
              </a:ext>
            </a:extLst>
          </p:cNvPr>
          <p:cNvSpPr txBox="1">
            <a:spLocks noChangeArrowheads="1"/>
          </p:cNvSpPr>
          <p:nvPr/>
        </p:nvSpPr>
        <p:spPr bwMode="auto">
          <a:xfrm>
            <a:off x="10542603" y="1606463"/>
            <a:ext cx="723900"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Poland invasion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Text Box 72">
            <a:extLst>
              <a:ext uri="{FF2B5EF4-FFF2-40B4-BE49-F238E27FC236}">
                <a16:creationId xmlns:a16="http://schemas.microsoft.com/office/drawing/2014/main" id="{40A2BA3C-0D8C-4D98-A7C2-F7E56C530DBC}"/>
              </a:ext>
            </a:extLst>
          </p:cNvPr>
          <p:cNvSpPr txBox="1">
            <a:spLocks noChangeArrowheads="1"/>
          </p:cNvSpPr>
          <p:nvPr/>
        </p:nvSpPr>
        <p:spPr bwMode="auto">
          <a:xfrm>
            <a:off x="10634678" y="3295564"/>
            <a:ext cx="1246186" cy="252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WW2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Western Front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8" name="Text Box 73">
            <a:extLst>
              <a:ext uri="{FF2B5EF4-FFF2-40B4-BE49-F238E27FC236}">
                <a16:creationId xmlns:a16="http://schemas.microsoft.com/office/drawing/2014/main" id="{37BB0669-C89B-4B11-9133-78B736BD2E4E}"/>
              </a:ext>
            </a:extLst>
          </p:cNvPr>
          <p:cNvSpPr txBox="1">
            <a:spLocks noChangeArrowheads="1"/>
          </p:cNvSpPr>
          <p:nvPr/>
        </p:nvSpPr>
        <p:spPr bwMode="auto">
          <a:xfrm>
            <a:off x="9152390" y="4830051"/>
            <a:ext cx="1201292" cy="8648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Trump/Putin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In alliance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b="1" dirty="0">
                <a:solidFill>
                  <a:srgbClr val="000000"/>
                </a:solidFill>
                <a:latin typeface="Arial Narrow" panose="020B0606020202030204" pitchFamily="34" charset="0"/>
              </a:rPr>
              <a:t>One’s a king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One isn’t</a:t>
            </a:r>
            <a:endParaRPr kumimoji="0" lang="en-US" altLang="en-US" sz="1200" b="1" i="0" u="none" strike="noStrike" cap="none" normalizeH="0" baseline="0" dirty="0">
              <a:ln>
                <a:noFill/>
              </a:ln>
              <a:solidFill>
                <a:schemeClr val="tx1"/>
              </a:solidFill>
              <a:effectLst/>
              <a:latin typeface="Arial" panose="020B0604020202020204" pitchFamily="34" charset="0"/>
            </a:endParaRPr>
          </a:p>
        </p:txBody>
      </p:sp>
      <p:sp>
        <p:nvSpPr>
          <p:cNvPr id="109" name="Left Brace 108">
            <a:extLst>
              <a:ext uri="{FF2B5EF4-FFF2-40B4-BE49-F238E27FC236}">
                <a16:creationId xmlns:a16="http://schemas.microsoft.com/office/drawing/2014/main" id="{900E6287-3F53-4610-A42D-EA06444288C1}"/>
              </a:ext>
            </a:extLst>
          </p:cNvPr>
          <p:cNvSpPr/>
          <p:nvPr/>
        </p:nvSpPr>
        <p:spPr>
          <a:xfrm>
            <a:off x="6517592" y="688888"/>
            <a:ext cx="439737" cy="509112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911501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951739-0B95-41C2-B576-3328E000D871}"/>
              </a:ext>
            </a:extLst>
          </p:cNvPr>
          <p:cNvSpPr/>
          <p:nvPr/>
        </p:nvSpPr>
        <p:spPr>
          <a:xfrm>
            <a:off x="3048000" y="1351508"/>
            <a:ext cx="6096000" cy="4154984"/>
          </a:xfrm>
          <a:prstGeom prst="rect">
            <a:avLst/>
          </a:prstGeom>
        </p:spPr>
        <p:txBody>
          <a:bodyPr>
            <a:spAutoFit/>
          </a:bodyPr>
          <a:lstStyle/>
          <a:p>
            <a:r>
              <a:rPr lang="en-US" kern="1400" dirty="0">
                <a:solidFill>
                  <a:srgbClr val="000000"/>
                </a:solidFill>
                <a:latin typeface="Arial Narrow" panose="020B0606020202030204" pitchFamily="34" charset="0"/>
              </a:rPr>
              <a:t>How long is Raphia?  We’re not meant to know that yet.  We know enough to know this is Nov 9, our COP. If this is our COP, we know we’ve got a history of making mistakes.  If we sort out what has gone wrong in our past history, then we get into the dispensation when we’re supposed to know how long Raphia is.  God will tell us how long this history is.  </a:t>
            </a:r>
            <a:endParaRPr lang="en-US" sz="1200" kern="1400" dirty="0">
              <a:solidFill>
                <a:srgbClr val="000000"/>
              </a:solidFill>
              <a:effectLst/>
              <a:latin typeface="Times New Roman" panose="02020603050405020304" pitchFamily="18" charset="0"/>
            </a:endParaRPr>
          </a:p>
          <a:p>
            <a:r>
              <a:rPr lang="en-US" kern="1400" dirty="0">
                <a:solidFill>
                  <a:srgbClr val="000000"/>
                </a:solidFill>
                <a:latin typeface="Arial Narrow" panose="020B0606020202030204" pitchFamily="34" charset="0"/>
              </a:rPr>
              <a:t>We didn’t know in 2014 when Raphia was.  We didn’t know how long </a:t>
            </a:r>
            <a:r>
              <a:rPr lang="en-US" kern="1400" dirty="0" err="1">
                <a:solidFill>
                  <a:srgbClr val="000000"/>
                </a:solidFill>
                <a:latin typeface="Arial Narrow" panose="020B0606020202030204" pitchFamily="34" charset="0"/>
              </a:rPr>
              <a:t>Ipsus</a:t>
            </a:r>
            <a:r>
              <a:rPr lang="en-US" kern="1400" dirty="0">
                <a:solidFill>
                  <a:srgbClr val="000000"/>
                </a:solidFill>
                <a:latin typeface="Arial Narrow" panose="020B0606020202030204" pitchFamily="34" charset="0"/>
              </a:rPr>
              <a:t> would go for.  We have to wait until we’re in that history.  If we’re worried about out COP, we shouldn’t be worried about when our 2nd advent is.   Especially since we know we’ve made serious mistakes about our Sunday Law.  That’s why we are laboring our  history from 2016-2019.</a:t>
            </a:r>
            <a:endParaRPr lang="en-US" sz="1200" kern="1400" dirty="0">
              <a:solidFill>
                <a:srgbClr val="000000"/>
              </a:solidFill>
              <a:effectLst/>
              <a:latin typeface="Times New Roman" panose="02020603050405020304" pitchFamily="18" charset="0"/>
            </a:endParaRPr>
          </a:p>
          <a:p>
            <a:r>
              <a:rPr lang="en-US" kern="1400" dirty="0">
                <a:solidFill>
                  <a:srgbClr val="000000"/>
                </a:solidFill>
                <a:latin typeface="Arial Narrow" panose="020B0606020202030204" pitchFamily="34" charset="0"/>
              </a:rPr>
              <a:t>By understanding the two fronts, we can see that there is battle after battle after battle.  Not just one point in time.  </a:t>
            </a:r>
            <a:endParaRPr lang="en-US" sz="1200" kern="1400" dirty="0">
              <a:solidFill>
                <a:srgbClr val="000000"/>
              </a:solidFill>
              <a:effectLst/>
              <a:latin typeface="Times New Roman" panose="02020603050405020304" pitchFamily="18" charset="0"/>
            </a:endParaRPr>
          </a:p>
          <a:p>
            <a:r>
              <a:rPr lang="en-US" sz="1200" kern="1400" dirty="0">
                <a:solidFill>
                  <a:srgbClr val="000000"/>
                </a:solidFill>
                <a:effectLst/>
                <a:latin typeface="Times New Roman" panose="02020603050405020304" pitchFamily="18" charset="0"/>
              </a:rPr>
              <a:t> </a:t>
            </a:r>
          </a:p>
        </p:txBody>
      </p:sp>
    </p:spTree>
    <p:extLst>
      <p:ext uri="{BB962C8B-B14F-4D97-AF65-F5344CB8AC3E}">
        <p14:creationId xmlns:p14="http://schemas.microsoft.com/office/powerpoint/2010/main" val="437225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89C911D-8CE8-4702-A409-4B4189C70B58}"/>
              </a:ext>
            </a:extLst>
          </p:cNvPr>
          <p:cNvSpPr/>
          <p:nvPr/>
        </p:nvSpPr>
        <p:spPr>
          <a:xfrm>
            <a:off x="578839" y="310393"/>
            <a:ext cx="10930855" cy="4708981"/>
          </a:xfrm>
          <a:prstGeom prst="rect">
            <a:avLst/>
          </a:prstGeom>
        </p:spPr>
        <p:txBody>
          <a:bodyPr wrap="square">
            <a:spAutoFit/>
          </a:bodyPr>
          <a:lstStyle/>
          <a:p>
            <a:r>
              <a:rPr lang="en-US" sz="1600" kern="1400" dirty="0">
                <a:solidFill>
                  <a:srgbClr val="000000"/>
                </a:solidFill>
                <a:latin typeface="Arial Narrow" panose="020B0606020202030204" pitchFamily="34" charset="0"/>
              </a:rPr>
              <a:t>We’ll move to begin looking at Ptolemy and </a:t>
            </a:r>
            <a:r>
              <a:rPr lang="en-US" sz="1600" kern="1400" dirty="0" err="1">
                <a:solidFill>
                  <a:srgbClr val="000000"/>
                </a:solidFill>
                <a:latin typeface="Arial Narrow" panose="020B0606020202030204" pitchFamily="34" charset="0"/>
              </a:rPr>
              <a:t>Seleucus</a:t>
            </a:r>
            <a:r>
              <a:rPr lang="en-US" sz="1600" kern="1400" dirty="0">
                <a:solidFill>
                  <a:srgbClr val="000000"/>
                </a:solidFill>
                <a:latin typeface="Arial Narrow" panose="020B0606020202030204" pitchFamily="34" charset="0"/>
              </a:rPr>
              <a:t>.  That history we find in Daniel 11, where we get the battles of Raphia and </a:t>
            </a:r>
            <a:r>
              <a:rPr lang="en-US" sz="1600" kern="1400" dirty="0" err="1">
                <a:solidFill>
                  <a:srgbClr val="000000"/>
                </a:solidFill>
                <a:latin typeface="Arial Narrow" panose="020B0606020202030204" pitchFamily="34" charset="0"/>
              </a:rPr>
              <a:t>Panium</a:t>
            </a:r>
            <a:r>
              <a:rPr lang="en-US" sz="1600" kern="1400" dirty="0">
                <a:solidFill>
                  <a:srgbClr val="000000"/>
                </a:solidFill>
                <a:latin typeface="Arial Narrow" panose="020B0606020202030204" pitchFamily="34" charset="0"/>
              </a:rPr>
              <a:t>.   We just want to make one point, working backwards, reading verses 13 -15 </a:t>
            </a:r>
            <a:endParaRPr lang="en-US" sz="1600" kern="1400" dirty="0">
              <a:solidFill>
                <a:srgbClr val="000000"/>
              </a:solidFill>
              <a:effectLst/>
              <a:latin typeface="Times New Roman" panose="02020603050405020304" pitchFamily="18" charset="0"/>
            </a:endParaRPr>
          </a:p>
          <a:p>
            <a:r>
              <a:rPr lang="en-US" sz="1600" kern="1400" dirty="0">
                <a:solidFill>
                  <a:srgbClr val="000000"/>
                </a:solidFill>
                <a:latin typeface="Arial Narrow" panose="020B0606020202030204" pitchFamily="34" charset="0"/>
              </a:rPr>
              <a:t> </a:t>
            </a:r>
            <a:endParaRPr lang="en-US" sz="1600" kern="1400" dirty="0">
              <a:solidFill>
                <a:srgbClr val="000000"/>
              </a:solidFill>
              <a:effectLst/>
              <a:latin typeface="Times New Roman" panose="02020603050405020304" pitchFamily="18" charset="0"/>
            </a:endParaRPr>
          </a:p>
          <a:p>
            <a:r>
              <a:rPr lang="en-US" sz="1600" kern="1400" dirty="0">
                <a:solidFill>
                  <a:srgbClr val="000000"/>
                </a:solidFill>
                <a:latin typeface="Arial Narrow" panose="020B0606020202030204" pitchFamily="34" charset="0"/>
              </a:rPr>
              <a:t>Daniel 11:13	For the king of the north shall return, and shall set forth </a:t>
            </a:r>
            <a:r>
              <a:rPr lang="en-US" sz="1600" b="1" kern="1400" dirty="0">
                <a:solidFill>
                  <a:srgbClr val="000000"/>
                </a:solidFill>
                <a:latin typeface="Arial Narrow" panose="020B0606020202030204" pitchFamily="34" charset="0"/>
              </a:rPr>
              <a:t>a multitude greater than the former</a:t>
            </a:r>
            <a:r>
              <a:rPr lang="en-US" sz="1600" kern="1400" dirty="0">
                <a:solidFill>
                  <a:srgbClr val="000000"/>
                </a:solidFill>
                <a:latin typeface="Arial Narrow" panose="020B0606020202030204" pitchFamily="34" charset="0"/>
              </a:rPr>
              <a:t>, and shall certainly come after certain years with a great army and with much riches.  </a:t>
            </a:r>
            <a:endParaRPr lang="en-US" sz="1600" kern="1400" dirty="0">
              <a:solidFill>
                <a:srgbClr val="000000"/>
              </a:solidFill>
              <a:effectLst/>
              <a:latin typeface="Times New Roman" panose="02020603050405020304" pitchFamily="18" charset="0"/>
            </a:endParaRPr>
          </a:p>
          <a:p>
            <a:r>
              <a:rPr lang="en-US" sz="1600" kern="1400" dirty="0">
                <a:solidFill>
                  <a:srgbClr val="000000"/>
                </a:solidFill>
                <a:latin typeface="Arial Narrow" panose="020B0606020202030204" pitchFamily="34" charset="0"/>
              </a:rPr>
              <a:t> 11:14	And in those times there shall many stand up against the king of the south: also the robbers of thy people shall exalt themselves to establish the vision; but they shall fall.  </a:t>
            </a:r>
            <a:endParaRPr lang="en-US" sz="1600" kern="1400" dirty="0">
              <a:solidFill>
                <a:srgbClr val="000000"/>
              </a:solidFill>
              <a:effectLst/>
              <a:latin typeface="Times New Roman" panose="02020603050405020304" pitchFamily="18" charset="0"/>
            </a:endParaRPr>
          </a:p>
          <a:p>
            <a:r>
              <a:rPr lang="en-US" sz="1600" kern="1400" dirty="0">
                <a:solidFill>
                  <a:srgbClr val="000000"/>
                </a:solidFill>
                <a:latin typeface="Arial Narrow" panose="020B0606020202030204" pitchFamily="34" charset="0"/>
              </a:rPr>
              <a:t> 11:15	So the king of the north shall come, and cast up a mount, and take the most fenced cities: and the arms of the south shall not withstand, neither his chosen people, neither [shall there be any] strength to withstand.  </a:t>
            </a:r>
            <a:endParaRPr lang="en-US" sz="1600" kern="1400" dirty="0">
              <a:solidFill>
                <a:srgbClr val="000000"/>
              </a:solidFill>
              <a:effectLst/>
              <a:latin typeface="Times New Roman" panose="02020603050405020304" pitchFamily="18" charset="0"/>
            </a:endParaRPr>
          </a:p>
          <a:p>
            <a:r>
              <a:rPr lang="en-US" sz="1600" kern="1400" dirty="0">
                <a:solidFill>
                  <a:srgbClr val="000000"/>
                </a:solidFill>
                <a:latin typeface="Arial Narrow" panose="020B0606020202030204" pitchFamily="34" charset="0"/>
              </a:rPr>
              <a:t> </a:t>
            </a:r>
            <a:endParaRPr lang="en-US" sz="1600" kern="1400" dirty="0">
              <a:solidFill>
                <a:srgbClr val="000000"/>
              </a:solidFill>
              <a:effectLst/>
              <a:latin typeface="Times New Roman" panose="02020603050405020304" pitchFamily="18" charset="0"/>
            </a:endParaRPr>
          </a:p>
          <a:p>
            <a:r>
              <a:rPr lang="en-US" sz="1600" kern="1400" dirty="0">
                <a:solidFill>
                  <a:srgbClr val="000000"/>
                </a:solidFill>
                <a:latin typeface="Arial Narrow" panose="020B0606020202030204" pitchFamily="34" charset="0"/>
              </a:rPr>
              <a:t>What is happening in these verses?</a:t>
            </a:r>
            <a:endParaRPr lang="en-US" sz="1600" kern="1400" dirty="0">
              <a:solidFill>
                <a:srgbClr val="000000"/>
              </a:solidFill>
              <a:effectLst/>
              <a:latin typeface="Times New Roman" panose="02020603050405020304" pitchFamily="18" charset="0"/>
            </a:endParaRPr>
          </a:p>
          <a:p>
            <a:r>
              <a:rPr lang="en-US" sz="1600" kern="1400" dirty="0">
                <a:solidFill>
                  <a:srgbClr val="000000"/>
                </a:solidFill>
                <a:latin typeface="Arial Narrow" panose="020B0606020202030204" pitchFamily="34" charset="0"/>
              </a:rPr>
              <a:t> </a:t>
            </a:r>
            <a:endParaRPr lang="en-US" sz="1600" kern="1400" dirty="0">
              <a:solidFill>
                <a:srgbClr val="000000"/>
              </a:solidFill>
              <a:effectLst/>
              <a:latin typeface="Times New Roman" panose="02020603050405020304" pitchFamily="18" charset="0"/>
            </a:endParaRPr>
          </a:p>
          <a:p>
            <a:r>
              <a:rPr lang="en-US" sz="1600" kern="1400" dirty="0">
                <a:solidFill>
                  <a:srgbClr val="000000"/>
                </a:solidFill>
                <a:latin typeface="Arial Narrow" panose="020B0606020202030204" pitchFamily="34" charset="0"/>
              </a:rPr>
              <a:t>The KS is defeated, the KN comes against the KS and the KS is defeated. </a:t>
            </a:r>
            <a:endParaRPr lang="en-US" sz="1600" kern="1400" dirty="0">
              <a:solidFill>
                <a:srgbClr val="000000"/>
              </a:solidFill>
              <a:effectLst/>
              <a:latin typeface="Times New Roman" panose="02020603050405020304" pitchFamily="18" charset="0"/>
            </a:endParaRPr>
          </a:p>
          <a:p>
            <a:r>
              <a:rPr lang="en-US" sz="1600" kern="1400" dirty="0">
                <a:solidFill>
                  <a:srgbClr val="000000"/>
                </a:solidFill>
                <a:latin typeface="Arial Narrow" panose="020B0606020202030204" pitchFamily="34" charset="0"/>
              </a:rPr>
              <a:t> </a:t>
            </a:r>
            <a:endParaRPr lang="en-US" sz="1600" kern="1400" dirty="0">
              <a:solidFill>
                <a:srgbClr val="000000"/>
              </a:solidFill>
              <a:effectLst/>
              <a:latin typeface="Times New Roman" panose="02020603050405020304" pitchFamily="18" charset="0"/>
            </a:endParaRPr>
          </a:p>
          <a:p>
            <a:r>
              <a:rPr lang="en-US" sz="1600" kern="1400" dirty="0">
                <a:solidFill>
                  <a:srgbClr val="000000"/>
                </a:solidFill>
                <a:latin typeface="Arial Narrow" panose="020B0606020202030204" pitchFamily="34" charset="0"/>
              </a:rPr>
              <a:t>What battle are these verses discussing?   When do we see the KS defeated?   </a:t>
            </a:r>
            <a:endParaRPr lang="en-US" sz="1600" kern="1400" dirty="0">
              <a:solidFill>
                <a:srgbClr val="000000"/>
              </a:solidFill>
              <a:effectLst/>
              <a:latin typeface="Times New Roman" panose="02020603050405020304" pitchFamily="18" charset="0"/>
            </a:endParaRPr>
          </a:p>
          <a:p>
            <a:r>
              <a:rPr lang="en-US" sz="1600" b="1" kern="1400" dirty="0" err="1">
                <a:solidFill>
                  <a:srgbClr val="000000"/>
                </a:solidFill>
                <a:latin typeface="Arial Narrow" panose="020B0606020202030204" pitchFamily="34" charset="0"/>
              </a:rPr>
              <a:t>Panium</a:t>
            </a:r>
            <a:r>
              <a:rPr lang="en-US" sz="1600" b="1" kern="1400" dirty="0">
                <a:solidFill>
                  <a:srgbClr val="000000"/>
                </a:solidFill>
                <a:latin typeface="Arial Narrow" panose="020B0606020202030204" pitchFamily="34" charset="0"/>
              </a:rPr>
              <a:t>—the literal battle of </a:t>
            </a:r>
            <a:r>
              <a:rPr lang="en-US" sz="1600" b="1" kern="1400" dirty="0" err="1">
                <a:solidFill>
                  <a:srgbClr val="000000"/>
                </a:solidFill>
                <a:latin typeface="Arial Narrow" panose="020B0606020202030204" pitchFamily="34" charset="0"/>
              </a:rPr>
              <a:t>Panium</a:t>
            </a:r>
            <a:r>
              <a:rPr lang="en-US" sz="1600" b="1" kern="1400" dirty="0">
                <a:solidFill>
                  <a:srgbClr val="000000"/>
                </a:solidFill>
                <a:latin typeface="Arial Narrow" panose="020B0606020202030204" pitchFamily="34" charset="0"/>
              </a:rPr>
              <a:t>  </a:t>
            </a:r>
            <a:r>
              <a:rPr lang="en-US" sz="1600" kern="1400" dirty="0">
                <a:solidFill>
                  <a:srgbClr val="000000"/>
                </a:solidFill>
                <a:latin typeface="Arial Narrow" panose="020B0606020202030204" pitchFamily="34" charset="0"/>
              </a:rPr>
              <a:t>- it’s why we write </a:t>
            </a:r>
            <a:r>
              <a:rPr lang="en-US" sz="1600" kern="1400" dirty="0" err="1">
                <a:solidFill>
                  <a:srgbClr val="000000"/>
                </a:solidFill>
                <a:latin typeface="Arial Narrow" panose="020B0606020202030204" pitchFamily="34" charset="0"/>
              </a:rPr>
              <a:t>Panium</a:t>
            </a:r>
            <a:r>
              <a:rPr lang="en-US" sz="1600" kern="1400" dirty="0">
                <a:solidFill>
                  <a:srgbClr val="000000"/>
                </a:solidFill>
                <a:latin typeface="Arial Narrow" panose="020B0606020202030204" pitchFamily="34" charset="0"/>
              </a:rPr>
              <a:t> on our reform line.  We can see this battle in the verses. </a:t>
            </a:r>
            <a:endParaRPr lang="en-US" sz="1600" kern="1400" dirty="0">
              <a:solidFill>
                <a:srgbClr val="000000"/>
              </a:solidFill>
              <a:effectLst/>
              <a:latin typeface="Times New Roman" panose="02020603050405020304" pitchFamily="18" charset="0"/>
            </a:endParaRPr>
          </a:p>
          <a:p>
            <a:r>
              <a:rPr lang="en-US" sz="1600" kern="1400" dirty="0">
                <a:solidFill>
                  <a:srgbClr val="000000"/>
                </a:solidFill>
                <a:latin typeface="Arial Narrow" panose="020B0606020202030204" pitchFamily="34" charset="0"/>
              </a:rPr>
              <a:t>This is </a:t>
            </a:r>
            <a:r>
              <a:rPr lang="en-US" sz="1600" kern="1400" dirty="0" err="1">
                <a:solidFill>
                  <a:srgbClr val="000000"/>
                </a:solidFill>
                <a:latin typeface="Arial Narrow" panose="020B0606020202030204" pitchFamily="34" charset="0"/>
              </a:rPr>
              <a:t>Seleucus</a:t>
            </a:r>
            <a:r>
              <a:rPr lang="en-US" sz="1600" kern="1400" dirty="0">
                <a:solidFill>
                  <a:srgbClr val="000000"/>
                </a:solidFill>
                <a:latin typeface="Arial Narrow" panose="020B0606020202030204" pitchFamily="34" charset="0"/>
              </a:rPr>
              <a:t> and Ptolemy.  Not so literally, because this is there descendants. </a:t>
            </a:r>
            <a:endParaRPr lang="en-US" sz="1600" kern="1400" dirty="0">
              <a:solidFill>
                <a:srgbClr val="000000"/>
              </a:solidFill>
              <a:effectLst/>
              <a:latin typeface="Times New Roman" panose="02020603050405020304" pitchFamily="18" charset="0"/>
            </a:endParaRPr>
          </a:p>
          <a:p>
            <a:r>
              <a:rPr lang="en-US" sz="1600" kern="1400" dirty="0">
                <a:solidFill>
                  <a:srgbClr val="000000"/>
                </a:solidFill>
                <a:latin typeface="Arial Narrow" panose="020B0606020202030204" pitchFamily="34" charset="0"/>
              </a:rPr>
              <a:t>It’s 200bc, and it’s </a:t>
            </a:r>
            <a:r>
              <a:rPr lang="en-US" sz="1600" kern="1400" dirty="0" err="1">
                <a:solidFill>
                  <a:srgbClr val="000000"/>
                </a:solidFill>
                <a:latin typeface="Arial Narrow" panose="020B0606020202030204" pitchFamily="34" charset="0"/>
              </a:rPr>
              <a:t>Panium</a:t>
            </a:r>
            <a:endParaRPr lang="en-US" sz="1600" kern="1400" dirty="0">
              <a:solidFill>
                <a:srgbClr val="000000"/>
              </a:solidFill>
              <a:effectLst/>
              <a:latin typeface="Times New Roman" panose="02020603050405020304" pitchFamily="18" charset="0"/>
            </a:endParaRPr>
          </a:p>
          <a:p>
            <a:r>
              <a:rPr lang="en-US" sz="1200" kern="1400" dirty="0">
                <a:solidFill>
                  <a:srgbClr val="000000"/>
                </a:solidFill>
                <a:effectLst/>
                <a:latin typeface="Times New Roman" panose="02020603050405020304" pitchFamily="18" charset="0"/>
              </a:rPr>
              <a:t> </a:t>
            </a:r>
          </a:p>
        </p:txBody>
      </p:sp>
      <p:sp>
        <p:nvSpPr>
          <p:cNvPr id="6" name="Text Box 2">
            <a:extLst>
              <a:ext uri="{FF2B5EF4-FFF2-40B4-BE49-F238E27FC236}">
                <a16:creationId xmlns:a16="http://schemas.microsoft.com/office/drawing/2014/main" id="{02A5F53D-A58B-45AD-A73A-9A9F2ACBD367}"/>
              </a:ext>
            </a:extLst>
          </p:cNvPr>
          <p:cNvSpPr txBox="1">
            <a:spLocks noChangeArrowheads="1"/>
          </p:cNvSpPr>
          <p:nvPr/>
        </p:nvSpPr>
        <p:spPr bwMode="auto">
          <a:xfrm>
            <a:off x="2093621" y="5019374"/>
            <a:ext cx="6858000" cy="1428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3">
            <a:extLst>
              <a:ext uri="{FF2B5EF4-FFF2-40B4-BE49-F238E27FC236}">
                <a16:creationId xmlns:a16="http://schemas.microsoft.com/office/drawing/2014/main" id="{0A591859-FCEF-476E-9852-9FDC3EE6B8A2}"/>
              </a:ext>
            </a:extLst>
          </p:cNvPr>
          <p:cNvSpPr>
            <a:spLocks noChangeShapeType="1"/>
          </p:cNvSpPr>
          <p:nvPr/>
        </p:nvSpPr>
        <p:spPr bwMode="auto">
          <a:xfrm flipV="1">
            <a:off x="2093621" y="5848049"/>
            <a:ext cx="6662737" cy="4763"/>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4">
            <a:extLst>
              <a:ext uri="{FF2B5EF4-FFF2-40B4-BE49-F238E27FC236}">
                <a16:creationId xmlns:a16="http://schemas.microsoft.com/office/drawing/2014/main" id="{B1A051B3-AEEB-4EB9-B372-6CBED6BE8D67}"/>
              </a:ext>
            </a:extLst>
          </p:cNvPr>
          <p:cNvSpPr>
            <a:spLocks noChangeShapeType="1"/>
          </p:cNvSpPr>
          <p:nvPr/>
        </p:nvSpPr>
        <p:spPr bwMode="auto">
          <a:xfrm>
            <a:off x="4449471" y="5551187"/>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5">
            <a:extLst>
              <a:ext uri="{FF2B5EF4-FFF2-40B4-BE49-F238E27FC236}">
                <a16:creationId xmlns:a16="http://schemas.microsoft.com/office/drawing/2014/main" id="{B491E74D-D8A8-4980-BB09-031FD9270C07}"/>
              </a:ext>
            </a:extLst>
          </p:cNvPr>
          <p:cNvSpPr>
            <a:spLocks noChangeShapeType="1"/>
          </p:cNvSpPr>
          <p:nvPr/>
        </p:nvSpPr>
        <p:spPr bwMode="auto">
          <a:xfrm>
            <a:off x="4214521" y="5551187"/>
            <a:ext cx="471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10" name="Group 6">
            <a:extLst>
              <a:ext uri="{FF2B5EF4-FFF2-40B4-BE49-F238E27FC236}">
                <a16:creationId xmlns:a16="http://schemas.microsoft.com/office/drawing/2014/main" id="{310BEF3D-9463-4050-A171-056F65C7BF0D}"/>
              </a:ext>
            </a:extLst>
          </p:cNvPr>
          <p:cNvGrpSpPr>
            <a:grpSpLocks/>
          </p:cNvGrpSpPr>
          <p:nvPr/>
        </p:nvGrpSpPr>
        <p:grpSpPr bwMode="auto">
          <a:xfrm>
            <a:off x="2407946" y="5378149"/>
            <a:ext cx="509587" cy="474663"/>
            <a:chOff x="101641726" y="123316220"/>
            <a:chExt cx="371181" cy="628649"/>
          </a:xfrm>
        </p:grpSpPr>
        <p:sp>
          <p:nvSpPr>
            <p:cNvPr id="11" name="Line 7">
              <a:extLst>
                <a:ext uri="{FF2B5EF4-FFF2-40B4-BE49-F238E27FC236}">
                  <a16:creationId xmlns:a16="http://schemas.microsoft.com/office/drawing/2014/main" id="{9DC3BF9B-6B98-4894-8708-5AB4ED7C4BE9}"/>
                </a:ext>
              </a:extLst>
            </p:cNvPr>
            <p:cNvSpPr>
              <a:spLocks noChangeShapeType="1"/>
            </p:cNvSpPr>
            <p:nvPr/>
          </p:nvSpPr>
          <p:spPr bwMode="auto">
            <a:xfrm>
              <a:off x="101813176" y="123544818"/>
              <a:ext cx="2" cy="40005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8">
              <a:extLst>
                <a:ext uri="{FF2B5EF4-FFF2-40B4-BE49-F238E27FC236}">
                  <a16:creationId xmlns:a16="http://schemas.microsoft.com/office/drawing/2014/main" id="{109C6F7A-A194-4896-95ED-892DD4DCB7C0}"/>
                </a:ext>
              </a:extLst>
            </p:cNvPr>
            <p:cNvSpPr>
              <a:spLocks noChangeShapeType="1"/>
            </p:cNvSpPr>
            <p:nvPr/>
          </p:nvSpPr>
          <p:spPr bwMode="auto">
            <a:xfrm>
              <a:off x="101641726" y="123544819"/>
              <a:ext cx="342899" cy="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9">
              <a:extLst>
                <a:ext uri="{FF2B5EF4-FFF2-40B4-BE49-F238E27FC236}">
                  <a16:creationId xmlns:a16="http://schemas.microsoft.com/office/drawing/2014/main" id="{1D77CB5F-5CCF-406B-8919-A1796896BDAC}"/>
                </a:ext>
              </a:extLst>
            </p:cNvPr>
            <p:cNvSpPr txBox="1">
              <a:spLocks noChangeArrowheads="1"/>
            </p:cNvSpPr>
            <p:nvPr/>
          </p:nvSpPr>
          <p:spPr bwMode="auto">
            <a:xfrm>
              <a:off x="101641726" y="123316220"/>
              <a:ext cx="371181" cy="26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4" name="Text Box 10">
            <a:extLst>
              <a:ext uri="{FF2B5EF4-FFF2-40B4-BE49-F238E27FC236}">
                <a16:creationId xmlns:a16="http://schemas.microsoft.com/office/drawing/2014/main" id="{76043AF7-04F2-42BA-BAD1-D44FA3746AB7}"/>
              </a:ext>
            </a:extLst>
          </p:cNvPr>
          <p:cNvSpPr txBox="1">
            <a:spLocks noChangeArrowheads="1"/>
          </p:cNvSpPr>
          <p:nvPr/>
        </p:nvSpPr>
        <p:spPr bwMode="auto">
          <a:xfrm>
            <a:off x="4214521" y="5378149"/>
            <a:ext cx="509587" cy="19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1">
            <a:extLst>
              <a:ext uri="{FF2B5EF4-FFF2-40B4-BE49-F238E27FC236}">
                <a16:creationId xmlns:a16="http://schemas.microsoft.com/office/drawing/2014/main" id="{CDB7662F-A509-4E3C-B9F3-D20B65329365}"/>
              </a:ext>
            </a:extLst>
          </p:cNvPr>
          <p:cNvSpPr txBox="1">
            <a:spLocks noChangeArrowheads="1"/>
          </p:cNvSpPr>
          <p:nvPr/>
        </p:nvSpPr>
        <p:spPr bwMode="auto">
          <a:xfrm>
            <a:off x="5527383" y="5895674"/>
            <a:ext cx="1360488" cy="566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2">
            <a:extLst>
              <a:ext uri="{FF2B5EF4-FFF2-40B4-BE49-F238E27FC236}">
                <a16:creationId xmlns:a16="http://schemas.microsoft.com/office/drawing/2014/main" id="{8A292B47-96F7-471F-8070-00B0524E9BD1}"/>
              </a:ext>
            </a:extLst>
          </p:cNvPr>
          <p:cNvSpPr>
            <a:spLocks noChangeShapeType="1"/>
          </p:cNvSpPr>
          <p:nvPr/>
        </p:nvSpPr>
        <p:spPr bwMode="auto">
          <a:xfrm>
            <a:off x="8141996" y="5551187"/>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3">
            <a:extLst>
              <a:ext uri="{FF2B5EF4-FFF2-40B4-BE49-F238E27FC236}">
                <a16:creationId xmlns:a16="http://schemas.microsoft.com/office/drawing/2014/main" id="{0DA4EB4A-858E-43EE-8EA2-FEDB74502078}"/>
              </a:ext>
            </a:extLst>
          </p:cNvPr>
          <p:cNvSpPr>
            <a:spLocks noChangeShapeType="1"/>
          </p:cNvSpPr>
          <p:nvPr/>
        </p:nvSpPr>
        <p:spPr bwMode="auto">
          <a:xfrm>
            <a:off x="7907046" y="5551187"/>
            <a:ext cx="471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4">
            <a:extLst>
              <a:ext uri="{FF2B5EF4-FFF2-40B4-BE49-F238E27FC236}">
                <a16:creationId xmlns:a16="http://schemas.microsoft.com/office/drawing/2014/main" id="{106D92E7-3B16-4318-82D0-083870224650}"/>
              </a:ext>
            </a:extLst>
          </p:cNvPr>
          <p:cNvSpPr txBox="1">
            <a:spLocks noChangeArrowheads="1"/>
          </p:cNvSpPr>
          <p:nvPr/>
        </p:nvSpPr>
        <p:spPr bwMode="auto">
          <a:xfrm>
            <a:off x="7670508" y="5111449"/>
            <a:ext cx="942975"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13-15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9" name="Group 15">
            <a:extLst>
              <a:ext uri="{FF2B5EF4-FFF2-40B4-BE49-F238E27FC236}">
                <a16:creationId xmlns:a16="http://schemas.microsoft.com/office/drawing/2014/main" id="{079C67D7-0191-4166-B16F-2D17920C3E64}"/>
              </a:ext>
            </a:extLst>
          </p:cNvPr>
          <p:cNvGrpSpPr>
            <a:grpSpLocks/>
          </p:cNvGrpSpPr>
          <p:nvPr/>
        </p:nvGrpSpPr>
        <p:grpSpPr bwMode="auto">
          <a:xfrm>
            <a:off x="5943308" y="5378149"/>
            <a:ext cx="509588" cy="474663"/>
            <a:chOff x="107890130" y="123087620"/>
            <a:chExt cx="371181" cy="628649"/>
          </a:xfrm>
        </p:grpSpPr>
        <p:sp>
          <p:nvSpPr>
            <p:cNvPr id="20" name="Line 16">
              <a:extLst>
                <a:ext uri="{FF2B5EF4-FFF2-40B4-BE49-F238E27FC236}">
                  <a16:creationId xmlns:a16="http://schemas.microsoft.com/office/drawing/2014/main" id="{99FAC5EC-1B70-4283-A86B-AFDB84478EAB}"/>
                </a:ext>
              </a:extLst>
            </p:cNvPr>
            <p:cNvSpPr>
              <a:spLocks noChangeShapeType="1"/>
            </p:cNvSpPr>
            <p:nvPr/>
          </p:nvSpPr>
          <p:spPr bwMode="auto">
            <a:xfrm>
              <a:off x="108061580" y="123316218"/>
              <a:ext cx="3" cy="40005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7">
              <a:extLst>
                <a:ext uri="{FF2B5EF4-FFF2-40B4-BE49-F238E27FC236}">
                  <a16:creationId xmlns:a16="http://schemas.microsoft.com/office/drawing/2014/main" id="{49505440-A9CE-47E4-9E60-7B3D111693ED}"/>
                </a:ext>
              </a:extLst>
            </p:cNvPr>
            <p:cNvSpPr>
              <a:spLocks noChangeShapeType="1"/>
            </p:cNvSpPr>
            <p:nvPr/>
          </p:nvSpPr>
          <p:spPr bwMode="auto">
            <a:xfrm>
              <a:off x="107890131" y="123316219"/>
              <a:ext cx="342900" cy="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8">
              <a:extLst>
                <a:ext uri="{FF2B5EF4-FFF2-40B4-BE49-F238E27FC236}">
                  <a16:creationId xmlns:a16="http://schemas.microsoft.com/office/drawing/2014/main" id="{CB117CEE-D480-4A2F-932E-91F97947C201}"/>
                </a:ext>
              </a:extLst>
            </p:cNvPr>
            <p:cNvSpPr txBox="1">
              <a:spLocks noChangeArrowheads="1"/>
            </p:cNvSpPr>
            <p:nvPr/>
          </p:nvSpPr>
          <p:spPr bwMode="auto">
            <a:xfrm>
              <a:off x="107890130" y="123087620"/>
              <a:ext cx="371181" cy="26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3" name="Text Box 19">
            <a:extLst>
              <a:ext uri="{FF2B5EF4-FFF2-40B4-BE49-F238E27FC236}">
                <a16:creationId xmlns:a16="http://schemas.microsoft.com/office/drawing/2014/main" id="{97CB7100-E165-4E87-8BBF-E6645ADE3289}"/>
              </a:ext>
            </a:extLst>
          </p:cNvPr>
          <p:cNvSpPr txBox="1">
            <a:spLocks noChangeArrowheads="1"/>
          </p:cNvSpPr>
          <p:nvPr/>
        </p:nvSpPr>
        <p:spPr bwMode="auto">
          <a:xfrm>
            <a:off x="7694321" y="5876624"/>
            <a:ext cx="942975"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12529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92EC7BB-BAE4-4880-BF76-F871B23F7B85}"/>
              </a:ext>
            </a:extLst>
          </p:cNvPr>
          <p:cNvSpPr/>
          <p:nvPr/>
        </p:nvSpPr>
        <p:spPr>
          <a:xfrm>
            <a:off x="531302" y="461952"/>
            <a:ext cx="5391325" cy="6093976"/>
          </a:xfrm>
          <a:prstGeom prst="rect">
            <a:avLst/>
          </a:prstGeom>
        </p:spPr>
        <p:txBody>
          <a:bodyPr wrap="square">
            <a:spAutoFit/>
          </a:bodyPr>
          <a:lstStyle/>
          <a:p>
            <a:r>
              <a:rPr lang="en-US" kern="1400" dirty="0">
                <a:solidFill>
                  <a:srgbClr val="000000"/>
                </a:solidFill>
                <a:latin typeface="Arial Narrow" panose="020B0606020202030204" pitchFamily="34" charset="0"/>
              </a:rPr>
              <a:t>Verse 13—the KN is returning and is bringing a bigger army than he had before.  What do we know then has happened before?   They have fought before—this is a bigger army than what he fought with previously. We find that battle in verses 11 and 12.</a:t>
            </a:r>
            <a:endParaRPr lang="en-US" sz="1200" kern="1400" dirty="0">
              <a:solidFill>
                <a:srgbClr val="000000"/>
              </a:solidFill>
              <a:effectLst/>
              <a:latin typeface="Times New Roman" panose="02020603050405020304" pitchFamily="18" charset="0"/>
            </a:endParaRPr>
          </a:p>
          <a:p>
            <a:r>
              <a:rPr lang="en-US" kern="1400" dirty="0">
                <a:solidFill>
                  <a:srgbClr val="000000"/>
                </a:solidFill>
                <a:latin typeface="Arial Narrow" panose="020B0606020202030204" pitchFamily="34" charset="0"/>
              </a:rPr>
              <a:t>Just to speak about </a:t>
            </a:r>
            <a:r>
              <a:rPr lang="en-US" kern="1400" dirty="0" err="1">
                <a:solidFill>
                  <a:srgbClr val="000000"/>
                </a:solidFill>
                <a:latin typeface="Arial Narrow" panose="020B0606020202030204" pitchFamily="34" charset="0"/>
              </a:rPr>
              <a:t>Panium</a:t>
            </a:r>
            <a:r>
              <a:rPr lang="en-US" kern="1400" dirty="0">
                <a:solidFill>
                  <a:srgbClr val="000000"/>
                </a:solidFill>
                <a:latin typeface="Arial Narrow" panose="020B0606020202030204" pitchFamily="34" charset="0"/>
              </a:rPr>
              <a:t>, we need to make a couple of points as we go through this.  Not details we need to memorize but to look at who we’re studying.   </a:t>
            </a:r>
            <a:endParaRPr lang="en-US" sz="1200" kern="1400" dirty="0">
              <a:solidFill>
                <a:srgbClr val="000000"/>
              </a:solidFill>
              <a:effectLst/>
              <a:latin typeface="Times New Roman" panose="02020603050405020304" pitchFamily="18"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effectLst/>
              <a:latin typeface="Times New Roman" panose="02020603050405020304" pitchFamily="18" charset="0"/>
            </a:endParaRPr>
          </a:p>
          <a:p>
            <a:r>
              <a:rPr lang="en-US" kern="1400" dirty="0">
                <a:solidFill>
                  <a:srgbClr val="000000"/>
                </a:solidFill>
                <a:latin typeface="Arial Narrow" panose="020B0606020202030204" pitchFamily="34" charset="0"/>
              </a:rPr>
              <a:t>In 200bc </a:t>
            </a:r>
            <a:endParaRPr lang="en-US" sz="1200" kern="1400" dirty="0">
              <a:solidFill>
                <a:srgbClr val="000000"/>
              </a:solidFill>
              <a:effectLst/>
              <a:latin typeface="Times New Roman" panose="02020603050405020304" pitchFamily="18" charset="0"/>
            </a:endParaRPr>
          </a:p>
          <a:p>
            <a:r>
              <a:rPr lang="en-US" kern="1400" dirty="0">
                <a:solidFill>
                  <a:srgbClr val="000000"/>
                </a:solidFill>
                <a:latin typeface="Arial Narrow" panose="020B0606020202030204" pitchFamily="34" charset="0"/>
              </a:rPr>
              <a:t>KN is Antiochus III</a:t>
            </a:r>
            <a:endParaRPr lang="en-US" sz="1200" kern="1400" dirty="0">
              <a:solidFill>
                <a:srgbClr val="000000"/>
              </a:solidFill>
              <a:effectLst/>
              <a:latin typeface="Times New Roman" panose="02020603050405020304" pitchFamily="18" charset="0"/>
            </a:endParaRPr>
          </a:p>
          <a:p>
            <a:r>
              <a:rPr lang="en-US" kern="1400" dirty="0">
                <a:solidFill>
                  <a:srgbClr val="000000"/>
                </a:solidFill>
                <a:latin typeface="Arial Narrow" panose="020B0606020202030204" pitchFamily="34" charset="0"/>
              </a:rPr>
              <a:t>KS is Ptolemy V </a:t>
            </a:r>
            <a:r>
              <a:rPr lang="en-US" kern="1400" dirty="0" err="1">
                <a:solidFill>
                  <a:srgbClr val="000000"/>
                </a:solidFill>
                <a:latin typeface="Arial Narrow" panose="020B0606020202030204" pitchFamily="34" charset="0"/>
              </a:rPr>
              <a:t>Epiphianes</a:t>
            </a:r>
            <a:r>
              <a:rPr lang="en-US" kern="1400" dirty="0">
                <a:solidFill>
                  <a:srgbClr val="000000"/>
                </a:solidFill>
                <a:latin typeface="Arial Narrow" panose="020B0606020202030204" pitchFamily="34" charset="0"/>
              </a:rPr>
              <a:t>  - about 10 years old and is not fighting in this battle.  It’s a general of the KS:  Scopas of Aetolia</a:t>
            </a:r>
            <a:endParaRPr lang="en-US" sz="1200" kern="1400" dirty="0">
              <a:solidFill>
                <a:srgbClr val="000000"/>
              </a:solidFill>
              <a:effectLst/>
              <a:latin typeface="Times New Roman" panose="02020603050405020304" pitchFamily="18"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effectLst/>
              <a:latin typeface="Times New Roman" panose="02020603050405020304" pitchFamily="18" charset="0"/>
            </a:endParaRPr>
          </a:p>
          <a:p>
            <a:r>
              <a:rPr lang="en-US" kern="1400" dirty="0">
                <a:solidFill>
                  <a:srgbClr val="000000"/>
                </a:solidFill>
                <a:latin typeface="Arial Narrow" panose="020B0606020202030204" pitchFamily="34" charset="0"/>
              </a:rPr>
              <a:t>Those are the two leaders fighting.  On the part of the KN, it’s the King, but on the part of the KS it’s his general that fights.  The </a:t>
            </a:r>
            <a:r>
              <a:rPr lang="en-US" kern="1400" dirty="0" err="1">
                <a:solidFill>
                  <a:srgbClr val="000000"/>
                </a:solidFill>
                <a:latin typeface="Arial Narrow" panose="020B0606020202030204" pitchFamily="34" charset="0"/>
              </a:rPr>
              <a:t>Ptolomaic</a:t>
            </a:r>
            <a:r>
              <a:rPr lang="en-US" kern="1400" dirty="0">
                <a:solidFill>
                  <a:srgbClr val="000000"/>
                </a:solidFill>
                <a:latin typeface="Arial Narrow" panose="020B0606020202030204" pitchFamily="34" charset="0"/>
              </a:rPr>
              <a:t> kingdom never fully recovered from </a:t>
            </a:r>
            <a:r>
              <a:rPr lang="en-US" kern="1400" dirty="0" err="1">
                <a:solidFill>
                  <a:srgbClr val="000000"/>
                </a:solidFill>
                <a:latin typeface="Arial Narrow" panose="020B0606020202030204" pitchFamily="34" charset="0"/>
              </a:rPr>
              <a:t>Panium</a:t>
            </a:r>
            <a:r>
              <a:rPr lang="en-US" kern="1400" dirty="0">
                <a:solidFill>
                  <a:srgbClr val="000000"/>
                </a:solidFill>
                <a:latin typeface="Arial Narrow" panose="020B0606020202030204" pitchFamily="34" charset="0"/>
              </a:rPr>
              <a:t>.  </a:t>
            </a:r>
            <a:endParaRPr lang="en-US" sz="1200" kern="1400" dirty="0">
              <a:solidFill>
                <a:srgbClr val="000000"/>
              </a:solidFill>
              <a:effectLst/>
              <a:latin typeface="Times New Roman" panose="02020603050405020304" pitchFamily="18"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effectLst/>
              <a:latin typeface="Times New Roman" panose="02020603050405020304" pitchFamily="18" charset="0"/>
            </a:endParaRPr>
          </a:p>
          <a:p>
            <a:r>
              <a:rPr lang="en-US" kern="1400" dirty="0">
                <a:solidFill>
                  <a:srgbClr val="000000"/>
                </a:solidFill>
                <a:latin typeface="Arial Narrow" panose="020B0606020202030204" pitchFamily="34" charset="0"/>
              </a:rPr>
              <a:t>Moving forward, we’ll look at Raphia, and </a:t>
            </a:r>
            <a:r>
              <a:rPr lang="en-US" kern="1400" dirty="0" err="1">
                <a:solidFill>
                  <a:srgbClr val="000000"/>
                </a:solidFill>
                <a:latin typeface="Arial Narrow" panose="020B0606020202030204" pitchFamily="34" charset="0"/>
              </a:rPr>
              <a:t>Seleucus</a:t>
            </a:r>
            <a:r>
              <a:rPr lang="en-US" kern="1400" dirty="0">
                <a:solidFill>
                  <a:srgbClr val="000000"/>
                </a:solidFill>
                <a:latin typeface="Arial Narrow" panose="020B0606020202030204" pitchFamily="34" charset="0"/>
              </a:rPr>
              <a:t> and Ptolemy</a:t>
            </a:r>
            <a:endParaRPr lang="en-US" sz="1200" kern="1400" dirty="0">
              <a:solidFill>
                <a:srgbClr val="000000"/>
              </a:solidFill>
              <a:effectLst/>
              <a:latin typeface="Times New Roman" panose="02020603050405020304" pitchFamily="18" charset="0"/>
            </a:endParaRPr>
          </a:p>
          <a:p>
            <a:r>
              <a:rPr lang="en-US" sz="1200" kern="1400" dirty="0">
                <a:solidFill>
                  <a:srgbClr val="000000"/>
                </a:solidFill>
                <a:effectLst/>
                <a:latin typeface="Times New Roman" panose="02020603050405020304" pitchFamily="18" charset="0"/>
              </a:rPr>
              <a:t> </a:t>
            </a:r>
          </a:p>
        </p:txBody>
      </p:sp>
      <p:sp>
        <p:nvSpPr>
          <p:cNvPr id="6" name="Rectangle 5">
            <a:extLst>
              <a:ext uri="{FF2B5EF4-FFF2-40B4-BE49-F238E27FC236}">
                <a16:creationId xmlns:a16="http://schemas.microsoft.com/office/drawing/2014/main" id="{491B644D-A576-4E23-94F0-9EEAC9C7BD42}"/>
              </a:ext>
            </a:extLst>
          </p:cNvPr>
          <p:cNvSpPr/>
          <p:nvPr/>
        </p:nvSpPr>
        <p:spPr>
          <a:xfrm>
            <a:off x="6269375" y="662005"/>
            <a:ext cx="5642991" cy="5539978"/>
          </a:xfrm>
          <a:prstGeom prst="rect">
            <a:avLst/>
          </a:prstGeom>
        </p:spPr>
        <p:txBody>
          <a:bodyPr wrap="square">
            <a:spAutoFit/>
          </a:bodyPr>
          <a:lstStyle/>
          <a:p>
            <a:r>
              <a:rPr lang="en-US" sz="1600" b="1" kern="1400" dirty="0">
                <a:latin typeface="Arial Narrow" panose="020B0606020202030204" pitchFamily="34" charset="0"/>
              </a:rPr>
              <a:t>Antiochus III the Great</a:t>
            </a:r>
            <a:r>
              <a:rPr lang="en-US" sz="1600" kern="1400" dirty="0">
                <a:latin typeface="Arial Narrow" panose="020B0606020202030204" pitchFamily="34" charset="0"/>
              </a:rPr>
              <a:t> </a:t>
            </a:r>
            <a:r>
              <a:rPr lang="en-US" sz="1600" strike="noStrike" kern="1400" dirty="0">
                <a:effectLst/>
                <a:latin typeface="Arial Narrow" panose="020B0606020202030204" pitchFamily="34" charset="0"/>
                <a:hlinkClick r:id="rId2">
                  <a:extLst>
                    <a:ext uri="{A12FA001-AC4F-418D-AE19-62706E023703}">
                      <ahyp:hlinkClr xmlns:ahyp="http://schemas.microsoft.com/office/drawing/2018/hyperlinkcolor" val="tx"/>
                    </a:ext>
                  </a:extLst>
                </a:hlinkClick>
              </a:rPr>
              <a:t>/</a:t>
            </a:r>
            <a:r>
              <a:rPr lang="en-US" sz="1600" strike="noStrike" kern="1400" dirty="0" err="1">
                <a:effectLst/>
                <a:latin typeface="Arial Narrow" panose="020B0606020202030204" pitchFamily="34" charset="0"/>
                <a:hlinkClick r:id="rId2">
                  <a:extLst>
                    <a:ext uri="{A12FA001-AC4F-418D-AE19-62706E023703}">
                      <ahyp:hlinkClr xmlns:ahyp="http://schemas.microsoft.com/office/drawing/2018/hyperlinkcolor" val="tx"/>
                    </a:ext>
                  </a:extLst>
                </a:hlinkClick>
              </a:rPr>
              <a:t>ænˈtaɪəkəs</a:t>
            </a:r>
            <a:r>
              <a:rPr lang="en-US" sz="1600" strike="noStrike" kern="1400" dirty="0">
                <a:effectLst/>
                <a:latin typeface="Arial Narrow" panose="020B0606020202030204" pitchFamily="34" charset="0"/>
                <a:hlinkClick r:id="rId2">
                  <a:extLst>
                    <a:ext uri="{A12FA001-AC4F-418D-AE19-62706E023703}">
                      <ahyp:hlinkClr xmlns:ahyp="http://schemas.microsoft.com/office/drawing/2018/hyperlinkcolor" val="tx"/>
                    </a:ext>
                  </a:extLst>
                </a:hlinkClick>
              </a:rPr>
              <a:t>/</a:t>
            </a:r>
            <a:r>
              <a:rPr lang="en-US" sz="1600" kern="1400" dirty="0">
                <a:latin typeface="Arial Narrow" panose="020B0606020202030204" pitchFamily="34" charset="0"/>
              </a:rPr>
              <a:t> (</a:t>
            </a:r>
            <a:r>
              <a:rPr lang="en-US" sz="1600" kern="1400" dirty="0">
                <a:latin typeface="Arial Narrow" panose="020B0606020202030204" pitchFamily="34" charset="0"/>
                <a:hlinkClick r:id="rId3">
                  <a:extLst>
                    <a:ext uri="{A12FA001-AC4F-418D-AE19-62706E023703}">
                      <ahyp:hlinkClr xmlns:ahyp="http://schemas.microsoft.com/office/drawing/2018/hyperlinkcolor" val="tx"/>
                    </a:ext>
                  </a:extLst>
                </a:hlinkClick>
              </a:rPr>
              <a:t>Greek</a:t>
            </a:r>
            <a:r>
              <a:rPr lang="en-US" sz="1600" kern="1400" dirty="0">
                <a:latin typeface="Arial Narrow" panose="020B0606020202030204" pitchFamily="34" charset="0"/>
              </a:rPr>
              <a:t>: </a:t>
            </a:r>
            <a:r>
              <a:rPr lang="en-US" sz="1600" kern="1400" dirty="0" err="1">
                <a:effectLst/>
                <a:latin typeface="Arial Narrow" panose="020B0606020202030204" pitchFamily="34" charset="0"/>
              </a:rPr>
              <a:t>Ἀντίoχoς</a:t>
            </a:r>
            <a:r>
              <a:rPr lang="en-US" sz="1600" kern="1400" dirty="0">
                <a:effectLst/>
                <a:latin typeface="Arial Narrow" panose="020B0606020202030204" pitchFamily="34" charset="0"/>
              </a:rPr>
              <a:t> </a:t>
            </a:r>
            <a:r>
              <a:rPr lang="en-US" sz="1600" kern="1400" dirty="0" err="1">
                <a:effectLst/>
                <a:latin typeface="Arial Narrow" panose="020B0606020202030204" pitchFamily="34" charset="0"/>
              </a:rPr>
              <a:t>Μέγ</a:t>
            </a:r>
            <a:r>
              <a:rPr lang="en-US" sz="1600" kern="1400" dirty="0">
                <a:effectLst/>
                <a:latin typeface="Arial Narrow" panose="020B0606020202030204" pitchFamily="34" charset="0"/>
              </a:rPr>
              <a:t>ας</a:t>
            </a:r>
            <a:r>
              <a:rPr lang="en-US" sz="1600" kern="1400" dirty="0">
                <a:latin typeface="Arial Narrow" panose="020B0606020202030204" pitchFamily="34" charset="0"/>
              </a:rPr>
              <a:t>; c. 241 – 3 July 187 BC, ruled April/June 222 – 3 July 187 BC)</a:t>
            </a:r>
            <a:r>
              <a:rPr lang="en-US" sz="1600" kern="1400" baseline="30000" dirty="0">
                <a:latin typeface="Arial Narrow" panose="020B0606020202030204" pitchFamily="34" charset="0"/>
              </a:rPr>
              <a:t> </a:t>
            </a:r>
            <a:r>
              <a:rPr lang="en-US" sz="1600" kern="1400" dirty="0">
                <a:latin typeface="Arial Narrow" panose="020B0606020202030204" pitchFamily="34" charset="0"/>
              </a:rPr>
              <a:t>was a </a:t>
            </a:r>
            <a:r>
              <a:rPr lang="en-US" sz="1600" kern="1400" dirty="0">
                <a:latin typeface="Arial Narrow" panose="020B0606020202030204" pitchFamily="34" charset="0"/>
                <a:hlinkClick r:id="rId4">
                  <a:extLst>
                    <a:ext uri="{A12FA001-AC4F-418D-AE19-62706E023703}">
                      <ahyp:hlinkClr xmlns:ahyp="http://schemas.microsoft.com/office/drawing/2018/hyperlinkcolor" val="tx"/>
                    </a:ext>
                  </a:extLst>
                </a:hlinkClick>
              </a:rPr>
              <a:t>Hellenistic</a:t>
            </a:r>
            <a:r>
              <a:rPr lang="en-US" sz="1600" kern="1400" dirty="0">
                <a:latin typeface="Arial Narrow" panose="020B0606020202030204" pitchFamily="34" charset="0"/>
              </a:rPr>
              <a:t> </a:t>
            </a:r>
            <a:r>
              <a:rPr lang="en-US" sz="1600" kern="1400" dirty="0">
                <a:latin typeface="Arial Narrow" panose="020B0606020202030204" pitchFamily="34" charset="0"/>
                <a:hlinkClick r:id="rId5">
                  <a:extLst>
                    <a:ext uri="{A12FA001-AC4F-418D-AE19-62706E023703}">
                      <ahyp:hlinkClr xmlns:ahyp="http://schemas.microsoft.com/office/drawing/2018/hyperlinkcolor" val="tx"/>
                    </a:ext>
                  </a:extLst>
                </a:hlinkClick>
              </a:rPr>
              <a:t>Greek</a:t>
            </a:r>
            <a:r>
              <a:rPr lang="en-US" sz="1600" kern="1400" dirty="0">
                <a:latin typeface="Arial Narrow" panose="020B0606020202030204" pitchFamily="34" charset="0"/>
              </a:rPr>
              <a:t> </a:t>
            </a:r>
            <a:r>
              <a:rPr lang="en-US" sz="1600" kern="1400" dirty="0">
                <a:latin typeface="Arial Narrow" panose="020B0606020202030204" pitchFamily="34" charset="0"/>
                <a:hlinkClick r:id="rId6">
                  <a:extLst>
                    <a:ext uri="{A12FA001-AC4F-418D-AE19-62706E023703}">
                      <ahyp:hlinkClr xmlns:ahyp="http://schemas.microsoft.com/office/drawing/2018/hyperlinkcolor" val="tx"/>
                    </a:ext>
                  </a:extLst>
                </a:hlinkClick>
              </a:rPr>
              <a:t>king</a:t>
            </a:r>
            <a:r>
              <a:rPr lang="en-US" sz="1600" kern="1400" dirty="0">
                <a:latin typeface="Arial Narrow" panose="020B0606020202030204" pitchFamily="34" charset="0"/>
              </a:rPr>
              <a:t> and the 6th ruler of the </a:t>
            </a:r>
            <a:r>
              <a:rPr lang="en-US" sz="1600" kern="1400" dirty="0">
                <a:latin typeface="Arial Narrow" panose="020B0606020202030204" pitchFamily="34" charset="0"/>
                <a:hlinkClick r:id="rId7">
                  <a:extLst>
                    <a:ext uri="{A12FA001-AC4F-418D-AE19-62706E023703}">
                      <ahyp:hlinkClr xmlns:ahyp="http://schemas.microsoft.com/office/drawing/2018/hyperlinkcolor" val="tx"/>
                    </a:ext>
                  </a:extLst>
                </a:hlinkClick>
              </a:rPr>
              <a:t>Seleucid Empire</a:t>
            </a:r>
            <a:r>
              <a:rPr lang="en-US" sz="1600" kern="1400" dirty="0">
                <a:latin typeface="Arial Narrow" panose="020B0606020202030204" pitchFamily="34" charset="0"/>
              </a:rPr>
              <a:t>. He ruled over the </a:t>
            </a:r>
            <a:r>
              <a:rPr lang="en-US" sz="1600" kern="1400" dirty="0">
                <a:latin typeface="Arial Narrow" panose="020B0606020202030204" pitchFamily="34" charset="0"/>
                <a:hlinkClick r:id="rId8">
                  <a:extLst>
                    <a:ext uri="{A12FA001-AC4F-418D-AE19-62706E023703}">
                      <ahyp:hlinkClr xmlns:ahyp="http://schemas.microsoft.com/office/drawing/2018/hyperlinkcolor" val="tx"/>
                    </a:ext>
                  </a:extLst>
                </a:hlinkClick>
              </a:rPr>
              <a:t>region of Syria</a:t>
            </a:r>
            <a:r>
              <a:rPr lang="en-US" sz="1600" kern="1400" dirty="0">
                <a:latin typeface="Arial Narrow" panose="020B0606020202030204" pitchFamily="34" charset="0"/>
              </a:rPr>
              <a:t> and large parts of the rest of </a:t>
            </a:r>
            <a:r>
              <a:rPr lang="en-US" sz="1600" kern="1400" dirty="0">
                <a:latin typeface="Arial Narrow" panose="020B0606020202030204" pitchFamily="34" charset="0"/>
                <a:hlinkClick r:id="rId9">
                  <a:extLst>
                    <a:ext uri="{A12FA001-AC4F-418D-AE19-62706E023703}">
                      <ahyp:hlinkClr xmlns:ahyp="http://schemas.microsoft.com/office/drawing/2018/hyperlinkcolor" val="tx"/>
                    </a:ext>
                  </a:extLst>
                </a:hlinkClick>
              </a:rPr>
              <a:t>western Asia</a:t>
            </a:r>
            <a:r>
              <a:rPr lang="en-US" sz="1600" kern="1400" dirty="0">
                <a:latin typeface="Arial Narrow" panose="020B0606020202030204" pitchFamily="34" charset="0"/>
              </a:rPr>
              <a:t> towards the end of the 3rd century BC. Rising to the throne at the age of eighteen in 222 BC, his early campaigns against the </a:t>
            </a:r>
            <a:r>
              <a:rPr lang="en-US" sz="1600" kern="1400" dirty="0">
                <a:latin typeface="Arial Narrow" panose="020B0606020202030204" pitchFamily="34" charset="0"/>
                <a:hlinkClick r:id="rId10">
                  <a:extLst>
                    <a:ext uri="{A12FA001-AC4F-418D-AE19-62706E023703}">
                      <ahyp:hlinkClr xmlns:ahyp="http://schemas.microsoft.com/office/drawing/2018/hyperlinkcolor" val="tx"/>
                    </a:ext>
                  </a:extLst>
                </a:hlinkClick>
              </a:rPr>
              <a:t>Ptolemaic Kingdom</a:t>
            </a:r>
            <a:r>
              <a:rPr lang="en-US" sz="1600" kern="1400" dirty="0">
                <a:latin typeface="Arial Narrow" panose="020B0606020202030204" pitchFamily="34" charset="0"/>
              </a:rPr>
              <a:t> were unsuccessful, but in the following years Antiochus gained several military victories and substantially expanded the empire's territory. His traditional designation, </a:t>
            </a:r>
            <a:r>
              <a:rPr lang="en-US" sz="1600" i="1" kern="1400" dirty="0">
                <a:latin typeface="Arial Narrow" panose="020B0606020202030204" pitchFamily="34" charset="0"/>
              </a:rPr>
              <a:t>the Great</a:t>
            </a:r>
            <a:r>
              <a:rPr lang="en-US" sz="1600" kern="1400" dirty="0">
                <a:latin typeface="Arial Narrow" panose="020B0606020202030204" pitchFamily="34" charset="0"/>
              </a:rPr>
              <a:t>, reflects an epithet he assumed. He also assumed the title </a:t>
            </a:r>
            <a:r>
              <a:rPr lang="en-US" sz="1600" i="1" kern="1400" dirty="0">
                <a:latin typeface="Arial Narrow" panose="020B0606020202030204" pitchFamily="34" charset="0"/>
              </a:rPr>
              <a:t>Basileus </a:t>
            </a:r>
            <a:r>
              <a:rPr lang="en-US" sz="1600" i="1" kern="1400" dirty="0" err="1">
                <a:latin typeface="Arial Narrow" panose="020B0606020202030204" pitchFamily="34" charset="0"/>
              </a:rPr>
              <a:t>Megas</a:t>
            </a:r>
            <a:r>
              <a:rPr lang="en-US" sz="1600" kern="1400" dirty="0">
                <a:latin typeface="Arial Narrow" panose="020B0606020202030204" pitchFamily="34" charset="0"/>
              </a:rPr>
              <a:t> (Greek for "Great King"), the </a:t>
            </a:r>
            <a:r>
              <a:rPr lang="en-US" sz="1600" kern="1400" dirty="0">
                <a:latin typeface="Arial Narrow" panose="020B0606020202030204" pitchFamily="34" charset="0"/>
                <a:hlinkClick r:id="rId11">
                  <a:extLst>
                    <a:ext uri="{A12FA001-AC4F-418D-AE19-62706E023703}">
                      <ahyp:hlinkClr xmlns:ahyp="http://schemas.microsoft.com/office/drawing/2018/hyperlinkcolor" val="tx"/>
                    </a:ext>
                  </a:extLst>
                </a:hlinkClick>
              </a:rPr>
              <a:t>traditional title of the Persian kings</a:t>
            </a:r>
            <a:r>
              <a:rPr lang="en-US" sz="1600" kern="1400" dirty="0">
                <a:latin typeface="Arial Narrow" panose="020B0606020202030204" pitchFamily="34" charset="0"/>
              </a:rPr>
              <a:t>. A militarily active ruler, Antiochus restored much of the territory of the Seleucid Empire, before suffering a serious setback, towards the end of his reign, in his war against Rome. </a:t>
            </a:r>
          </a:p>
          <a:p>
            <a:r>
              <a:rPr lang="en-US" sz="1600" kern="1400" dirty="0">
                <a:latin typeface="Arial Narrow" panose="020B0606020202030204" pitchFamily="34" charset="0"/>
              </a:rPr>
              <a:t>https://en.wikipedia.org/wiki/Antiochus_III_the_Great</a:t>
            </a:r>
          </a:p>
          <a:p>
            <a:r>
              <a:rPr lang="en-US" sz="1600" b="1" kern="1400" dirty="0">
                <a:latin typeface="Arial Narrow" panose="020B0606020202030204" pitchFamily="34" charset="0"/>
              </a:rPr>
              <a:t> </a:t>
            </a:r>
            <a:endParaRPr lang="en-US" sz="1600" kern="1400" dirty="0">
              <a:latin typeface="Arial Narrow" panose="020B0606020202030204" pitchFamily="34" charset="0"/>
            </a:endParaRPr>
          </a:p>
          <a:p>
            <a:r>
              <a:rPr lang="en-US" sz="1600" b="1" kern="1400" dirty="0">
                <a:latin typeface="Arial Narrow" panose="020B0606020202030204" pitchFamily="34" charset="0"/>
              </a:rPr>
              <a:t>Ptolemy V Epiphanes</a:t>
            </a:r>
            <a:r>
              <a:rPr lang="en-US" sz="1600" kern="1400" dirty="0">
                <a:latin typeface="Arial Narrow" panose="020B0606020202030204" pitchFamily="34" charset="0"/>
              </a:rPr>
              <a:t> (</a:t>
            </a:r>
            <a:r>
              <a:rPr lang="en-US" sz="1600" kern="1400" dirty="0">
                <a:latin typeface="Arial Narrow" panose="020B0606020202030204" pitchFamily="34" charset="0"/>
                <a:hlinkClick r:id="rId3">
                  <a:extLst>
                    <a:ext uri="{A12FA001-AC4F-418D-AE19-62706E023703}">
                      <ahyp:hlinkClr xmlns:ahyp="http://schemas.microsoft.com/office/drawing/2018/hyperlinkcolor" val="tx"/>
                    </a:ext>
                  </a:extLst>
                </a:hlinkClick>
              </a:rPr>
              <a:t>Greek</a:t>
            </a:r>
            <a:r>
              <a:rPr lang="en-US" sz="1600" kern="1400" dirty="0">
                <a:latin typeface="Arial Narrow" panose="020B0606020202030204" pitchFamily="34" charset="0"/>
              </a:rPr>
              <a:t>: </a:t>
            </a:r>
            <a:r>
              <a:rPr lang="en-US" sz="1600" kern="1400" dirty="0" err="1">
                <a:effectLst/>
                <a:latin typeface="Arial Narrow" panose="020B0606020202030204" pitchFamily="34" charset="0"/>
              </a:rPr>
              <a:t>Πτολεμ</a:t>
            </a:r>
            <a:r>
              <a:rPr lang="en-US" sz="1600" kern="1400" dirty="0">
                <a:effectLst/>
                <a:latin typeface="Arial Narrow" panose="020B0606020202030204" pitchFamily="34" charset="0"/>
              </a:rPr>
              <a:t>αῖος Ἐπιφανής</a:t>
            </a:r>
            <a:r>
              <a:rPr lang="en-US" sz="1600" kern="1400" dirty="0">
                <a:latin typeface="Arial Narrow" panose="020B0606020202030204" pitchFamily="34" charset="0"/>
              </a:rPr>
              <a:t>, </a:t>
            </a:r>
            <a:r>
              <a:rPr lang="en-US" sz="1600" i="1" kern="1400" dirty="0">
                <a:latin typeface="Arial Narrow" panose="020B0606020202030204" pitchFamily="34" charset="0"/>
              </a:rPr>
              <a:t>Ptolemaĩos Epiphanḗs</a:t>
            </a:r>
            <a:r>
              <a:rPr lang="en-US" sz="1600" kern="1400" dirty="0">
                <a:latin typeface="Arial Narrow" panose="020B0606020202030204" pitchFamily="34" charset="0"/>
              </a:rPr>
              <a:t> "Ptolemy the Illustrious"; 210–181 BC), son of the siblings </a:t>
            </a:r>
            <a:r>
              <a:rPr lang="en-US" sz="1600" kern="1400" dirty="0">
                <a:latin typeface="Arial Narrow" panose="020B0606020202030204" pitchFamily="34" charset="0"/>
                <a:hlinkClick r:id="rId12">
                  <a:extLst>
                    <a:ext uri="{A12FA001-AC4F-418D-AE19-62706E023703}">
                      <ahyp:hlinkClr xmlns:ahyp="http://schemas.microsoft.com/office/drawing/2018/hyperlinkcolor" val="tx"/>
                    </a:ext>
                  </a:extLst>
                </a:hlinkClick>
              </a:rPr>
              <a:t>Ptolemy IV Philopator</a:t>
            </a:r>
            <a:r>
              <a:rPr lang="en-US" sz="1600" kern="1400" dirty="0">
                <a:latin typeface="Arial Narrow" panose="020B0606020202030204" pitchFamily="34" charset="0"/>
              </a:rPr>
              <a:t> and </a:t>
            </a:r>
            <a:r>
              <a:rPr lang="en-US" sz="1600" kern="1400" dirty="0">
                <a:latin typeface="Arial Narrow" panose="020B0606020202030204" pitchFamily="34" charset="0"/>
                <a:hlinkClick r:id="rId13">
                  <a:extLst>
                    <a:ext uri="{A12FA001-AC4F-418D-AE19-62706E023703}">
                      <ahyp:hlinkClr xmlns:ahyp="http://schemas.microsoft.com/office/drawing/2018/hyperlinkcolor" val="tx"/>
                    </a:ext>
                  </a:extLst>
                </a:hlinkClick>
              </a:rPr>
              <a:t>Arsinoe III of Egypt</a:t>
            </a:r>
            <a:r>
              <a:rPr lang="en-US" sz="1600" kern="1400" dirty="0">
                <a:latin typeface="Arial Narrow" panose="020B0606020202030204" pitchFamily="34" charset="0"/>
              </a:rPr>
              <a:t>, was the fifth ruler of the </a:t>
            </a:r>
            <a:r>
              <a:rPr lang="en-US" sz="1600" kern="1400" dirty="0">
                <a:latin typeface="Arial Narrow" panose="020B0606020202030204" pitchFamily="34" charset="0"/>
                <a:hlinkClick r:id="rId14">
                  <a:extLst>
                    <a:ext uri="{A12FA001-AC4F-418D-AE19-62706E023703}">
                      <ahyp:hlinkClr xmlns:ahyp="http://schemas.microsoft.com/office/drawing/2018/hyperlinkcolor" val="tx"/>
                    </a:ext>
                  </a:extLst>
                </a:hlinkClick>
              </a:rPr>
              <a:t>Ptolemaic dynasty</a:t>
            </a:r>
            <a:r>
              <a:rPr lang="en-US" sz="1600" kern="1400" dirty="0">
                <a:latin typeface="Arial Narrow" panose="020B0606020202030204" pitchFamily="34" charset="0"/>
              </a:rPr>
              <a:t> from 204 to 181 BC. He inherited the throne at the age of five, and under a series of regents, the kingdom was paralyzed. </a:t>
            </a:r>
          </a:p>
          <a:p>
            <a:r>
              <a:rPr lang="en-US" sz="1600" kern="1400" dirty="0">
                <a:latin typeface="Arial Narrow" panose="020B0606020202030204" pitchFamily="34" charset="0"/>
              </a:rPr>
              <a:t>https://en.wikipedia.org/wiki/Ptolemy_V_Epiphanes</a:t>
            </a:r>
          </a:p>
          <a:p>
            <a:r>
              <a:rPr lang="en-US" kern="1400"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709353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E395A9-A59E-4552-8499-A1B9C1349847}"/>
              </a:ext>
            </a:extLst>
          </p:cNvPr>
          <p:cNvSpPr/>
          <p:nvPr/>
        </p:nvSpPr>
        <p:spPr>
          <a:xfrm>
            <a:off x="682304" y="499620"/>
            <a:ext cx="6096000" cy="5539978"/>
          </a:xfrm>
          <a:prstGeom prst="rect">
            <a:avLst/>
          </a:prstGeom>
        </p:spPr>
        <p:txBody>
          <a:bodyPr>
            <a:spAutoFit/>
          </a:bodyPr>
          <a:lstStyle/>
          <a:p>
            <a:r>
              <a:rPr lang="en-US" kern="1400" dirty="0">
                <a:solidFill>
                  <a:srgbClr val="000000"/>
                </a:solidFill>
                <a:latin typeface="Arial Narrow" panose="020B0606020202030204" pitchFamily="34" charset="0"/>
              </a:rPr>
              <a:t>"VERSE 13. For the king of the north shall return, and shall set forth a multitude greater than the former, and shall certainly come after certain years with a great army and much riches." {1897 </a:t>
            </a:r>
            <a:r>
              <a:rPr lang="en-US" kern="1400" dirty="0" err="1">
                <a:solidFill>
                  <a:srgbClr val="000000"/>
                </a:solidFill>
                <a:latin typeface="Arial Narrow" panose="020B0606020202030204" pitchFamily="34" charset="0"/>
              </a:rPr>
              <a:t>UrS</a:t>
            </a:r>
            <a:r>
              <a:rPr lang="en-US" kern="1400" dirty="0">
                <a:solidFill>
                  <a:srgbClr val="000000"/>
                </a:solidFill>
                <a:latin typeface="Arial Narrow" panose="020B0606020202030204" pitchFamily="34" charset="0"/>
              </a:rPr>
              <a:t>, DAR 255.1} </a:t>
            </a:r>
            <a:endParaRPr lang="en-US" sz="1200" kern="1400" dirty="0">
              <a:solidFill>
                <a:srgbClr val="000000"/>
              </a:solidFill>
              <a:effectLst/>
              <a:latin typeface="Times New Roman" panose="02020603050405020304" pitchFamily="18" charset="0"/>
            </a:endParaRPr>
          </a:p>
          <a:p>
            <a:r>
              <a:rPr lang="en-US" kern="1400" dirty="0">
                <a:solidFill>
                  <a:srgbClr val="000000"/>
                </a:solidFill>
                <a:latin typeface="Arial Narrow" panose="020B0606020202030204" pitchFamily="34" charset="0"/>
              </a:rPr>
              <a:t>The events predicted in this verse were to occur "after certain years." The peace concluded between Ptolemy </a:t>
            </a:r>
            <a:r>
              <a:rPr lang="en-US" kern="1400" dirty="0" err="1">
                <a:solidFill>
                  <a:srgbClr val="000000"/>
                </a:solidFill>
                <a:latin typeface="Arial Narrow" panose="020B0606020202030204" pitchFamily="34" charset="0"/>
              </a:rPr>
              <a:t>Philopater</a:t>
            </a:r>
            <a:r>
              <a:rPr lang="en-US" kern="1400" dirty="0">
                <a:solidFill>
                  <a:srgbClr val="000000"/>
                </a:solidFill>
                <a:latin typeface="Arial Narrow" panose="020B0606020202030204" pitchFamily="34" charset="0"/>
              </a:rPr>
              <a:t> and Antiochus lasted fourteen years. Meanwhile Ptolemy died from intemperance and debauchery, and was succeeded by his son, </a:t>
            </a:r>
            <a:r>
              <a:rPr lang="en-US" b="1" kern="1400" dirty="0">
                <a:solidFill>
                  <a:srgbClr val="000000"/>
                </a:solidFill>
                <a:latin typeface="Arial Narrow" panose="020B0606020202030204" pitchFamily="34" charset="0"/>
              </a:rPr>
              <a:t>Ptolemy Epiphanes , a child then four or five years old</a:t>
            </a:r>
            <a:r>
              <a:rPr lang="en-US" kern="1400" dirty="0">
                <a:solidFill>
                  <a:srgbClr val="000000"/>
                </a:solidFill>
                <a:latin typeface="Arial Narrow" panose="020B0606020202030204" pitchFamily="34" charset="0"/>
              </a:rPr>
              <a:t>. Antiochus, during the same time, having suppressed rebellion in his kingdom, and reduced and settled the eastern parts in their obedience, was at leisure for any enterprise when young Epiphanes came to the throne of Egypt; and thinking this too good an opportunity for enlarging his dominion to be let slip, </a:t>
            </a:r>
            <a:r>
              <a:rPr lang="en-US" b="1" kern="1400" dirty="0">
                <a:solidFill>
                  <a:srgbClr val="000000"/>
                </a:solidFill>
                <a:latin typeface="Arial Narrow" panose="020B0606020202030204" pitchFamily="34" charset="0"/>
              </a:rPr>
              <a:t>he raised an immense army "greater than the former</a:t>
            </a:r>
            <a:r>
              <a:rPr lang="en-US" kern="1400" dirty="0">
                <a:solidFill>
                  <a:srgbClr val="000000"/>
                </a:solidFill>
                <a:latin typeface="Arial Narrow" panose="020B0606020202030204" pitchFamily="34" charset="0"/>
              </a:rPr>
              <a:t>" (for </a:t>
            </a:r>
            <a:r>
              <a:rPr lang="en-US" b="1" kern="1400" dirty="0">
                <a:solidFill>
                  <a:srgbClr val="000000"/>
                </a:solidFill>
                <a:latin typeface="Arial Narrow" panose="020B0606020202030204" pitchFamily="34" charset="0"/>
              </a:rPr>
              <a:t>he had collected many forces and acquired great riches in his </a:t>
            </a:r>
            <a:r>
              <a:rPr lang="en-US" b="1" u="sng" kern="1400" dirty="0">
                <a:solidFill>
                  <a:srgbClr val="000000"/>
                </a:solidFill>
                <a:latin typeface="Arial Narrow" panose="020B0606020202030204" pitchFamily="34" charset="0"/>
              </a:rPr>
              <a:t>eastern expedition</a:t>
            </a:r>
            <a:r>
              <a:rPr lang="en-US" kern="1400" dirty="0">
                <a:solidFill>
                  <a:srgbClr val="000000"/>
                </a:solidFill>
                <a:latin typeface="Arial Narrow" panose="020B0606020202030204" pitchFamily="34" charset="0"/>
              </a:rPr>
              <a:t>), and set out against Egypt, expecting to have an easy victory over the infant king. How he succeeded we shall presently see; for here new complications enter into the affairs of these kingdoms, and new actors are introduced upon the stage of history. {1897 </a:t>
            </a:r>
            <a:r>
              <a:rPr lang="en-US" kern="1400" dirty="0" err="1">
                <a:solidFill>
                  <a:srgbClr val="000000"/>
                </a:solidFill>
                <a:latin typeface="Arial Narrow" panose="020B0606020202030204" pitchFamily="34" charset="0"/>
              </a:rPr>
              <a:t>UrS</a:t>
            </a:r>
            <a:r>
              <a:rPr lang="en-US" kern="1400" dirty="0">
                <a:solidFill>
                  <a:srgbClr val="000000"/>
                </a:solidFill>
                <a:latin typeface="Arial Narrow" panose="020B0606020202030204" pitchFamily="34" charset="0"/>
              </a:rPr>
              <a:t>, DAR 255.2} </a:t>
            </a:r>
            <a:endParaRPr lang="en-US" sz="1200" kern="1400" dirty="0">
              <a:solidFill>
                <a:srgbClr val="000000"/>
              </a:solidFill>
              <a:effectLst/>
              <a:latin typeface="Times New Roman" panose="02020603050405020304" pitchFamily="18" charset="0"/>
            </a:endParaRPr>
          </a:p>
          <a:p>
            <a:r>
              <a:rPr lang="en-US" sz="1200" kern="1400" dirty="0">
                <a:solidFill>
                  <a:srgbClr val="000000"/>
                </a:solidFill>
                <a:effectLst/>
                <a:latin typeface="Times New Roman" panose="02020603050405020304" pitchFamily="18" charset="0"/>
              </a:rPr>
              <a:t> </a:t>
            </a:r>
          </a:p>
        </p:txBody>
      </p:sp>
      <p:sp>
        <p:nvSpPr>
          <p:cNvPr id="6" name="Rectangle 5">
            <a:extLst>
              <a:ext uri="{FF2B5EF4-FFF2-40B4-BE49-F238E27FC236}">
                <a16:creationId xmlns:a16="http://schemas.microsoft.com/office/drawing/2014/main" id="{E7635F4C-1402-4D07-8A0C-3C36927FB3C8}"/>
              </a:ext>
            </a:extLst>
          </p:cNvPr>
          <p:cNvSpPr/>
          <p:nvPr/>
        </p:nvSpPr>
        <p:spPr>
          <a:xfrm>
            <a:off x="6887360" y="411061"/>
            <a:ext cx="4974673" cy="4673074"/>
          </a:xfrm>
          <a:prstGeom prst="rect">
            <a:avLst/>
          </a:prstGeom>
        </p:spPr>
        <p:txBody>
          <a:bodyPr wrap="square">
            <a:spAutoFit/>
          </a:bodyPr>
          <a:lstStyle/>
          <a:p>
            <a:r>
              <a:rPr lang="en-US" sz="2000" b="1" kern="1400" dirty="0">
                <a:solidFill>
                  <a:srgbClr val="000000"/>
                </a:solidFill>
                <a:effectLst/>
                <a:latin typeface="Arial Narrow" panose="020B0606020202030204" pitchFamily="34" charset="0"/>
              </a:rPr>
              <a:t>Persia and </a:t>
            </a:r>
            <a:r>
              <a:rPr lang="en-US" sz="2000" b="1" kern="1400" dirty="0" err="1">
                <a:solidFill>
                  <a:srgbClr val="000000"/>
                </a:solidFill>
                <a:effectLst/>
                <a:latin typeface="Arial Narrow" panose="020B0606020202030204" pitchFamily="34" charset="0"/>
              </a:rPr>
              <a:t>Coele</a:t>
            </a:r>
            <a:r>
              <a:rPr lang="en-US" sz="2000" b="1" kern="1400" dirty="0">
                <a:solidFill>
                  <a:srgbClr val="000000"/>
                </a:solidFill>
                <a:effectLst/>
                <a:latin typeface="Arial Narrow" panose="020B0606020202030204" pitchFamily="34" charset="0"/>
              </a:rPr>
              <a:t> Syria campaigns</a:t>
            </a:r>
            <a:endParaRPr lang="en-US" sz="2400" b="1" kern="1400" dirty="0">
              <a:solidFill>
                <a:srgbClr val="000000"/>
              </a:solidFill>
              <a:effectLst/>
              <a:latin typeface="Times New Roman" panose="02020603050405020304" pitchFamily="18" charset="0"/>
            </a:endParaRPr>
          </a:p>
          <a:p>
            <a:pPr>
              <a:spcAft>
                <a:spcPts val="1400"/>
              </a:spcAft>
            </a:pPr>
            <a:r>
              <a:rPr lang="en-US" sz="1400" kern="1400" dirty="0">
                <a:latin typeface="Arial Narrow" panose="020B0606020202030204" pitchFamily="34" charset="0"/>
              </a:rPr>
              <a:t>From </a:t>
            </a:r>
            <a:r>
              <a:rPr lang="en-US" sz="1400" kern="1400" dirty="0">
                <a:latin typeface="Arial Narrow" panose="020B0606020202030204" pitchFamily="34" charset="0"/>
                <a:hlinkClick r:id="rId2">
                  <a:extLst>
                    <a:ext uri="{A12FA001-AC4F-418D-AE19-62706E023703}">
                      <ahyp:hlinkClr xmlns:ahyp="http://schemas.microsoft.com/office/drawing/2018/hyperlinkcolor" val="tx"/>
                    </a:ext>
                  </a:extLst>
                </a:hlinkClick>
              </a:rPr>
              <a:t>Seleucia on the Tigris</a:t>
            </a:r>
            <a:r>
              <a:rPr lang="en-US" sz="1400" kern="1400" dirty="0">
                <a:latin typeface="Arial Narrow" panose="020B0606020202030204" pitchFamily="34" charset="0"/>
              </a:rPr>
              <a:t> he led a short expedition down the </a:t>
            </a:r>
            <a:r>
              <a:rPr lang="en-US" sz="1400" kern="1400" dirty="0">
                <a:latin typeface="Arial Narrow" panose="020B0606020202030204" pitchFamily="34" charset="0"/>
                <a:hlinkClick r:id="rId3">
                  <a:extLst>
                    <a:ext uri="{A12FA001-AC4F-418D-AE19-62706E023703}">
                      <ahyp:hlinkClr xmlns:ahyp="http://schemas.microsoft.com/office/drawing/2018/hyperlinkcolor" val="tx"/>
                    </a:ext>
                  </a:extLst>
                </a:hlinkClick>
              </a:rPr>
              <a:t>Persian Gulf</a:t>
            </a:r>
            <a:r>
              <a:rPr lang="en-US" sz="1400" kern="1400" dirty="0">
                <a:latin typeface="Arial Narrow" panose="020B0606020202030204" pitchFamily="34" charset="0"/>
              </a:rPr>
              <a:t> against the </a:t>
            </a:r>
            <a:r>
              <a:rPr lang="en-US" sz="1400" kern="1400" dirty="0" err="1">
                <a:latin typeface="Arial Narrow" panose="020B0606020202030204" pitchFamily="34" charset="0"/>
                <a:hlinkClick r:id="rId4">
                  <a:extLst>
                    <a:ext uri="{A12FA001-AC4F-418D-AE19-62706E023703}">
                      <ahyp:hlinkClr xmlns:ahyp="http://schemas.microsoft.com/office/drawing/2018/hyperlinkcolor" val="tx"/>
                    </a:ext>
                  </a:extLst>
                </a:hlinkClick>
              </a:rPr>
              <a:t>Gerrhaeans</a:t>
            </a:r>
            <a:r>
              <a:rPr lang="en-US" sz="1400" kern="1400" dirty="0">
                <a:latin typeface="Arial Narrow" panose="020B0606020202030204" pitchFamily="34" charset="0"/>
              </a:rPr>
              <a:t> of the Arabian coast (205 BC/204 BC). Antiochus seemed to have restored the Seleucid empire in the east, which earned him the title of "the Great" (</a:t>
            </a:r>
            <a:r>
              <a:rPr lang="en-US" sz="1400" kern="1400" dirty="0" err="1">
                <a:latin typeface="Arial Narrow" panose="020B0606020202030204" pitchFamily="34" charset="0"/>
              </a:rPr>
              <a:t>Antiochos</a:t>
            </a:r>
            <a:r>
              <a:rPr lang="en-US" sz="1400" kern="1400" dirty="0">
                <a:latin typeface="Arial Narrow" panose="020B0606020202030204" pitchFamily="34" charset="0"/>
              </a:rPr>
              <a:t> </a:t>
            </a:r>
            <a:r>
              <a:rPr lang="en-US" sz="1400" kern="1400" dirty="0" err="1">
                <a:latin typeface="Arial Narrow" panose="020B0606020202030204" pitchFamily="34" charset="0"/>
              </a:rPr>
              <a:t>Megas</a:t>
            </a:r>
            <a:r>
              <a:rPr lang="en-US" sz="1400" kern="1400" dirty="0">
                <a:latin typeface="Arial Narrow" panose="020B0606020202030204" pitchFamily="34" charset="0"/>
              </a:rPr>
              <a:t>). In 205/204 BC the infant </a:t>
            </a:r>
            <a:r>
              <a:rPr lang="en-US" sz="1400" kern="1400" dirty="0">
                <a:latin typeface="Arial Narrow" panose="020B0606020202030204" pitchFamily="34" charset="0"/>
                <a:hlinkClick r:id="rId5">
                  <a:extLst>
                    <a:ext uri="{A12FA001-AC4F-418D-AE19-62706E023703}">
                      <ahyp:hlinkClr xmlns:ahyp="http://schemas.microsoft.com/office/drawing/2018/hyperlinkcolor" val="tx"/>
                    </a:ext>
                  </a:extLst>
                </a:hlinkClick>
              </a:rPr>
              <a:t>Ptolemy V Epiphanes</a:t>
            </a:r>
            <a:r>
              <a:rPr lang="en-US" sz="1400" kern="1400" dirty="0">
                <a:latin typeface="Arial Narrow" panose="020B0606020202030204" pitchFamily="34" charset="0"/>
              </a:rPr>
              <a:t> succeeded to the Egyptian throne, and Antiochus is said (notably by </a:t>
            </a:r>
            <a:r>
              <a:rPr lang="en-US" sz="1400" kern="1400" dirty="0">
                <a:latin typeface="Arial Narrow" panose="020B0606020202030204" pitchFamily="34" charset="0"/>
                <a:hlinkClick r:id="rId6">
                  <a:extLst>
                    <a:ext uri="{A12FA001-AC4F-418D-AE19-62706E023703}">
                      <ahyp:hlinkClr xmlns:ahyp="http://schemas.microsoft.com/office/drawing/2018/hyperlinkcolor" val="tx"/>
                    </a:ext>
                  </a:extLst>
                </a:hlinkClick>
              </a:rPr>
              <a:t>Polybius</a:t>
            </a:r>
            <a:r>
              <a:rPr lang="en-US" sz="1400" kern="1400" dirty="0">
                <a:latin typeface="Arial Narrow" panose="020B0606020202030204" pitchFamily="34" charset="0"/>
              </a:rPr>
              <a:t>) to have concluded a secret pact with </a:t>
            </a:r>
            <a:r>
              <a:rPr lang="en-US" sz="1400" kern="1400" dirty="0">
                <a:latin typeface="Arial Narrow" panose="020B0606020202030204" pitchFamily="34" charset="0"/>
                <a:hlinkClick r:id="rId7">
                  <a:extLst>
                    <a:ext uri="{A12FA001-AC4F-418D-AE19-62706E023703}">
                      <ahyp:hlinkClr xmlns:ahyp="http://schemas.microsoft.com/office/drawing/2018/hyperlinkcolor" val="tx"/>
                    </a:ext>
                  </a:extLst>
                </a:hlinkClick>
              </a:rPr>
              <a:t>Philip V of Macedon</a:t>
            </a:r>
            <a:r>
              <a:rPr lang="en-US" sz="1400" kern="1400" dirty="0">
                <a:latin typeface="Arial Narrow" panose="020B0606020202030204" pitchFamily="34" charset="0"/>
              </a:rPr>
              <a:t> for the partition of the Ptolemaic possessions.</a:t>
            </a:r>
            <a:r>
              <a:rPr lang="en-US" sz="1400" strike="noStrike" kern="1400" baseline="30000" dirty="0">
                <a:effectLst/>
                <a:latin typeface="Arial Narrow" panose="020B0606020202030204" pitchFamily="34" charset="0"/>
                <a:hlinkClick r:id="rId8">
                  <a:extLst>
                    <a:ext uri="{A12FA001-AC4F-418D-AE19-62706E023703}">
                      <ahyp:hlinkClr xmlns:ahyp="http://schemas.microsoft.com/office/drawing/2018/hyperlinkcolor" val="tx"/>
                    </a:ext>
                  </a:extLst>
                </a:hlinkClick>
              </a:rPr>
              <a:t>[13]</a:t>
            </a:r>
            <a:r>
              <a:rPr lang="en-US" sz="1400" kern="1400" dirty="0">
                <a:latin typeface="Arial Narrow" panose="020B0606020202030204" pitchFamily="34" charset="0"/>
              </a:rPr>
              <a:t> Under the terms of this pact, </a:t>
            </a:r>
            <a:r>
              <a:rPr lang="en-US" sz="1400" kern="1400" dirty="0">
                <a:latin typeface="Arial Narrow" panose="020B0606020202030204" pitchFamily="34" charset="0"/>
                <a:hlinkClick r:id="rId9">
                  <a:extLst>
                    <a:ext uri="{A12FA001-AC4F-418D-AE19-62706E023703}">
                      <ahyp:hlinkClr xmlns:ahyp="http://schemas.microsoft.com/office/drawing/2018/hyperlinkcolor" val="tx"/>
                    </a:ext>
                  </a:extLst>
                </a:hlinkClick>
              </a:rPr>
              <a:t>Macedon</a:t>
            </a:r>
            <a:r>
              <a:rPr lang="en-US" sz="1400" kern="1400" dirty="0">
                <a:latin typeface="Arial Narrow" panose="020B0606020202030204" pitchFamily="34" charset="0"/>
              </a:rPr>
              <a:t> was to receive the Ptolemaic possessions around the Aegean Sea and </a:t>
            </a:r>
            <a:r>
              <a:rPr lang="en-US" sz="1400" kern="1400" dirty="0">
                <a:latin typeface="Arial Narrow" panose="020B0606020202030204" pitchFamily="34" charset="0"/>
                <a:hlinkClick r:id="rId10">
                  <a:extLst>
                    <a:ext uri="{A12FA001-AC4F-418D-AE19-62706E023703}">
                      <ahyp:hlinkClr xmlns:ahyp="http://schemas.microsoft.com/office/drawing/2018/hyperlinkcolor" val="tx"/>
                    </a:ext>
                  </a:extLst>
                </a:hlinkClick>
              </a:rPr>
              <a:t>Cyrene</a:t>
            </a:r>
            <a:r>
              <a:rPr lang="en-US" sz="1400" kern="1400" dirty="0">
                <a:latin typeface="Arial Narrow" panose="020B0606020202030204" pitchFamily="34" charset="0"/>
              </a:rPr>
              <a:t>, while Antiochus would annex </a:t>
            </a:r>
            <a:r>
              <a:rPr lang="en-US" sz="1400" kern="1400" dirty="0">
                <a:latin typeface="Arial Narrow" panose="020B0606020202030204" pitchFamily="34" charset="0"/>
                <a:hlinkClick r:id="rId11">
                  <a:extLst>
                    <a:ext uri="{A12FA001-AC4F-418D-AE19-62706E023703}">
                      <ahyp:hlinkClr xmlns:ahyp="http://schemas.microsoft.com/office/drawing/2018/hyperlinkcolor" val="tx"/>
                    </a:ext>
                  </a:extLst>
                </a:hlinkClick>
              </a:rPr>
              <a:t>Cyprus</a:t>
            </a:r>
            <a:r>
              <a:rPr lang="en-US" sz="1400" kern="1400" dirty="0">
                <a:latin typeface="Arial Narrow" panose="020B0606020202030204" pitchFamily="34" charset="0"/>
              </a:rPr>
              <a:t> and Egypt.</a:t>
            </a:r>
            <a:endParaRPr lang="en-US" sz="1400" kern="1400" dirty="0">
              <a:effectLst/>
              <a:latin typeface="Times New Roman" panose="02020603050405020304" pitchFamily="18" charset="0"/>
            </a:endParaRPr>
          </a:p>
          <a:p>
            <a:r>
              <a:rPr lang="en-US" sz="1400" kern="1400" dirty="0">
                <a:latin typeface="Arial Narrow" panose="020B0606020202030204" pitchFamily="34" charset="0"/>
              </a:rPr>
              <a:t>Once more Antiochus attacked the Ptolemaic province of </a:t>
            </a:r>
            <a:r>
              <a:rPr lang="en-US" sz="1400" kern="1400" dirty="0" err="1">
                <a:latin typeface="Arial Narrow" panose="020B0606020202030204" pitchFamily="34" charset="0"/>
              </a:rPr>
              <a:t>Coele</a:t>
            </a:r>
            <a:r>
              <a:rPr lang="en-US" sz="1400" kern="1400" dirty="0">
                <a:latin typeface="Arial Narrow" panose="020B0606020202030204" pitchFamily="34" charset="0"/>
              </a:rPr>
              <a:t> Syria and Phoenicia, and by 199 BC he seems to have had possession of it before the Aetolian leader </a:t>
            </a:r>
            <a:r>
              <a:rPr lang="en-US" sz="1400" kern="1400" dirty="0">
                <a:latin typeface="Arial Narrow" panose="020B0606020202030204" pitchFamily="34" charset="0"/>
                <a:hlinkClick r:id="rId12">
                  <a:extLst>
                    <a:ext uri="{A12FA001-AC4F-418D-AE19-62706E023703}">
                      <ahyp:hlinkClr xmlns:ahyp="http://schemas.microsoft.com/office/drawing/2018/hyperlinkcolor" val="tx"/>
                    </a:ext>
                  </a:extLst>
                </a:hlinkClick>
              </a:rPr>
              <a:t>Scopas</a:t>
            </a:r>
            <a:r>
              <a:rPr lang="en-US" sz="1400" kern="1400" dirty="0">
                <a:latin typeface="Arial Narrow" panose="020B0606020202030204" pitchFamily="34" charset="0"/>
              </a:rPr>
              <a:t> recovered it for Ptolemy. But that recovery proved brief, for in 198 BC Antiochus defeated Scopas at the </a:t>
            </a:r>
            <a:r>
              <a:rPr lang="en-US" sz="1400" kern="1400" dirty="0">
                <a:latin typeface="Arial Narrow" panose="020B0606020202030204" pitchFamily="34" charset="0"/>
                <a:hlinkClick r:id="rId13">
                  <a:extLst>
                    <a:ext uri="{A12FA001-AC4F-418D-AE19-62706E023703}">
                      <ahyp:hlinkClr xmlns:ahyp="http://schemas.microsoft.com/office/drawing/2018/hyperlinkcolor" val="tx"/>
                    </a:ext>
                  </a:extLst>
                </a:hlinkClick>
              </a:rPr>
              <a:t>Battle of </a:t>
            </a:r>
            <a:r>
              <a:rPr lang="en-US" sz="1400" kern="1400" dirty="0" err="1">
                <a:latin typeface="Arial Narrow" panose="020B0606020202030204" pitchFamily="34" charset="0"/>
                <a:hlinkClick r:id="rId13">
                  <a:extLst>
                    <a:ext uri="{A12FA001-AC4F-418D-AE19-62706E023703}">
                      <ahyp:hlinkClr xmlns:ahyp="http://schemas.microsoft.com/office/drawing/2018/hyperlinkcolor" val="tx"/>
                    </a:ext>
                  </a:extLst>
                </a:hlinkClick>
              </a:rPr>
              <a:t>Panium</a:t>
            </a:r>
            <a:r>
              <a:rPr lang="en-US" sz="1400" kern="1400" dirty="0">
                <a:latin typeface="Arial Narrow" panose="020B0606020202030204" pitchFamily="34" charset="0"/>
              </a:rPr>
              <a:t>, near the sources of the </a:t>
            </a:r>
            <a:r>
              <a:rPr lang="en-US" sz="1400" kern="1400" dirty="0">
                <a:latin typeface="Arial Narrow" panose="020B0606020202030204" pitchFamily="34" charset="0"/>
                <a:hlinkClick r:id="rId14">
                  <a:extLst>
                    <a:ext uri="{A12FA001-AC4F-418D-AE19-62706E023703}">
                      <ahyp:hlinkClr xmlns:ahyp="http://schemas.microsoft.com/office/drawing/2018/hyperlinkcolor" val="tx"/>
                    </a:ext>
                  </a:extLst>
                </a:hlinkClick>
              </a:rPr>
              <a:t>Jordan</a:t>
            </a:r>
            <a:r>
              <a:rPr lang="en-US" sz="1400" kern="1400" dirty="0">
                <a:latin typeface="Arial Narrow" panose="020B0606020202030204" pitchFamily="34" charset="0"/>
              </a:rPr>
              <a:t>, a battle which marks the end of Ptolemaic rule in </a:t>
            </a:r>
            <a:r>
              <a:rPr lang="en-US" sz="1400" kern="1400" dirty="0">
                <a:latin typeface="Arial Narrow" panose="020B0606020202030204" pitchFamily="34" charset="0"/>
                <a:hlinkClick r:id="rId15">
                  <a:extLst>
                    <a:ext uri="{A12FA001-AC4F-418D-AE19-62706E023703}">
                      <ahyp:hlinkClr xmlns:ahyp="http://schemas.microsoft.com/office/drawing/2018/hyperlinkcolor" val="tx"/>
                    </a:ext>
                  </a:extLst>
                </a:hlinkClick>
              </a:rPr>
              <a:t>Judea</a:t>
            </a:r>
            <a:r>
              <a:rPr lang="en-US" sz="1400" kern="1400" dirty="0">
                <a:latin typeface="Arial Narrow" panose="020B0606020202030204" pitchFamily="34" charset="0"/>
              </a:rPr>
              <a:t>.</a:t>
            </a:r>
          </a:p>
          <a:p>
            <a:r>
              <a:rPr lang="en-US" sz="1400" kern="1400" dirty="0">
                <a:latin typeface="Arial Narrow" panose="020B0606020202030204" pitchFamily="34" charset="0"/>
              </a:rPr>
              <a:t>https://en.wikipedia.org/wiki/Antiochus_III_the_Great</a:t>
            </a:r>
          </a:p>
          <a:p>
            <a:endParaRPr lang="en-US" sz="1400" kern="1400" dirty="0">
              <a:effectLst/>
              <a:latin typeface="Times New Roman" panose="02020603050405020304" pitchFamily="18" charset="0"/>
            </a:endParaRPr>
          </a:p>
          <a:p>
            <a:r>
              <a:rPr lang="en-US" sz="1400" kern="1400" dirty="0">
                <a:solidFill>
                  <a:srgbClr val="000000"/>
                </a:solidFill>
                <a:effectLst/>
                <a:latin typeface="Times New Roman" panose="02020603050405020304" pitchFamily="18" charset="0"/>
              </a:rPr>
              <a:t> </a:t>
            </a:r>
          </a:p>
        </p:txBody>
      </p:sp>
      <p:cxnSp>
        <p:nvCxnSpPr>
          <p:cNvPr id="9" name="Straight Connector 8">
            <a:extLst>
              <a:ext uri="{FF2B5EF4-FFF2-40B4-BE49-F238E27FC236}">
                <a16:creationId xmlns:a16="http://schemas.microsoft.com/office/drawing/2014/main" id="{082A0BEF-9936-4311-B8E6-5E1BB94EF1DE}"/>
              </a:ext>
            </a:extLst>
          </p:cNvPr>
          <p:cNvCxnSpPr/>
          <p:nvPr/>
        </p:nvCxnSpPr>
        <p:spPr>
          <a:xfrm>
            <a:off x="8137321" y="3808602"/>
            <a:ext cx="32717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495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34EE82-8CC5-448A-91FB-B13B0EE030F4}"/>
              </a:ext>
            </a:extLst>
          </p:cNvPr>
          <p:cNvSpPr>
            <a:spLocks noGrp="1"/>
          </p:cNvSpPr>
          <p:nvPr>
            <p:ph type="dt" sz="half" idx="10"/>
          </p:nvPr>
        </p:nvSpPr>
        <p:spPr/>
        <p:txBody>
          <a:bodyPr/>
          <a:lstStyle/>
          <a:p>
            <a:fld id="{B5AE2FD1-A5E4-4E01-A9D2-A12838ACCA42}" type="datetime1">
              <a:rPr lang="en-US" smtClean="0"/>
              <a:pPr/>
              <a:t>7/29/2019</a:t>
            </a:fld>
            <a:endParaRPr lang="en-US"/>
          </a:p>
        </p:txBody>
      </p:sp>
      <p:sp>
        <p:nvSpPr>
          <p:cNvPr id="3" name="Footer Placeholder 2">
            <a:extLst>
              <a:ext uri="{FF2B5EF4-FFF2-40B4-BE49-F238E27FC236}">
                <a16:creationId xmlns:a16="http://schemas.microsoft.com/office/drawing/2014/main" id="{91520F49-E534-4A40-BAAC-151C17260F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A8EB5F-44BE-43ED-AC5F-C004B2690543}"/>
              </a:ext>
            </a:extLst>
          </p:cNvPr>
          <p:cNvSpPr>
            <a:spLocks noGrp="1"/>
          </p:cNvSpPr>
          <p:nvPr>
            <p:ph type="sldNum" sz="quarter" idx="12"/>
          </p:nvPr>
        </p:nvSpPr>
        <p:spPr/>
        <p:txBody>
          <a:bodyPr/>
          <a:lstStyle/>
          <a:p>
            <a:fld id="{1E1B8BD3-EEEF-4896-BEE3-06C250004F3C}" type="slidenum">
              <a:rPr lang="en-US" smtClean="0"/>
              <a:pPr/>
              <a:t>18</a:t>
            </a:fld>
            <a:endParaRPr lang="en-US"/>
          </a:p>
        </p:txBody>
      </p:sp>
      <p:sp>
        <p:nvSpPr>
          <p:cNvPr id="5" name="Rectangle 4">
            <a:extLst>
              <a:ext uri="{FF2B5EF4-FFF2-40B4-BE49-F238E27FC236}">
                <a16:creationId xmlns:a16="http://schemas.microsoft.com/office/drawing/2014/main" id="{007E5C66-7A88-4965-948C-A1F456DC3410}"/>
              </a:ext>
            </a:extLst>
          </p:cNvPr>
          <p:cNvSpPr/>
          <p:nvPr/>
        </p:nvSpPr>
        <p:spPr>
          <a:xfrm>
            <a:off x="419449" y="427838"/>
            <a:ext cx="11442583" cy="5816977"/>
          </a:xfrm>
          <a:prstGeom prst="rect">
            <a:avLst/>
          </a:prstGeom>
        </p:spPr>
        <p:txBody>
          <a:bodyPr wrap="square">
            <a:spAutoFit/>
          </a:bodyPr>
          <a:lstStyle/>
          <a:p>
            <a:r>
              <a:rPr lang="en-US" sz="1200" kern="1400" dirty="0">
                <a:solidFill>
                  <a:srgbClr val="000000"/>
                </a:solidFill>
                <a:latin typeface="Arial Narrow" panose="020B0606020202030204" pitchFamily="34" charset="0"/>
              </a:rPr>
              <a:t>"VERSE 14. And </a:t>
            </a:r>
            <a:r>
              <a:rPr lang="en-US" sz="1200" b="1" kern="1400" dirty="0">
                <a:solidFill>
                  <a:srgbClr val="000000"/>
                </a:solidFill>
                <a:latin typeface="Arial Narrow" panose="020B0606020202030204" pitchFamily="34" charset="0"/>
              </a:rPr>
              <a:t>in those times there shall many stand up against the king of the south</a:t>
            </a:r>
            <a:r>
              <a:rPr lang="en-US" sz="1200" kern="1400" dirty="0">
                <a:solidFill>
                  <a:srgbClr val="000000"/>
                </a:solidFill>
                <a:latin typeface="Arial Narrow" panose="020B0606020202030204" pitchFamily="34" charset="0"/>
              </a:rPr>
              <a:t>: also the robbers of thy people shall exalt themselves to establish the vision; but they shall fall." {1897 </a:t>
            </a:r>
            <a:r>
              <a:rPr lang="en-US" sz="1200" kern="1400" dirty="0" err="1">
                <a:solidFill>
                  <a:srgbClr val="000000"/>
                </a:solidFill>
                <a:latin typeface="Arial Narrow" panose="020B0606020202030204" pitchFamily="34" charset="0"/>
              </a:rPr>
              <a:t>UrS</a:t>
            </a:r>
            <a:r>
              <a:rPr lang="en-US" sz="1200" kern="1400" dirty="0">
                <a:solidFill>
                  <a:srgbClr val="000000"/>
                </a:solidFill>
                <a:latin typeface="Arial Narrow" panose="020B0606020202030204" pitchFamily="34" charset="0"/>
              </a:rPr>
              <a:t>, DAR 255.3} </a:t>
            </a:r>
            <a:endParaRPr lang="en-US" sz="1200" kern="1400" dirty="0">
              <a:solidFill>
                <a:srgbClr val="000000"/>
              </a:solidFill>
              <a:effectLst/>
              <a:latin typeface="Arial Narrow" panose="020B0606020202030204" pitchFamily="34" charset="0"/>
            </a:endParaRPr>
          </a:p>
          <a:p>
            <a:r>
              <a:rPr lang="en-US" sz="1200" kern="1400" dirty="0">
                <a:solidFill>
                  <a:srgbClr val="000000"/>
                </a:solidFill>
                <a:latin typeface="Arial Narrow" panose="020B0606020202030204" pitchFamily="34" charset="0"/>
              </a:rPr>
              <a:t>Antiochus was not the only one who rose up against the infant Ptolemy. Agathocles, his prime minister, having possession of the king's person, and conducting the affairs of the kingdom in his stead, was so dissolute and proud in the exercise of his power that the provinces which before were subject to Egypt rebelled; </a:t>
            </a:r>
            <a:r>
              <a:rPr lang="en-US" sz="1200" b="1" kern="1400" dirty="0">
                <a:solidFill>
                  <a:srgbClr val="000000"/>
                </a:solidFill>
                <a:latin typeface="Arial Narrow" panose="020B0606020202030204" pitchFamily="34" charset="0"/>
              </a:rPr>
              <a:t>Egypt itself was disturbed by seditions</a:t>
            </a:r>
            <a:r>
              <a:rPr lang="en-US" sz="1200" kern="1400" dirty="0">
                <a:solidFill>
                  <a:srgbClr val="000000"/>
                </a:solidFill>
                <a:latin typeface="Arial Narrow" panose="020B0606020202030204" pitchFamily="34" charset="0"/>
              </a:rPr>
              <a:t>; and the Alexandrians, rising up against Agathocles, caused him, his sister, his mother, and their associates, to be put to death. At the same time, Philip, king of Macedon, entered into a league with Antiochus to divide the dominions of Ptolemy between them, each proposing to take the parts which lay nearest and most convenient to him. </a:t>
            </a:r>
            <a:r>
              <a:rPr lang="en-US" sz="1200" b="1" kern="1400" dirty="0">
                <a:solidFill>
                  <a:srgbClr val="000000"/>
                </a:solidFill>
                <a:latin typeface="Arial Narrow" panose="020B0606020202030204" pitchFamily="34" charset="0"/>
              </a:rPr>
              <a:t>Here was a rising up against the king of the south sufficient to fulfil the prophecy, and the very events, beyond doubt, which the prophecy intended</a:t>
            </a:r>
            <a:r>
              <a:rPr lang="en-US" sz="1200" kern="1400" dirty="0">
                <a:solidFill>
                  <a:srgbClr val="000000"/>
                </a:solidFill>
                <a:latin typeface="Arial Narrow" panose="020B0606020202030204" pitchFamily="34" charset="0"/>
              </a:rPr>
              <a:t>. {1897 </a:t>
            </a:r>
            <a:r>
              <a:rPr lang="en-US" sz="1200" kern="1400" dirty="0" err="1">
                <a:solidFill>
                  <a:srgbClr val="000000"/>
                </a:solidFill>
                <a:latin typeface="Arial Narrow" panose="020B0606020202030204" pitchFamily="34" charset="0"/>
              </a:rPr>
              <a:t>UrS</a:t>
            </a:r>
            <a:r>
              <a:rPr lang="en-US" sz="1200" kern="1400" dirty="0">
                <a:solidFill>
                  <a:srgbClr val="000000"/>
                </a:solidFill>
                <a:latin typeface="Arial Narrow" panose="020B0606020202030204" pitchFamily="34" charset="0"/>
              </a:rPr>
              <a:t>, DAR 255.4} </a:t>
            </a:r>
            <a:endParaRPr lang="en-US" sz="1200" kern="1400" dirty="0">
              <a:solidFill>
                <a:srgbClr val="000000"/>
              </a:solidFill>
              <a:effectLst/>
              <a:latin typeface="Arial Narrow" panose="020B0606020202030204" pitchFamily="34" charset="0"/>
            </a:endParaRPr>
          </a:p>
          <a:p>
            <a:r>
              <a:rPr lang="en-US" sz="1200" kern="1400" dirty="0">
                <a:solidFill>
                  <a:srgbClr val="000000"/>
                </a:solidFill>
                <a:latin typeface="Arial Narrow" panose="020B0606020202030204" pitchFamily="34" charset="0"/>
              </a:rPr>
              <a:t>A new power is now introduced, - "the robbers of thy people;" literally, says Bishop Newton, "the breakers of thy people." </a:t>
            </a:r>
            <a:r>
              <a:rPr lang="en-US" sz="1200" b="1" kern="1400" dirty="0">
                <a:solidFill>
                  <a:srgbClr val="000000"/>
                </a:solidFill>
                <a:latin typeface="Arial Narrow" panose="020B0606020202030204" pitchFamily="34" charset="0"/>
              </a:rPr>
              <a:t>Far away on the banks of the Tiber, a kingdom had been nourishing itself with ambitious projects and dark designs. Small and weak at first, it grew with marvelous rapidity in strength and vigor, reaching out cautiously here and there to try its prowess, and test the vigor of its warlike arm, till, conscious of its power, it boldly reared its head among the nations of the earth, and seized with invincible hand the helm of their affairs. Henceforth the name of Rome stands upon the historic page, destined for long ages to control the affairs of the world, and exert a mighty influence among the nations even to the end of time.</a:t>
            </a:r>
            <a:r>
              <a:rPr lang="en-US" sz="1200" kern="1400" dirty="0">
                <a:solidFill>
                  <a:srgbClr val="000000"/>
                </a:solidFill>
                <a:latin typeface="Arial Narrow" panose="020B0606020202030204" pitchFamily="34" charset="0"/>
              </a:rPr>
              <a:t> {1897 </a:t>
            </a:r>
            <a:r>
              <a:rPr lang="en-US" sz="1200" kern="1400" dirty="0" err="1">
                <a:solidFill>
                  <a:srgbClr val="000000"/>
                </a:solidFill>
                <a:latin typeface="Arial Narrow" panose="020B0606020202030204" pitchFamily="34" charset="0"/>
              </a:rPr>
              <a:t>UrS</a:t>
            </a:r>
            <a:r>
              <a:rPr lang="en-US" sz="1200" kern="1400" dirty="0">
                <a:solidFill>
                  <a:srgbClr val="000000"/>
                </a:solidFill>
                <a:latin typeface="Arial Narrow" panose="020B0606020202030204" pitchFamily="34" charset="0"/>
              </a:rPr>
              <a:t>, DAR 256.1} </a:t>
            </a:r>
            <a:endParaRPr lang="en-US" sz="1200" kern="1400" dirty="0">
              <a:solidFill>
                <a:srgbClr val="000000"/>
              </a:solidFill>
              <a:effectLst/>
              <a:latin typeface="Arial Narrow" panose="020B0606020202030204" pitchFamily="34" charset="0"/>
            </a:endParaRPr>
          </a:p>
          <a:p>
            <a:r>
              <a:rPr lang="en-US" sz="1200" kern="1400" dirty="0">
                <a:solidFill>
                  <a:srgbClr val="000000"/>
                </a:solidFill>
                <a:latin typeface="Arial Narrow" panose="020B0606020202030204" pitchFamily="34" charset="0"/>
              </a:rPr>
              <a:t>Rome spoke; and Syria and Macedonia soon found a change coming over the aspect of their dream. The Romans interfered in behalf of the young king of Egypt, determined that he should be protected from the ruin devised by Antiochus and Philip. This was B.C.</a:t>
            </a:r>
            <a:r>
              <a:rPr lang="en-US" sz="1200" b="1" kern="1400" dirty="0">
                <a:solidFill>
                  <a:srgbClr val="000000"/>
                </a:solidFill>
                <a:latin typeface="Arial Narrow" panose="020B0606020202030204" pitchFamily="34" charset="0"/>
              </a:rPr>
              <a:t>200</a:t>
            </a:r>
            <a:r>
              <a:rPr lang="en-US" sz="1200" kern="1400" dirty="0">
                <a:solidFill>
                  <a:srgbClr val="000000"/>
                </a:solidFill>
                <a:latin typeface="Arial Narrow" panose="020B0606020202030204" pitchFamily="34" charset="0"/>
              </a:rPr>
              <a:t>, </a:t>
            </a:r>
            <a:r>
              <a:rPr lang="en-US" sz="1200" b="1" kern="1400" dirty="0">
                <a:solidFill>
                  <a:srgbClr val="000000"/>
                </a:solidFill>
                <a:latin typeface="Arial Narrow" panose="020B0606020202030204" pitchFamily="34" charset="0"/>
              </a:rPr>
              <a:t>and was one of the first important interferences of the Romans in the affairs of Syria and Egypt.</a:t>
            </a:r>
            <a:r>
              <a:rPr lang="en-US" sz="1200" kern="1400" dirty="0">
                <a:solidFill>
                  <a:srgbClr val="000000"/>
                </a:solidFill>
                <a:latin typeface="Arial Narrow" panose="020B0606020202030204" pitchFamily="34" charset="0"/>
              </a:rPr>
              <a:t> Rollin furnishes the following succinct account of this matter:- {1897 </a:t>
            </a:r>
            <a:r>
              <a:rPr lang="en-US" sz="1200" kern="1400" dirty="0" err="1">
                <a:solidFill>
                  <a:srgbClr val="000000"/>
                </a:solidFill>
                <a:latin typeface="Arial Narrow" panose="020B0606020202030204" pitchFamily="34" charset="0"/>
              </a:rPr>
              <a:t>UrS</a:t>
            </a:r>
            <a:r>
              <a:rPr lang="en-US" sz="1200" kern="1400" dirty="0">
                <a:solidFill>
                  <a:srgbClr val="000000"/>
                </a:solidFill>
                <a:latin typeface="Arial Narrow" panose="020B0606020202030204" pitchFamily="34" charset="0"/>
              </a:rPr>
              <a:t>, DAR 256.2} </a:t>
            </a:r>
            <a:endParaRPr lang="en-US" sz="1200" kern="1400" dirty="0">
              <a:solidFill>
                <a:srgbClr val="000000"/>
              </a:solidFill>
              <a:effectLst/>
              <a:latin typeface="Arial Narrow" panose="020B0606020202030204" pitchFamily="34" charset="0"/>
            </a:endParaRPr>
          </a:p>
          <a:p>
            <a:r>
              <a:rPr lang="en-US" sz="1200" kern="1400" dirty="0">
                <a:solidFill>
                  <a:srgbClr val="000000"/>
                </a:solidFill>
                <a:latin typeface="Arial Narrow" panose="020B0606020202030204" pitchFamily="34" charset="0"/>
              </a:rPr>
              <a:t>"Antiochus, king of Syria, and Philip, king of Macedonia, during the reign of Ptolemy </a:t>
            </a:r>
            <a:r>
              <a:rPr lang="en-US" sz="1200" kern="1400" dirty="0" err="1">
                <a:solidFill>
                  <a:srgbClr val="000000"/>
                </a:solidFill>
                <a:latin typeface="Arial Narrow" panose="020B0606020202030204" pitchFamily="34" charset="0"/>
              </a:rPr>
              <a:t>Philopater</a:t>
            </a:r>
            <a:r>
              <a:rPr lang="en-US" sz="1200" kern="1400" dirty="0">
                <a:solidFill>
                  <a:srgbClr val="000000"/>
                </a:solidFill>
                <a:latin typeface="Arial Narrow" panose="020B0606020202030204" pitchFamily="34" charset="0"/>
              </a:rPr>
              <a:t>, had discovered the strongest zeal for the interests of that monarch, and were ready to assist him on all occasions. Yet no sooner was he dead, leaving behind him an infant, whom the laws of humanity and justice enjoined them not to disturb in the possession of his father's kingdom, than they immediately joined in a criminal alliance, and excited each other to shake off the lawful heir, and divide his dominions between them. Philip was to have Caria, Libya, Cyrenaica, and Egypt; and Antiochus, all the rest. With this view, the latter entered </a:t>
            </a:r>
            <a:r>
              <a:rPr lang="en-US" sz="1200" kern="1400" dirty="0" err="1">
                <a:solidFill>
                  <a:srgbClr val="000000"/>
                </a:solidFill>
                <a:latin typeface="Arial Narrow" panose="020B0606020202030204" pitchFamily="34" charset="0"/>
              </a:rPr>
              <a:t>Coele</a:t>
            </a:r>
            <a:r>
              <a:rPr lang="en-US" sz="1200" kern="1400" dirty="0">
                <a:solidFill>
                  <a:srgbClr val="000000"/>
                </a:solidFill>
                <a:latin typeface="Arial Narrow" panose="020B0606020202030204" pitchFamily="34" charset="0"/>
              </a:rPr>
              <a:t>-Syria and Palestine, and in less than two campaigns made an entire conquest of the two provinces, with all their cities and dependencies. Their guilt, says Polybius, would not have been quite so </a:t>
            </a:r>
            <a:r>
              <a:rPr lang="en-US" sz="1200" dirty="0">
                <a:latin typeface="Arial Narrow" panose="020B0606020202030204" pitchFamily="34" charset="0"/>
              </a:rPr>
              <a:t>glaring, had they, like tyrants, endeavored to gloss over their crimes with some specious pretense; but, so far from doing this, their injustice and cruelty were so barefaced, that to them was applied what is generally said of fishes, that the larger ones, though of the same species, prey on the lesser. One would be tempted, continues the same author, at seeing the most sacred laws of society so openly violated, to accuse Providence of being indifferent and insensible to the most horrid crimes; but it fully justified its conduct by punishing those two kings according to their deserts; and made such an example of them as ought, in all succeeding ages, to deter others from following their example. For, while they were meditating to dispossess a weak and helpless infant of his kingdom by piecemeal, Providence raised up the Romans against them, who entirely subverted the kingdoms of Philip and Antiochus, and reduced their successors to almost as great calamities as those with which they intended to crush the infant king." - Ancient History, Book 18, chap. 50.  {1897 </a:t>
            </a:r>
            <a:r>
              <a:rPr lang="en-US" sz="1200" dirty="0" err="1">
                <a:latin typeface="Arial Narrow" panose="020B0606020202030204" pitchFamily="34" charset="0"/>
              </a:rPr>
              <a:t>UrS</a:t>
            </a:r>
            <a:r>
              <a:rPr lang="en-US" sz="1200" dirty="0">
                <a:latin typeface="Arial Narrow" panose="020B0606020202030204" pitchFamily="34" charset="0"/>
              </a:rPr>
              <a:t>, DAR 256.3} </a:t>
            </a:r>
          </a:p>
          <a:p>
            <a:r>
              <a:rPr lang="en-US" sz="1200" dirty="0">
                <a:latin typeface="Arial Narrow" panose="020B0606020202030204" pitchFamily="34" charset="0"/>
              </a:rPr>
              <a:t>"To establish the vision." </a:t>
            </a:r>
            <a:r>
              <a:rPr lang="en-US" sz="1200" b="1" dirty="0">
                <a:latin typeface="Arial Narrow" panose="020B0606020202030204" pitchFamily="34" charset="0"/>
              </a:rPr>
              <a:t>The Romans being more prominently than any other people the subject of Daniel's prophecy, their first interference in the affairs of these kingdoms is here referred to as being the establishment, or demonstration, of the truth of the vision which predicted the existence of such a power</a:t>
            </a:r>
            <a:r>
              <a:rPr lang="en-US" sz="1200" dirty="0">
                <a:latin typeface="Arial Narrow" panose="020B0606020202030204" pitchFamily="34" charset="0"/>
              </a:rPr>
              <a:t>. {1897 </a:t>
            </a:r>
            <a:r>
              <a:rPr lang="en-US" sz="1200" dirty="0" err="1">
                <a:latin typeface="Arial Narrow" panose="020B0606020202030204" pitchFamily="34" charset="0"/>
              </a:rPr>
              <a:t>UrS</a:t>
            </a:r>
            <a:r>
              <a:rPr lang="en-US" sz="1200" dirty="0">
                <a:latin typeface="Arial Narrow" panose="020B0606020202030204" pitchFamily="34" charset="0"/>
              </a:rPr>
              <a:t>, DAR 257.1} </a:t>
            </a:r>
          </a:p>
          <a:p>
            <a:r>
              <a:rPr lang="en-US" sz="1200" dirty="0">
                <a:latin typeface="Arial Narrow" panose="020B0606020202030204" pitchFamily="34" charset="0"/>
              </a:rPr>
              <a:t>"But they shall fall." Some refer this to those mentioned in the first part of the verse, who should stand up against the king of the south; others, to the robbers of Daniel's people, the Romans. It is true in either case. If those who combined against Ptolemy are referred to, all that need be said is that they did speedily fall; and if it applies to the Romans, the prophecy simply looked forward to the period of their overthrow. {1897 </a:t>
            </a:r>
            <a:r>
              <a:rPr lang="en-US" sz="1200" dirty="0" err="1">
                <a:latin typeface="Arial Narrow" panose="020B0606020202030204" pitchFamily="34" charset="0"/>
              </a:rPr>
              <a:t>UrS</a:t>
            </a:r>
            <a:r>
              <a:rPr lang="en-US" sz="1200" dirty="0">
                <a:latin typeface="Arial Narrow" panose="020B0606020202030204" pitchFamily="34" charset="0"/>
              </a:rPr>
              <a:t>, DAR 257.2} </a:t>
            </a:r>
            <a:endParaRPr lang="en-US" sz="1200" kern="1400" dirty="0">
              <a:solidFill>
                <a:srgbClr val="000000"/>
              </a:solidFill>
              <a:effectLst/>
              <a:latin typeface="Arial Narrow" panose="020B0606020202030204" pitchFamily="34" charset="0"/>
            </a:endParaRPr>
          </a:p>
        </p:txBody>
      </p:sp>
    </p:spTree>
    <p:extLst>
      <p:ext uri="{BB962C8B-B14F-4D97-AF65-F5344CB8AC3E}">
        <p14:creationId xmlns:p14="http://schemas.microsoft.com/office/powerpoint/2010/main" val="4108562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B3E07E-B590-495B-B6EC-AB31807BB004}"/>
              </a:ext>
            </a:extLst>
          </p:cNvPr>
          <p:cNvSpPr>
            <a:spLocks noGrp="1"/>
          </p:cNvSpPr>
          <p:nvPr>
            <p:ph type="dt" sz="half" idx="10"/>
          </p:nvPr>
        </p:nvSpPr>
        <p:spPr/>
        <p:txBody>
          <a:bodyPr/>
          <a:lstStyle/>
          <a:p>
            <a:fld id="{B5AE2FD1-A5E4-4E01-A9D2-A12838ACCA42}" type="datetime1">
              <a:rPr lang="en-US" smtClean="0"/>
              <a:pPr/>
              <a:t>7/29/2019</a:t>
            </a:fld>
            <a:endParaRPr lang="en-US"/>
          </a:p>
        </p:txBody>
      </p:sp>
      <p:sp>
        <p:nvSpPr>
          <p:cNvPr id="3" name="Footer Placeholder 2">
            <a:extLst>
              <a:ext uri="{FF2B5EF4-FFF2-40B4-BE49-F238E27FC236}">
                <a16:creationId xmlns:a16="http://schemas.microsoft.com/office/drawing/2014/main" id="{630CABA6-046A-48BB-AB50-EED6A3D6581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B99C63-92BB-4236-B0DF-BA079F06B36A}"/>
              </a:ext>
            </a:extLst>
          </p:cNvPr>
          <p:cNvSpPr>
            <a:spLocks noGrp="1"/>
          </p:cNvSpPr>
          <p:nvPr>
            <p:ph type="sldNum" sz="quarter" idx="12"/>
          </p:nvPr>
        </p:nvSpPr>
        <p:spPr/>
        <p:txBody>
          <a:bodyPr/>
          <a:lstStyle/>
          <a:p>
            <a:fld id="{1E1B8BD3-EEEF-4896-BEE3-06C250004F3C}" type="slidenum">
              <a:rPr lang="en-US" smtClean="0"/>
              <a:pPr/>
              <a:t>19</a:t>
            </a:fld>
            <a:endParaRPr lang="en-US"/>
          </a:p>
        </p:txBody>
      </p:sp>
      <p:sp>
        <p:nvSpPr>
          <p:cNvPr id="5" name="Rectangle 4">
            <a:extLst>
              <a:ext uri="{FF2B5EF4-FFF2-40B4-BE49-F238E27FC236}">
                <a16:creationId xmlns:a16="http://schemas.microsoft.com/office/drawing/2014/main" id="{831E4D16-E5C1-4E2C-9A48-2DCD8E0D13AF}"/>
              </a:ext>
            </a:extLst>
          </p:cNvPr>
          <p:cNvSpPr/>
          <p:nvPr/>
        </p:nvSpPr>
        <p:spPr>
          <a:xfrm>
            <a:off x="1543574" y="1073790"/>
            <a:ext cx="8514826" cy="4370427"/>
          </a:xfrm>
          <a:prstGeom prst="rect">
            <a:avLst/>
          </a:prstGeom>
        </p:spPr>
        <p:txBody>
          <a:bodyPr wrap="square">
            <a:spAutoFit/>
          </a:bodyPr>
          <a:lstStyle/>
          <a:p>
            <a:r>
              <a:rPr lang="en-US" sz="1400" kern="1400" dirty="0">
                <a:solidFill>
                  <a:srgbClr val="000000"/>
                </a:solidFill>
                <a:latin typeface="Arial Narrow" panose="020B0606020202030204" pitchFamily="34" charset="0"/>
              </a:rPr>
              <a:t>"VERSE 15. So the king of the north shall come, and cast up a mount, and take the most fenced cities: and the arms of the south shall not withstand, neither his chosen people, neither shall there by any strength to withstand." {1897 </a:t>
            </a:r>
            <a:r>
              <a:rPr lang="en-US" sz="1400" kern="1400" dirty="0" err="1">
                <a:solidFill>
                  <a:srgbClr val="000000"/>
                </a:solidFill>
                <a:latin typeface="Arial Narrow" panose="020B0606020202030204" pitchFamily="34" charset="0"/>
              </a:rPr>
              <a:t>UrS</a:t>
            </a:r>
            <a:r>
              <a:rPr lang="en-US" sz="1400" kern="1400" dirty="0">
                <a:solidFill>
                  <a:srgbClr val="000000"/>
                </a:solidFill>
                <a:latin typeface="Arial Narrow" panose="020B0606020202030204" pitchFamily="34" charset="0"/>
              </a:rPr>
              <a:t>, DAR 257.3} </a:t>
            </a:r>
            <a:endParaRPr lang="en-US" sz="1400" kern="1400" dirty="0">
              <a:solidFill>
                <a:srgbClr val="000000"/>
              </a:solidFill>
              <a:effectLst/>
              <a:latin typeface="Arial Narrow" panose="020B0606020202030204" pitchFamily="34" charset="0"/>
            </a:endParaRPr>
          </a:p>
          <a:p>
            <a:r>
              <a:rPr lang="en-US" sz="1400" kern="1400" dirty="0">
                <a:solidFill>
                  <a:srgbClr val="000000"/>
                </a:solidFill>
                <a:latin typeface="Arial Narrow" panose="020B0606020202030204" pitchFamily="34" charset="0"/>
              </a:rPr>
              <a:t>The tuition of the young king of Egypt was entrusted by the Roman Senate to M. </a:t>
            </a:r>
            <a:r>
              <a:rPr lang="en-US" sz="1400" kern="1400" dirty="0" err="1">
                <a:solidFill>
                  <a:srgbClr val="000000"/>
                </a:solidFill>
                <a:latin typeface="Arial Narrow" panose="020B0606020202030204" pitchFamily="34" charset="0"/>
              </a:rPr>
              <a:t>Emilius</a:t>
            </a:r>
            <a:r>
              <a:rPr lang="en-US" sz="1400" kern="1400" dirty="0">
                <a:solidFill>
                  <a:srgbClr val="000000"/>
                </a:solidFill>
                <a:latin typeface="Arial Narrow" panose="020B0606020202030204" pitchFamily="34" charset="0"/>
              </a:rPr>
              <a:t> Lepidus, who appointed </a:t>
            </a:r>
            <a:r>
              <a:rPr lang="en-US" sz="1400" kern="1400" dirty="0" err="1">
                <a:solidFill>
                  <a:srgbClr val="000000"/>
                </a:solidFill>
                <a:latin typeface="Arial Narrow" panose="020B0606020202030204" pitchFamily="34" charset="0"/>
              </a:rPr>
              <a:t>Aristomenes</a:t>
            </a:r>
            <a:r>
              <a:rPr lang="en-US" sz="1400" kern="1400" dirty="0">
                <a:solidFill>
                  <a:srgbClr val="000000"/>
                </a:solidFill>
                <a:latin typeface="Arial Narrow" panose="020B0606020202030204" pitchFamily="34" charset="0"/>
              </a:rPr>
              <a:t>, an old and experienced minister of that court, his guardian. His first act was to provide against the threatened invasion of the two confederated kings, Philip and Antiochus. {1897 </a:t>
            </a:r>
            <a:r>
              <a:rPr lang="en-US" sz="1400" kern="1400" dirty="0" err="1">
                <a:solidFill>
                  <a:srgbClr val="000000"/>
                </a:solidFill>
                <a:latin typeface="Arial Narrow" panose="020B0606020202030204" pitchFamily="34" charset="0"/>
              </a:rPr>
              <a:t>UrS</a:t>
            </a:r>
            <a:r>
              <a:rPr lang="en-US" sz="1400" kern="1400" dirty="0">
                <a:solidFill>
                  <a:srgbClr val="000000"/>
                </a:solidFill>
                <a:latin typeface="Arial Narrow" panose="020B0606020202030204" pitchFamily="34" charset="0"/>
              </a:rPr>
              <a:t>, DAR 257.4} </a:t>
            </a:r>
            <a:endParaRPr lang="en-US" sz="1400" kern="1400" dirty="0">
              <a:solidFill>
                <a:srgbClr val="000000"/>
              </a:solidFill>
              <a:effectLst/>
              <a:latin typeface="Arial Narrow" panose="020B0606020202030204" pitchFamily="34" charset="0"/>
            </a:endParaRPr>
          </a:p>
          <a:p>
            <a:r>
              <a:rPr lang="en-US" sz="1400" b="1" kern="1400" dirty="0">
                <a:solidFill>
                  <a:srgbClr val="000000"/>
                </a:solidFill>
                <a:latin typeface="Arial Narrow" panose="020B0606020202030204" pitchFamily="34" charset="0"/>
              </a:rPr>
              <a:t>To this end he </a:t>
            </a:r>
            <a:r>
              <a:rPr lang="en-US" sz="1400" b="1" kern="1400" dirty="0" err="1">
                <a:solidFill>
                  <a:srgbClr val="000000"/>
                </a:solidFill>
                <a:latin typeface="Arial Narrow" panose="020B0606020202030204" pitchFamily="34" charset="0"/>
              </a:rPr>
              <a:t>despatched</a:t>
            </a:r>
            <a:r>
              <a:rPr lang="en-US" sz="1400" b="1" kern="1400" dirty="0">
                <a:solidFill>
                  <a:srgbClr val="000000"/>
                </a:solidFill>
                <a:latin typeface="Arial Narrow" panose="020B0606020202030204" pitchFamily="34" charset="0"/>
              </a:rPr>
              <a:t> Scopas, a famous general of </a:t>
            </a:r>
            <a:r>
              <a:rPr lang="en-US" sz="1400" b="1" kern="1400" dirty="0" err="1">
                <a:solidFill>
                  <a:srgbClr val="000000"/>
                </a:solidFill>
                <a:latin typeface="Arial Narrow" panose="020B0606020202030204" pitchFamily="34" charset="0"/>
              </a:rPr>
              <a:t>AEtolia</a:t>
            </a:r>
            <a:r>
              <a:rPr lang="en-US" sz="1400" b="1" kern="1400" dirty="0">
                <a:solidFill>
                  <a:srgbClr val="000000"/>
                </a:solidFill>
                <a:latin typeface="Arial Narrow" panose="020B0606020202030204" pitchFamily="34" charset="0"/>
              </a:rPr>
              <a:t>, then in the service of the Egyptians, into his native country to raise reinforcements for the army. Having equipped an army, he marched into Palestine and </a:t>
            </a:r>
            <a:r>
              <a:rPr lang="en-US" sz="1400" b="1" kern="1400" dirty="0" err="1">
                <a:solidFill>
                  <a:srgbClr val="000000"/>
                </a:solidFill>
                <a:latin typeface="Arial Narrow" panose="020B0606020202030204" pitchFamily="34" charset="0"/>
              </a:rPr>
              <a:t>Coele</a:t>
            </a:r>
            <a:r>
              <a:rPr lang="en-US" sz="1400" b="1" kern="1400" dirty="0">
                <a:solidFill>
                  <a:srgbClr val="000000"/>
                </a:solidFill>
                <a:latin typeface="Arial Narrow" panose="020B0606020202030204" pitchFamily="34" charset="0"/>
              </a:rPr>
              <a:t>-Syria (Antiochus being engaged in a war with Attalus in Lesser Asia), and reduced all Judea into subjection to the authority of Egypt.</a:t>
            </a:r>
            <a:r>
              <a:rPr lang="en-US" sz="1400" kern="1400" dirty="0">
                <a:solidFill>
                  <a:srgbClr val="000000"/>
                </a:solidFill>
                <a:latin typeface="Arial Narrow" panose="020B0606020202030204" pitchFamily="34" charset="0"/>
              </a:rPr>
              <a:t> {1897 </a:t>
            </a:r>
            <a:r>
              <a:rPr lang="en-US" sz="1400" kern="1400" dirty="0" err="1">
                <a:solidFill>
                  <a:srgbClr val="000000"/>
                </a:solidFill>
                <a:latin typeface="Arial Narrow" panose="020B0606020202030204" pitchFamily="34" charset="0"/>
              </a:rPr>
              <a:t>UrS</a:t>
            </a:r>
            <a:r>
              <a:rPr lang="en-US" sz="1400" kern="1400" dirty="0">
                <a:solidFill>
                  <a:srgbClr val="000000"/>
                </a:solidFill>
                <a:latin typeface="Arial Narrow" panose="020B0606020202030204" pitchFamily="34" charset="0"/>
              </a:rPr>
              <a:t>, DAR 258.1} </a:t>
            </a:r>
            <a:endParaRPr lang="en-US" sz="1400" kern="1400" dirty="0">
              <a:solidFill>
                <a:srgbClr val="000000"/>
              </a:solidFill>
              <a:effectLst/>
              <a:latin typeface="Arial Narrow" panose="020B0606020202030204" pitchFamily="34" charset="0"/>
            </a:endParaRPr>
          </a:p>
          <a:p>
            <a:r>
              <a:rPr lang="en-US" sz="1400" kern="1400" dirty="0">
                <a:solidFill>
                  <a:srgbClr val="000000"/>
                </a:solidFill>
                <a:latin typeface="Arial Narrow" panose="020B0606020202030204" pitchFamily="34" charset="0"/>
              </a:rPr>
              <a:t>Thus affairs were brought into a posture for the fulfillment of the verse before us. For Antiochus, desisting from his war with Attalus at the dictation of the Romans, took speedy steps for the recovery of Palestine and </a:t>
            </a:r>
            <a:r>
              <a:rPr lang="en-US" sz="1400" kern="1400" dirty="0" err="1">
                <a:solidFill>
                  <a:srgbClr val="000000"/>
                </a:solidFill>
                <a:latin typeface="Arial Narrow" panose="020B0606020202030204" pitchFamily="34" charset="0"/>
              </a:rPr>
              <a:t>Coele</a:t>
            </a:r>
            <a:r>
              <a:rPr lang="en-US" sz="1400" kern="1400" dirty="0">
                <a:solidFill>
                  <a:srgbClr val="000000"/>
                </a:solidFill>
                <a:latin typeface="Arial Narrow" panose="020B0606020202030204" pitchFamily="34" charset="0"/>
              </a:rPr>
              <a:t>-Syria from the hands of the Egyptians. Scopas was sent to oppose him. </a:t>
            </a:r>
            <a:r>
              <a:rPr lang="en-US" sz="1400" b="1" kern="1400" dirty="0">
                <a:solidFill>
                  <a:srgbClr val="000000"/>
                </a:solidFill>
                <a:latin typeface="Arial Narrow" panose="020B0606020202030204" pitchFamily="34" charset="0"/>
              </a:rPr>
              <a:t>Near the sources of the Jordan, the two armies met. Scopas was defeated, pursued to Sidon, and there closely besieged. Three of the ablest generals of Egypt, with their best forces, were sent to raise the siege, but without success. At length Scopas meeting, in the gaunt and intangible specter of famine, a foe with whom he was unable to cope, was forced to surrender on the dishonorable terms of life only; whereupon he and his ten thousand men were suffered to depart, stripped and naked. Here was the taking of the most fenced cities by the king of the north; for Sidon was, both in its situation and its defenses, one of the strongest cities of those times. Here was the failure of the arms of the south to withstand, and the failure also of the people which the king of the south had chosen; namely, Scopas and his </a:t>
            </a:r>
            <a:r>
              <a:rPr lang="en-US" sz="1400" b="1" kern="1400" dirty="0" err="1">
                <a:solidFill>
                  <a:srgbClr val="000000"/>
                </a:solidFill>
                <a:latin typeface="Arial Narrow" panose="020B0606020202030204" pitchFamily="34" charset="0"/>
              </a:rPr>
              <a:t>AEtolian</a:t>
            </a:r>
            <a:r>
              <a:rPr lang="en-US" sz="1400" b="1" kern="1400" dirty="0">
                <a:solidFill>
                  <a:srgbClr val="000000"/>
                </a:solidFill>
                <a:latin typeface="Arial Narrow" panose="020B0606020202030204" pitchFamily="34" charset="0"/>
              </a:rPr>
              <a:t> forces.</a:t>
            </a:r>
            <a:r>
              <a:rPr lang="en-US" sz="1400" kern="1400" dirty="0">
                <a:solidFill>
                  <a:srgbClr val="000000"/>
                </a:solidFill>
                <a:latin typeface="Arial Narrow" panose="020B0606020202030204" pitchFamily="34" charset="0"/>
              </a:rPr>
              <a:t> {1897 </a:t>
            </a:r>
            <a:r>
              <a:rPr lang="en-US" sz="1400" kern="1400" dirty="0" err="1">
                <a:solidFill>
                  <a:srgbClr val="000000"/>
                </a:solidFill>
                <a:latin typeface="Arial Narrow" panose="020B0606020202030204" pitchFamily="34" charset="0"/>
              </a:rPr>
              <a:t>UrS</a:t>
            </a:r>
            <a:r>
              <a:rPr lang="en-US" sz="1400" kern="1400" dirty="0">
                <a:solidFill>
                  <a:srgbClr val="000000"/>
                </a:solidFill>
                <a:latin typeface="Arial Narrow" panose="020B0606020202030204" pitchFamily="34" charset="0"/>
              </a:rPr>
              <a:t>, DAR 258.2} </a:t>
            </a:r>
            <a:endParaRPr lang="en-US" sz="1400" kern="1400" dirty="0">
              <a:solidFill>
                <a:srgbClr val="000000"/>
              </a:solidFill>
              <a:effectLst/>
              <a:latin typeface="Arial Narrow" panose="020B0606020202030204" pitchFamily="34" charset="0"/>
            </a:endParaRPr>
          </a:p>
          <a:p>
            <a:r>
              <a:rPr lang="en-US" sz="1200" kern="1400" dirty="0">
                <a:solidFill>
                  <a:srgbClr val="000000"/>
                </a:solidFill>
                <a:effectLst/>
                <a:latin typeface="Times New Roman" panose="02020603050405020304" pitchFamily="18" charset="0"/>
              </a:rPr>
              <a:t> </a:t>
            </a:r>
          </a:p>
        </p:txBody>
      </p:sp>
    </p:spTree>
    <p:extLst>
      <p:ext uri="{BB962C8B-B14F-4D97-AF65-F5344CB8AC3E}">
        <p14:creationId xmlns:p14="http://schemas.microsoft.com/office/powerpoint/2010/main" val="993802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2">
            <a:extLst>
              <a:ext uri="{FF2B5EF4-FFF2-40B4-BE49-F238E27FC236}">
                <a16:creationId xmlns:a16="http://schemas.microsoft.com/office/drawing/2014/main" id="{766E5C15-D589-4BF8-989B-35D0B8FED2FE}"/>
              </a:ext>
            </a:extLst>
          </p:cNvPr>
          <p:cNvGrpSpPr>
            <a:grpSpLocks/>
          </p:cNvGrpSpPr>
          <p:nvPr/>
        </p:nvGrpSpPr>
        <p:grpSpPr bwMode="auto">
          <a:xfrm>
            <a:off x="9026630" y="1476462"/>
            <a:ext cx="2703901" cy="3045204"/>
            <a:chOff x="111385350" y="106584750"/>
            <a:chExt cx="2228850" cy="2457450"/>
          </a:xfrm>
        </p:grpSpPr>
        <p:sp>
          <p:nvSpPr>
            <p:cNvPr id="6" name="Text Box 3">
              <a:extLst>
                <a:ext uri="{FF2B5EF4-FFF2-40B4-BE49-F238E27FC236}">
                  <a16:creationId xmlns:a16="http://schemas.microsoft.com/office/drawing/2014/main" id="{EFE135B3-71A3-4CC8-9264-DBA599DA3529}"/>
                </a:ext>
              </a:extLst>
            </p:cNvPr>
            <p:cNvSpPr txBox="1">
              <a:spLocks noChangeArrowheads="1"/>
            </p:cNvSpPr>
            <p:nvPr/>
          </p:nvSpPr>
          <p:spPr bwMode="auto">
            <a:xfrm>
              <a:off x="111385350" y="106584750"/>
              <a:ext cx="2228850" cy="24574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4">
              <a:extLst>
                <a:ext uri="{FF2B5EF4-FFF2-40B4-BE49-F238E27FC236}">
                  <a16:creationId xmlns:a16="http://schemas.microsoft.com/office/drawing/2014/main" id="{159CF1F5-3CA8-4BA8-9DF4-0B160CEE6276}"/>
                </a:ext>
              </a:extLst>
            </p:cNvPr>
            <p:cNvSpPr txBox="1">
              <a:spLocks noChangeArrowheads="1"/>
            </p:cNvSpPr>
            <p:nvPr/>
          </p:nvSpPr>
          <p:spPr bwMode="auto">
            <a:xfrm>
              <a:off x="111442500" y="106699050"/>
              <a:ext cx="2057400" cy="217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prstDash val="dash"/>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sng" strike="noStrike" cap="none" normalizeH="0" baseline="0" dirty="0" err="1">
                  <a:ln>
                    <a:noFill/>
                  </a:ln>
                  <a:solidFill>
                    <a:srgbClr val="000000"/>
                  </a:solidFill>
                  <a:effectLst/>
                  <a:latin typeface="Arial Narrow" panose="020B0606020202030204" pitchFamily="34" charset="0"/>
                </a:rPr>
                <a:t>Antigonus</a:t>
              </a:r>
              <a:r>
                <a:rPr kumimoji="0" lang="en-US" altLang="en-US" sz="1200" b="0" i="0" u="none" strike="noStrike" cap="none" normalizeH="0" baseline="0" dirty="0">
                  <a:ln>
                    <a:noFill/>
                  </a:ln>
                  <a:solidFill>
                    <a:srgbClr val="000000"/>
                  </a:solidFill>
                  <a:effectLst/>
                  <a:latin typeface="Arial Narrow" panose="020B0606020202030204" pitchFamily="34" charset="0"/>
                </a:rPr>
                <a:t> = equal to the ancestor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anti means like or comparison to;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gonus</a:t>
              </a:r>
              <a:r>
                <a:rPr kumimoji="0" lang="en-US" altLang="en-US" sz="1200" b="0" i="0" u="none" strike="noStrike" cap="none" normalizeH="0" baseline="0" dirty="0">
                  <a:ln>
                    <a:noFill/>
                  </a:ln>
                  <a:solidFill>
                    <a:srgbClr val="000000"/>
                  </a:solidFill>
                  <a:effectLst/>
                  <a:latin typeface="Arial Narrow" panose="020B0606020202030204" pitchFamily="34" charset="0"/>
                </a:rPr>
                <a:t> means ancestor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(Alexander the Great)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Hillary Clinton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Line 5">
              <a:extLst>
                <a:ext uri="{FF2B5EF4-FFF2-40B4-BE49-F238E27FC236}">
                  <a16:creationId xmlns:a16="http://schemas.microsoft.com/office/drawing/2014/main" id="{B76AB1E6-17BC-4C0D-9450-EBAE2DC8B2EA}"/>
                </a:ext>
              </a:extLst>
            </p:cNvPr>
            <p:cNvSpPr>
              <a:spLocks noChangeShapeType="1"/>
            </p:cNvSpPr>
            <p:nvPr/>
          </p:nvSpPr>
          <p:spPr bwMode="auto">
            <a:xfrm>
              <a:off x="111499650" y="107721768"/>
              <a:ext cx="1943100" cy="0"/>
            </a:xfrm>
            <a:prstGeom prst="line">
              <a:avLst/>
            </a:prstGeom>
            <a:noFill/>
            <a:ln w="9525">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0D52B2C2-B5EA-4876-9F98-6F3CD8C98414}"/>
                </a:ext>
              </a:extLst>
            </p:cNvPr>
            <p:cNvSpPr>
              <a:spLocks noChangeShapeType="1"/>
            </p:cNvSpPr>
            <p:nvPr/>
          </p:nvSpPr>
          <p:spPr bwMode="auto">
            <a:xfrm>
              <a:off x="113499900" y="106699050"/>
              <a:ext cx="0" cy="21717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7">
              <a:extLst>
                <a:ext uri="{FF2B5EF4-FFF2-40B4-BE49-F238E27FC236}">
                  <a16:creationId xmlns:a16="http://schemas.microsoft.com/office/drawing/2014/main" id="{D32A1203-CCB5-45A2-94A3-96A802F9A5B7}"/>
                </a:ext>
              </a:extLst>
            </p:cNvPr>
            <p:cNvSpPr>
              <a:spLocks noChangeShapeType="1"/>
            </p:cNvSpPr>
            <p:nvPr/>
          </p:nvSpPr>
          <p:spPr bwMode="auto">
            <a:xfrm>
              <a:off x="111613950" y="108070651"/>
              <a:ext cx="1" cy="28574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8">
              <a:extLst>
                <a:ext uri="{FF2B5EF4-FFF2-40B4-BE49-F238E27FC236}">
                  <a16:creationId xmlns:a16="http://schemas.microsoft.com/office/drawing/2014/main" id="{685DDE9E-68B4-47D4-96FB-F4581A864FC4}"/>
                </a:ext>
              </a:extLst>
            </p:cNvPr>
            <p:cNvSpPr>
              <a:spLocks noChangeShapeType="1"/>
            </p:cNvSpPr>
            <p:nvPr/>
          </p:nvSpPr>
          <p:spPr bwMode="auto">
            <a:xfrm>
              <a:off x="112368460" y="108070651"/>
              <a:ext cx="1" cy="28574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4105" name="Picture 9" descr="BcaE8X6Ri[1]">
              <a:extLst>
                <a:ext uri="{FF2B5EF4-FFF2-40B4-BE49-F238E27FC236}">
                  <a16:creationId xmlns:a16="http://schemas.microsoft.com/office/drawing/2014/main" id="{3F484F21-D113-475A-AB1F-B16D25D189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785400" y="108070650"/>
              <a:ext cx="440584" cy="1322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2" name="Line 10">
              <a:extLst>
                <a:ext uri="{FF2B5EF4-FFF2-40B4-BE49-F238E27FC236}">
                  <a16:creationId xmlns:a16="http://schemas.microsoft.com/office/drawing/2014/main" id="{DA026D5E-1C65-4983-8CAA-543FABE48667}"/>
                </a:ext>
              </a:extLst>
            </p:cNvPr>
            <p:cNvSpPr>
              <a:spLocks noChangeShapeType="1"/>
            </p:cNvSpPr>
            <p:nvPr/>
          </p:nvSpPr>
          <p:spPr bwMode="auto">
            <a:xfrm>
              <a:off x="111613950" y="108356400"/>
              <a:ext cx="75451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9484F067-830E-42A7-BA7A-7FB65689C0AE}"/>
                </a:ext>
              </a:extLst>
            </p:cNvPr>
            <p:cNvSpPr>
              <a:spLocks noChangeShapeType="1"/>
            </p:cNvSpPr>
            <p:nvPr/>
          </p:nvSpPr>
          <p:spPr bwMode="auto">
            <a:xfrm>
              <a:off x="112585500" y="108070652"/>
              <a:ext cx="1" cy="28574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ABCD9BE5-7068-4FCA-9257-095060453B44}"/>
                </a:ext>
              </a:extLst>
            </p:cNvPr>
            <p:cNvSpPr>
              <a:spLocks noChangeShapeType="1"/>
            </p:cNvSpPr>
            <p:nvPr/>
          </p:nvSpPr>
          <p:spPr bwMode="auto">
            <a:xfrm>
              <a:off x="113340010" y="108070652"/>
              <a:ext cx="1" cy="28574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D9C4F947-FA90-4419-929A-25BBA70111E6}"/>
                </a:ext>
              </a:extLst>
            </p:cNvPr>
            <p:cNvSpPr>
              <a:spLocks noChangeShapeType="1"/>
            </p:cNvSpPr>
            <p:nvPr/>
          </p:nvSpPr>
          <p:spPr bwMode="auto">
            <a:xfrm>
              <a:off x="112585500" y="108356401"/>
              <a:ext cx="75451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B79C32BD-975D-4ADE-83D1-5CE25556A269}"/>
                </a:ext>
              </a:extLst>
            </p:cNvPr>
            <p:cNvSpPr txBox="1">
              <a:spLocks noChangeArrowheads="1"/>
            </p:cNvSpPr>
            <p:nvPr/>
          </p:nvSpPr>
          <p:spPr bwMode="auto">
            <a:xfrm>
              <a:off x="112814100" y="1080135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6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Control 15">
              <a:extLst>
                <a:ext uri="{FF2B5EF4-FFF2-40B4-BE49-F238E27FC236}">
                  <a16:creationId xmlns:a16="http://schemas.microsoft.com/office/drawing/2014/main" id="{44636413-FEEE-4BEE-BE65-33CB4E6DF4B1}"/>
                </a:ext>
              </a:extLst>
            </p:cNvPr>
            <p:cNvSpPr>
              <a:spLocks noChangeArrowheads="1" noChangeShapeType="1"/>
            </p:cNvSpPr>
            <p:nvPr/>
          </p:nvSpPr>
          <p:spPr bwMode="auto">
            <a:xfrm>
              <a:off x="111499650" y="108356401"/>
              <a:ext cx="868808" cy="400048"/>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Alexander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G Washington</a:t>
              </a:r>
            </a:p>
          </p:txBody>
        </p:sp>
      </p:grpSp>
      <p:sp>
        <p:nvSpPr>
          <p:cNvPr id="18" name="Rectangle 17">
            <a:extLst>
              <a:ext uri="{FF2B5EF4-FFF2-40B4-BE49-F238E27FC236}">
                <a16:creationId xmlns:a16="http://schemas.microsoft.com/office/drawing/2014/main" id="{C596BC39-197E-43BC-82A5-6DC69F168E25}"/>
              </a:ext>
            </a:extLst>
          </p:cNvPr>
          <p:cNvSpPr/>
          <p:nvPr/>
        </p:nvSpPr>
        <p:spPr>
          <a:xfrm>
            <a:off x="318858" y="469443"/>
            <a:ext cx="8587086" cy="6093976"/>
          </a:xfrm>
          <a:prstGeom prst="rect">
            <a:avLst/>
          </a:prstGeom>
        </p:spPr>
        <p:txBody>
          <a:bodyPr wrap="square">
            <a:spAutoFit/>
          </a:bodyPr>
          <a:lstStyle/>
          <a:p>
            <a:r>
              <a:rPr lang="en-US" kern="1400" dirty="0">
                <a:solidFill>
                  <a:srgbClr val="000000"/>
                </a:solidFill>
                <a:latin typeface="Arial Narrow" panose="020B0606020202030204" pitchFamily="34" charset="0"/>
              </a:rPr>
              <a:t>The Battle of </a:t>
            </a:r>
            <a:r>
              <a:rPr lang="en-US" kern="1400" dirty="0" err="1">
                <a:solidFill>
                  <a:srgbClr val="000000"/>
                </a:solidFill>
                <a:latin typeface="Arial Narrow" panose="020B0606020202030204" pitchFamily="34" charset="0"/>
              </a:rPr>
              <a:t>Ipsus</a:t>
            </a:r>
            <a:r>
              <a:rPr lang="en-US" kern="1400" dirty="0">
                <a:solidFill>
                  <a:srgbClr val="000000"/>
                </a:solidFill>
                <a:latin typeface="Arial Narrow" panose="020B0606020202030204" pitchFamily="34" charset="0"/>
              </a:rPr>
              <a:t> is the story of the 2016 election. It's amazing to look at a battle fought over 2,000 years ago, that when it's broken down it can explain to us the 2016 election. The complicated and controversial American election cycle all explained by a battle that happened over 2,000 years ago. God is amazing. There's two sides - two  are fighting 3  allies to control or dominate them.</a:t>
            </a:r>
            <a:endParaRPr lang="en-US" sz="1200" kern="1400" dirty="0">
              <a:solidFill>
                <a:srgbClr val="000000"/>
              </a:solidFill>
              <a:effectLst/>
              <a:latin typeface="Times New Roman" panose="02020603050405020304" pitchFamily="18"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effectLst/>
              <a:latin typeface="Times New Roman" panose="02020603050405020304" pitchFamily="18" charset="0"/>
            </a:endParaRPr>
          </a:p>
          <a:p>
            <a:r>
              <a:rPr lang="en-US" kern="1400" dirty="0">
                <a:solidFill>
                  <a:srgbClr val="000000"/>
                </a:solidFill>
                <a:latin typeface="Arial Narrow" panose="020B0606020202030204" pitchFamily="34" charset="0"/>
              </a:rPr>
              <a:t> </a:t>
            </a:r>
            <a:r>
              <a:rPr lang="en-US" u="sng"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 equal to the ancestor</a:t>
            </a:r>
            <a:endParaRPr lang="en-US" sz="1200" kern="1400" dirty="0">
              <a:solidFill>
                <a:srgbClr val="000000"/>
              </a:solidFill>
              <a:effectLst/>
              <a:latin typeface="Times New Roman" panose="02020603050405020304" pitchFamily="18" charset="0"/>
            </a:endParaRPr>
          </a:p>
          <a:p>
            <a:r>
              <a:rPr lang="en-US" kern="1400" dirty="0">
                <a:solidFill>
                  <a:srgbClr val="000000"/>
                </a:solidFill>
                <a:latin typeface="Arial Narrow" panose="020B0606020202030204" pitchFamily="34" charset="0"/>
              </a:rPr>
              <a:t>	anti   means like or comparison to;     </a:t>
            </a:r>
            <a:endParaRPr lang="en-US" sz="1200" kern="1400" dirty="0">
              <a:solidFill>
                <a:srgbClr val="000000"/>
              </a:solidFill>
              <a:effectLst/>
              <a:latin typeface="Times New Roman" panose="02020603050405020304" pitchFamily="18" charset="0"/>
            </a:endParaRPr>
          </a:p>
          <a:p>
            <a:r>
              <a:rPr lang="en-US" kern="1400" dirty="0">
                <a:solidFill>
                  <a:srgbClr val="000000"/>
                </a:solidFill>
                <a:latin typeface="Arial Narrow" panose="020B0606020202030204" pitchFamily="34" charset="0"/>
              </a:rPr>
              <a:t>	</a:t>
            </a:r>
            <a:r>
              <a:rPr lang="en-US" kern="1400" dirty="0" err="1">
                <a:solidFill>
                  <a:srgbClr val="000000"/>
                </a:solidFill>
                <a:latin typeface="Arial Narrow" panose="020B0606020202030204" pitchFamily="34" charset="0"/>
              </a:rPr>
              <a:t>gonus</a:t>
            </a:r>
            <a:r>
              <a:rPr lang="en-US" kern="1400" dirty="0">
                <a:solidFill>
                  <a:srgbClr val="000000"/>
                </a:solidFill>
                <a:latin typeface="Arial Narrow" panose="020B0606020202030204" pitchFamily="34" charset="0"/>
              </a:rPr>
              <a:t> means ancestor</a:t>
            </a:r>
            <a:endParaRPr lang="en-US" sz="1200" kern="1400" dirty="0">
              <a:solidFill>
                <a:srgbClr val="000000"/>
              </a:solidFill>
              <a:effectLst/>
              <a:latin typeface="Times New Roman" panose="02020603050405020304" pitchFamily="18" charset="0"/>
            </a:endParaRPr>
          </a:p>
          <a:p>
            <a:r>
              <a:rPr lang="en-US" kern="1400" dirty="0">
                <a:solidFill>
                  <a:srgbClr val="000000"/>
                </a:solidFill>
                <a:latin typeface="Arial Narrow" panose="020B0606020202030204" pitchFamily="34" charset="0"/>
              </a:rPr>
              <a:t>In this story of Greece, this ancestor Alexander the Great.</a:t>
            </a:r>
            <a:endParaRPr lang="en-US" sz="1200" kern="1400" dirty="0">
              <a:solidFill>
                <a:srgbClr val="000000"/>
              </a:solidFill>
              <a:effectLst/>
              <a:latin typeface="Times New Roman" panose="02020603050405020304" pitchFamily="18"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effectLst/>
              <a:latin typeface="Times New Roman" panose="02020603050405020304" pitchFamily="18" charset="0"/>
            </a:endParaRPr>
          </a:p>
          <a:p>
            <a:r>
              <a:rPr lang="en-US" kern="1400" dirty="0">
                <a:solidFill>
                  <a:srgbClr val="000000"/>
                </a:solidFill>
                <a:latin typeface="Arial Narrow" panose="020B0606020202030204" pitchFamily="34" charset="0"/>
              </a:rPr>
              <a:t>In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we see the falling apart of Greece, but we have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and Alexander showing the beginning and the end of his Empire.</a:t>
            </a:r>
            <a:endParaRPr lang="en-US" sz="1200" kern="1400" dirty="0">
              <a:solidFill>
                <a:srgbClr val="000000"/>
              </a:solidFill>
              <a:effectLst/>
              <a:latin typeface="Times New Roman" panose="02020603050405020304" pitchFamily="18"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effectLst/>
              <a:latin typeface="Times New Roman" panose="02020603050405020304" pitchFamily="18" charset="0"/>
            </a:endParaRPr>
          </a:p>
          <a:p>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  Alexander – in a sense the same person, doing the same work. That's one of the reasons that  Daniel can go from one to 4. Alexander's work is continued by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It's when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is killed that that work ends, of constructing and uniting one Empire. We don't want to miss the point - what was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doing to Alexander's Empire? Reorganizing and reconstructing. Alexander's work was to try and unite this huge Empire.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is doing the same thing, uniting this Empire. Even historians recognize they were doing the same work. Once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is killed, they mark that as the end of the empire. Who does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represent? Hillary Clinton. Who was making America great again? Hillary Clinton.</a:t>
            </a:r>
            <a:endParaRPr lang="en-US" sz="1200" kern="1400" dirty="0">
              <a:solidFill>
                <a:srgbClr val="000000"/>
              </a:solidFill>
              <a:effectLst/>
              <a:latin typeface="Times New Roman" panose="02020603050405020304" pitchFamily="18" charset="0"/>
            </a:endParaRPr>
          </a:p>
          <a:p>
            <a:r>
              <a:rPr lang="en-US" sz="1200" kern="1400" dirty="0">
                <a:solidFill>
                  <a:srgbClr val="000000"/>
                </a:solidFill>
                <a:effectLst/>
                <a:latin typeface="Times New Roman" panose="02020603050405020304" pitchFamily="18" charset="0"/>
              </a:rPr>
              <a:t> </a:t>
            </a:r>
          </a:p>
        </p:txBody>
      </p:sp>
      <p:sp>
        <p:nvSpPr>
          <p:cNvPr id="19" name="Rectangle 18">
            <a:extLst>
              <a:ext uri="{FF2B5EF4-FFF2-40B4-BE49-F238E27FC236}">
                <a16:creationId xmlns:a16="http://schemas.microsoft.com/office/drawing/2014/main" id="{B8605CA1-011B-4E7A-B331-B24DC4E573A0}"/>
              </a:ext>
            </a:extLst>
          </p:cNvPr>
          <p:cNvSpPr/>
          <p:nvPr/>
        </p:nvSpPr>
        <p:spPr>
          <a:xfrm>
            <a:off x="10551907" y="3601022"/>
            <a:ext cx="915324" cy="461665"/>
          </a:xfrm>
          <a:prstGeom prst="rect">
            <a:avLst/>
          </a:prstGeom>
        </p:spPr>
        <p:txBody>
          <a:bodyPr wrap="square">
            <a:spAutoFit/>
          </a:bodyPr>
          <a:lstStyle/>
          <a:p>
            <a:pPr lvl="0" algn="ctr" eaLnBrk="0" fontAlgn="base" hangingPunct="0">
              <a:spcBef>
                <a:spcPct val="0"/>
              </a:spcBef>
              <a:spcAft>
                <a:spcPct val="0"/>
              </a:spcAft>
            </a:pPr>
            <a:r>
              <a:rPr lang="en-US" altLang="en-US" sz="1200" dirty="0" err="1">
                <a:solidFill>
                  <a:srgbClr val="000000"/>
                </a:solidFill>
                <a:latin typeface="Arial Narrow" panose="020B0606020202030204" pitchFamily="34" charset="0"/>
              </a:rPr>
              <a:t>Antigonus</a:t>
            </a:r>
            <a:endParaRPr lang="en-US" altLang="en-US" sz="1200" dirty="0">
              <a:solidFill>
                <a:srgbClr val="000000"/>
              </a:solidFill>
              <a:latin typeface="Arial Narrow" panose="020B0606020202030204" pitchFamily="34" charset="0"/>
            </a:endParaRPr>
          </a:p>
          <a:p>
            <a:pPr lvl="0" algn="ctr" eaLnBrk="0" fontAlgn="base" hangingPunct="0">
              <a:spcBef>
                <a:spcPct val="0"/>
              </a:spcBef>
              <a:spcAft>
                <a:spcPct val="0"/>
              </a:spcAft>
            </a:pPr>
            <a:r>
              <a:rPr lang="en-US" altLang="en-US" sz="1200" dirty="0">
                <a:solidFill>
                  <a:srgbClr val="000000"/>
                </a:solidFill>
                <a:latin typeface="Arial Narrow" panose="020B0606020202030204" pitchFamily="34" charset="0"/>
              </a:rPr>
              <a:t>Clinton</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27014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7E3D9D-DA06-40AE-8CFE-451387EE42B1}"/>
              </a:ext>
            </a:extLst>
          </p:cNvPr>
          <p:cNvSpPr>
            <a:spLocks noGrp="1"/>
          </p:cNvSpPr>
          <p:nvPr>
            <p:ph type="dt" sz="half" idx="10"/>
          </p:nvPr>
        </p:nvSpPr>
        <p:spPr/>
        <p:txBody>
          <a:bodyPr/>
          <a:lstStyle/>
          <a:p>
            <a:fld id="{B5AE2FD1-A5E4-4E01-A9D2-A12838ACCA42}" type="datetime1">
              <a:rPr lang="en-US" smtClean="0"/>
              <a:pPr/>
              <a:t>7/29/2019</a:t>
            </a:fld>
            <a:endParaRPr lang="en-US"/>
          </a:p>
        </p:txBody>
      </p:sp>
      <p:sp>
        <p:nvSpPr>
          <p:cNvPr id="3" name="Footer Placeholder 2">
            <a:extLst>
              <a:ext uri="{FF2B5EF4-FFF2-40B4-BE49-F238E27FC236}">
                <a16:creationId xmlns:a16="http://schemas.microsoft.com/office/drawing/2014/main" id="{BA9ED466-1E4E-457E-8C3F-8E0CAE3FA96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6BCA71-871A-4484-B371-7FE1A214D03E}"/>
              </a:ext>
            </a:extLst>
          </p:cNvPr>
          <p:cNvSpPr>
            <a:spLocks noGrp="1"/>
          </p:cNvSpPr>
          <p:nvPr>
            <p:ph type="sldNum" sz="quarter" idx="12"/>
          </p:nvPr>
        </p:nvSpPr>
        <p:spPr/>
        <p:txBody>
          <a:bodyPr/>
          <a:lstStyle/>
          <a:p>
            <a:fld id="{1E1B8BD3-EEEF-4896-BEE3-06C250004F3C}" type="slidenum">
              <a:rPr lang="en-US" smtClean="0"/>
              <a:pPr/>
              <a:t>3</a:t>
            </a:fld>
            <a:endParaRPr lang="en-US" dirty="0"/>
          </a:p>
        </p:txBody>
      </p:sp>
      <p:sp>
        <p:nvSpPr>
          <p:cNvPr id="5" name="Rectangle 4">
            <a:extLst>
              <a:ext uri="{FF2B5EF4-FFF2-40B4-BE49-F238E27FC236}">
                <a16:creationId xmlns:a16="http://schemas.microsoft.com/office/drawing/2014/main" id="{A89539C5-86E4-4214-A38D-97949076D83C}"/>
              </a:ext>
            </a:extLst>
          </p:cNvPr>
          <p:cNvSpPr/>
          <p:nvPr/>
        </p:nvSpPr>
        <p:spPr>
          <a:xfrm>
            <a:off x="478172" y="835822"/>
            <a:ext cx="10875628" cy="2492990"/>
          </a:xfrm>
          <a:prstGeom prst="rect">
            <a:avLst/>
          </a:prstGeom>
        </p:spPr>
        <p:txBody>
          <a:bodyPr wrap="square">
            <a:spAutoFit/>
          </a:bodyPr>
          <a:lstStyle/>
          <a:p>
            <a:r>
              <a:rPr lang="en-US" kern="1400" dirty="0">
                <a:solidFill>
                  <a:srgbClr val="000000"/>
                </a:solidFill>
                <a:latin typeface="Arial Narrow" panose="020B0606020202030204" pitchFamily="34" charset="0"/>
              </a:rPr>
              <a:t>We have this story of an Empire and we can mark it as an alpha and omega. Whatever made America great in the first place, whatever was happening in that early history, is the work that Obama and Hillary Clinton we're doing, in uniting that Empire. We have an alpha and an omega.  We can say one is Alexander and one is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If we are to stick with people, one is George Washington, one is Hillary Clinton. That work goes on for 200 plus years.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for over 80 years, is undefeated. He faces his last battle, and they're fighting 3 allies.  We have </a:t>
            </a:r>
            <a:r>
              <a:rPr lang="en-US" kern="1400" dirty="0" err="1">
                <a:solidFill>
                  <a:srgbClr val="000000"/>
                </a:solidFill>
                <a:latin typeface="Arial Narrow" panose="020B0606020202030204" pitchFamily="34" charset="0"/>
              </a:rPr>
              <a:t>Seleucus</a:t>
            </a:r>
            <a:r>
              <a:rPr lang="en-US" kern="1400" dirty="0">
                <a:solidFill>
                  <a:srgbClr val="000000"/>
                </a:solidFill>
                <a:latin typeface="Arial Narrow" panose="020B0606020202030204" pitchFamily="34" charset="0"/>
              </a:rPr>
              <a:t>,  </a:t>
            </a:r>
            <a:r>
              <a:rPr lang="en-US" kern="1400" dirty="0" err="1">
                <a:solidFill>
                  <a:srgbClr val="000000"/>
                </a:solidFill>
                <a:latin typeface="Arial Narrow" panose="020B0606020202030204" pitchFamily="34" charset="0"/>
              </a:rPr>
              <a:t>Cassander</a:t>
            </a:r>
            <a:r>
              <a:rPr lang="en-US" kern="1400" dirty="0">
                <a:solidFill>
                  <a:srgbClr val="000000"/>
                </a:solidFill>
                <a:latin typeface="Arial Narrow" panose="020B0606020202030204" pitchFamily="34" charset="0"/>
              </a:rPr>
              <a:t>, Lysimachus. Both of these men with separate armies are taking on three allies. Demetrius has an ally or general working for him, Pyrrhus. Demetrius is supported in his work by the King of the South, in an alliance with the King of the South.</a:t>
            </a:r>
            <a:endParaRPr lang="en-US" sz="1200" kern="1400" dirty="0">
              <a:solidFill>
                <a:srgbClr val="000000"/>
              </a:solidFill>
              <a:effectLst/>
              <a:latin typeface="Times New Roman" panose="02020603050405020304" pitchFamily="18"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effectLst/>
              <a:latin typeface="Times New Roman" panose="02020603050405020304" pitchFamily="18" charset="0"/>
            </a:endParaRPr>
          </a:p>
          <a:p>
            <a:r>
              <a:rPr lang="en-US" sz="1200" kern="1400" dirty="0">
                <a:solidFill>
                  <a:srgbClr val="000000"/>
                </a:solidFill>
                <a:effectLst/>
                <a:latin typeface="Times New Roman" panose="02020603050405020304" pitchFamily="18" charset="0"/>
              </a:rPr>
              <a:t> </a:t>
            </a:r>
          </a:p>
        </p:txBody>
      </p:sp>
      <p:sp>
        <p:nvSpPr>
          <p:cNvPr id="13" name="Text Box 9">
            <a:extLst>
              <a:ext uri="{FF2B5EF4-FFF2-40B4-BE49-F238E27FC236}">
                <a16:creationId xmlns:a16="http://schemas.microsoft.com/office/drawing/2014/main" id="{452EDD47-A7CB-477E-954F-FF99A4550390}"/>
              </a:ext>
            </a:extLst>
          </p:cNvPr>
          <p:cNvSpPr txBox="1">
            <a:spLocks noChangeArrowheads="1"/>
          </p:cNvSpPr>
          <p:nvPr/>
        </p:nvSpPr>
        <p:spPr bwMode="auto">
          <a:xfrm>
            <a:off x="3691156" y="3976864"/>
            <a:ext cx="4370664" cy="1400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0">
            <a:extLst>
              <a:ext uri="{FF2B5EF4-FFF2-40B4-BE49-F238E27FC236}">
                <a16:creationId xmlns:a16="http://schemas.microsoft.com/office/drawing/2014/main" id="{0D8D0A39-F8A7-4DFB-9F8E-FF598F191B46}"/>
              </a:ext>
            </a:extLst>
          </p:cNvPr>
          <p:cNvSpPr txBox="1">
            <a:spLocks noChangeArrowheads="1"/>
          </p:cNvSpPr>
          <p:nvPr/>
        </p:nvSpPr>
        <p:spPr bwMode="auto">
          <a:xfrm>
            <a:off x="3501404" y="4197114"/>
            <a:ext cx="1590044" cy="959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err="1">
                <a:ln>
                  <a:noFill/>
                </a:ln>
                <a:solidFill>
                  <a:srgbClr val="000000"/>
                </a:solidFill>
                <a:effectLst/>
                <a:latin typeface="Arial Narrow" panose="020B0606020202030204" pitchFamily="34" charset="0"/>
              </a:rPr>
              <a:t>Antigonus</a:t>
            </a:r>
            <a:r>
              <a:rPr kumimoji="0" lang="en-US" altLang="en-US" sz="1200" b="0" i="0" u="none" strike="noStrike" cap="none" normalizeH="0" baseline="0" dirty="0">
                <a:ln>
                  <a:noFill/>
                </a:ln>
                <a:solidFill>
                  <a:srgbClr val="000000"/>
                </a:solidFill>
                <a:effectLst/>
                <a:latin typeface="Arial Narrow" panose="020B0606020202030204" pitchFamily="34" charset="0"/>
              </a:rPr>
              <a:t>                                                           	Demetrius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Pyrrhus   </a:t>
            </a:r>
            <a:r>
              <a:rPr kumimoji="0" lang="en-US" altLang="en-US" sz="1200" b="1" i="0" u="none" strike="noStrike" cap="none" normalizeH="0" baseline="0" noProof="1">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Text Box 11">
            <a:extLst>
              <a:ext uri="{FF2B5EF4-FFF2-40B4-BE49-F238E27FC236}">
                <a16:creationId xmlns:a16="http://schemas.microsoft.com/office/drawing/2014/main" id="{B1C1859A-CE94-4DEE-B48E-1EC91273B13D}"/>
              </a:ext>
            </a:extLst>
          </p:cNvPr>
          <p:cNvSpPr txBox="1">
            <a:spLocks noChangeArrowheads="1"/>
          </p:cNvSpPr>
          <p:nvPr/>
        </p:nvSpPr>
        <p:spPr bwMode="auto">
          <a:xfrm>
            <a:off x="5881906" y="4051477"/>
            <a:ext cx="1429473" cy="12355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allies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Seleucus           Lysimichus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Cassander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AutoShape 12">
            <a:extLst>
              <a:ext uri="{FF2B5EF4-FFF2-40B4-BE49-F238E27FC236}">
                <a16:creationId xmlns:a16="http://schemas.microsoft.com/office/drawing/2014/main" id="{56B8B229-E322-44DE-9AD4-237046C56C1E}"/>
              </a:ext>
            </a:extLst>
          </p:cNvPr>
          <p:cNvSpPr>
            <a:spLocks/>
          </p:cNvSpPr>
          <p:nvPr/>
        </p:nvSpPr>
        <p:spPr bwMode="auto">
          <a:xfrm rot="-10800000">
            <a:off x="5129588" y="4051477"/>
            <a:ext cx="203275" cy="959978"/>
          </a:xfrm>
          <a:prstGeom prst="leftBracket">
            <a:avLst>
              <a:gd name="adj" fmla="val 71545"/>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3">
            <a:extLst>
              <a:ext uri="{FF2B5EF4-FFF2-40B4-BE49-F238E27FC236}">
                <a16:creationId xmlns:a16="http://schemas.microsoft.com/office/drawing/2014/main" id="{1AFA2377-0748-4366-913D-14775AEF0D24}"/>
              </a:ext>
            </a:extLst>
          </p:cNvPr>
          <p:cNvSpPr txBox="1">
            <a:spLocks noChangeArrowheads="1"/>
          </p:cNvSpPr>
          <p:nvPr/>
        </p:nvSpPr>
        <p:spPr bwMode="auto">
          <a:xfrm>
            <a:off x="5365968" y="4422951"/>
            <a:ext cx="477797" cy="412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vs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4">
            <a:extLst>
              <a:ext uri="{FF2B5EF4-FFF2-40B4-BE49-F238E27FC236}">
                <a16:creationId xmlns:a16="http://schemas.microsoft.com/office/drawing/2014/main" id="{F06FB24D-844E-428B-9077-4357C672CDE1}"/>
              </a:ext>
            </a:extLst>
          </p:cNvPr>
          <p:cNvSpPr txBox="1">
            <a:spLocks noChangeArrowheads="1"/>
          </p:cNvSpPr>
          <p:nvPr/>
        </p:nvSpPr>
        <p:spPr bwMode="auto">
          <a:xfrm>
            <a:off x="3948331" y="3529189"/>
            <a:ext cx="3973154" cy="4124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98764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8ACBE1E-0B50-4728-8DDF-EF5893E7A89B}"/>
              </a:ext>
            </a:extLst>
          </p:cNvPr>
          <p:cNvSpPr/>
          <p:nvPr/>
        </p:nvSpPr>
        <p:spPr>
          <a:xfrm>
            <a:off x="589090" y="596380"/>
            <a:ext cx="10922466" cy="3600986"/>
          </a:xfrm>
          <a:prstGeom prst="rect">
            <a:avLst/>
          </a:prstGeom>
        </p:spPr>
        <p:txBody>
          <a:bodyPr wrap="square">
            <a:spAutoFit/>
          </a:bodyPr>
          <a:lstStyle/>
          <a:p>
            <a:r>
              <a:rPr lang="en-US" kern="1400" dirty="0">
                <a:solidFill>
                  <a:srgbClr val="000000"/>
                </a:solidFill>
                <a:latin typeface="Arial Narrow" panose="020B0606020202030204" pitchFamily="34" charset="0"/>
              </a:rPr>
              <a:t>When we come to the 2016 election, what are these two people trying to win or defeat? or take over, or control? Hillary Clinton isn't trying to control Donald Trump's life.  She wants the three allies. She doesn’t want to take Trump down or control his life. They are not fighting over each others property, she doesn’t want to take Trump Tower from him.  In this battle they both want the same thing. The two, Clinton and Trump from that angle  are in unison - they both want the three branches of government, beginning with the executive branch, the presidency.</a:t>
            </a:r>
            <a:endParaRPr lang="en-US" sz="1200" kern="1400" dirty="0">
              <a:solidFill>
                <a:srgbClr val="000000"/>
              </a:solidFill>
              <a:effectLst/>
              <a:latin typeface="Times New Roman" panose="02020603050405020304" pitchFamily="18"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effectLst/>
              <a:latin typeface="Times New Roman" panose="02020603050405020304" pitchFamily="18" charset="0"/>
            </a:endParaRPr>
          </a:p>
          <a:p>
            <a:r>
              <a:rPr lang="en-US" kern="1400" dirty="0">
                <a:solidFill>
                  <a:srgbClr val="000000"/>
                </a:solidFill>
                <a:latin typeface="Arial Narrow" panose="020B0606020202030204" pitchFamily="34" charset="0"/>
              </a:rPr>
              <a:t>When we get to 2016, Trump has all these business interests. Is that what Hillary is trying to take? She's not trying to take over his life. And he's not trying to take from her, her belongings and land. What do they both want?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is not wanting what Demetrius has. Demetrius has land that does not belong to his father, he has his own navy, and his own cities.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doesn't want to take Demetrius's cities away from him. Demetrius isn't trying to take </a:t>
            </a:r>
            <a:r>
              <a:rPr lang="en-US" kern="1400" dirty="0" err="1">
                <a:solidFill>
                  <a:srgbClr val="000000"/>
                </a:solidFill>
                <a:latin typeface="Arial Narrow" panose="020B0606020202030204" pitchFamily="34" charset="0"/>
              </a:rPr>
              <a:t>Antigonus’s</a:t>
            </a:r>
            <a:r>
              <a:rPr lang="en-US" kern="1400" dirty="0">
                <a:solidFill>
                  <a:srgbClr val="000000"/>
                </a:solidFill>
                <a:latin typeface="Arial Narrow" panose="020B0606020202030204" pitchFamily="34" charset="0"/>
              </a:rPr>
              <a:t> land   - in that sense, they're not fighting each other. They both want the three allies, </a:t>
            </a:r>
            <a:r>
              <a:rPr lang="en-US" kern="1400" dirty="0" err="1">
                <a:solidFill>
                  <a:srgbClr val="000000"/>
                </a:solidFill>
                <a:latin typeface="Arial Narrow" panose="020B0606020202030204" pitchFamily="34" charset="0"/>
              </a:rPr>
              <a:t>Seleucus</a:t>
            </a:r>
            <a:r>
              <a:rPr lang="en-US" kern="1400" dirty="0">
                <a:solidFill>
                  <a:srgbClr val="000000"/>
                </a:solidFill>
                <a:latin typeface="Arial Narrow" panose="020B0606020202030204" pitchFamily="34" charset="0"/>
              </a:rPr>
              <a:t>,  </a:t>
            </a:r>
            <a:r>
              <a:rPr lang="en-US" kern="1400" dirty="0" err="1">
                <a:solidFill>
                  <a:srgbClr val="000000"/>
                </a:solidFill>
                <a:latin typeface="Arial Narrow" panose="020B0606020202030204" pitchFamily="34" charset="0"/>
              </a:rPr>
              <a:t>Cassander</a:t>
            </a:r>
            <a:r>
              <a:rPr lang="en-US" kern="1400" dirty="0">
                <a:solidFill>
                  <a:srgbClr val="000000"/>
                </a:solidFill>
                <a:latin typeface="Arial Narrow" panose="020B0606020202030204" pitchFamily="34" charset="0"/>
              </a:rPr>
              <a:t>, Lysimachus to control. It's not their own belongings. It's something they're both striving for.</a:t>
            </a:r>
            <a:endParaRPr lang="en-US" sz="1200" kern="1400" dirty="0">
              <a:solidFill>
                <a:srgbClr val="000000"/>
              </a:solidFill>
              <a:effectLst/>
              <a:latin typeface="Times New Roman" panose="02020603050405020304" pitchFamily="18" charset="0"/>
            </a:endParaRPr>
          </a:p>
          <a:p>
            <a:r>
              <a:rPr lang="en-US" sz="1200" kern="1400" dirty="0">
                <a:solidFill>
                  <a:srgbClr val="000000"/>
                </a:solidFill>
                <a:effectLst/>
                <a:latin typeface="Times New Roman" panose="02020603050405020304" pitchFamily="18" charset="0"/>
              </a:rPr>
              <a:t> </a:t>
            </a:r>
          </a:p>
        </p:txBody>
      </p:sp>
      <p:sp>
        <p:nvSpPr>
          <p:cNvPr id="6" name="Text Box 2">
            <a:extLst>
              <a:ext uri="{FF2B5EF4-FFF2-40B4-BE49-F238E27FC236}">
                <a16:creationId xmlns:a16="http://schemas.microsoft.com/office/drawing/2014/main" id="{F9F8261A-34E9-4638-AA9D-06AE11EDFC01}"/>
              </a:ext>
            </a:extLst>
          </p:cNvPr>
          <p:cNvSpPr txBox="1">
            <a:spLocks noChangeArrowheads="1"/>
          </p:cNvSpPr>
          <p:nvPr/>
        </p:nvSpPr>
        <p:spPr bwMode="auto">
          <a:xfrm>
            <a:off x="4060097" y="4658950"/>
            <a:ext cx="4071806" cy="1266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3">
            <a:extLst>
              <a:ext uri="{FF2B5EF4-FFF2-40B4-BE49-F238E27FC236}">
                <a16:creationId xmlns:a16="http://schemas.microsoft.com/office/drawing/2014/main" id="{AAE2CB3C-C71D-4580-A4E8-6E3F13AD4A34}"/>
              </a:ext>
            </a:extLst>
          </p:cNvPr>
          <p:cNvSpPr txBox="1">
            <a:spLocks noChangeArrowheads="1"/>
          </p:cNvSpPr>
          <p:nvPr/>
        </p:nvSpPr>
        <p:spPr bwMode="auto">
          <a:xfrm>
            <a:off x="4524921" y="4882788"/>
            <a:ext cx="1481320" cy="868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Clinton                                                          	Trump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Putin   </a:t>
            </a:r>
            <a:r>
              <a:rPr kumimoji="0" lang="en-US" altLang="en-US" sz="1200" b="1" i="0" u="none" strike="noStrike" cap="none" normalizeH="0" baseline="0" noProof="1">
                <a:ln>
                  <a:noFill/>
                </a:ln>
                <a:solidFill>
                  <a:srgbClr val="000000"/>
                </a:solidFill>
                <a:effectLst/>
                <a:latin typeface="Arial Narrow" panose="020B0606020202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4">
            <a:extLst>
              <a:ext uri="{FF2B5EF4-FFF2-40B4-BE49-F238E27FC236}">
                <a16:creationId xmlns:a16="http://schemas.microsoft.com/office/drawing/2014/main" id="{5670F7B8-5F79-4EAA-B1E6-47743D06ED65}"/>
              </a:ext>
            </a:extLst>
          </p:cNvPr>
          <p:cNvSpPr txBox="1">
            <a:spLocks noChangeArrowheads="1"/>
          </p:cNvSpPr>
          <p:nvPr/>
        </p:nvSpPr>
        <p:spPr bwMode="auto">
          <a:xfrm>
            <a:off x="6606499" y="4733563"/>
            <a:ext cx="1331729" cy="111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allies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Executive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Legislative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Judicial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AutoShape 5">
            <a:extLst>
              <a:ext uri="{FF2B5EF4-FFF2-40B4-BE49-F238E27FC236}">
                <a16:creationId xmlns:a16="http://schemas.microsoft.com/office/drawing/2014/main" id="{D73C84C6-99EA-4192-829A-A6A11529F7FB}"/>
              </a:ext>
            </a:extLst>
          </p:cNvPr>
          <p:cNvSpPr>
            <a:spLocks/>
          </p:cNvSpPr>
          <p:nvPr/>
        </p:nvSpPr>
        <p:spPr bwMode="auto">
          <a:xfrm rot="10800000">
            <a:off x="6050324" y="4733563"/>
            <a:ext cx="149591" cy="1117600"/>
          </a:xfrm>
          <a:prstGeom prst="leftBracket">
            <a:avLst>
              <a:gd name="adj" fmla="val 71545"/>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6">
            <a:extLst>
              <a:ext uri="{FF2B5EF4-FFF2-40B4-BE49-F238E27FC236}">
                <a16:creationId xmlns:a16="http://schemas.microsoft.com/office/drawing/2014/main" id="{33E03B73-EDC5-4691-83B6-D459B2114A2D}"/>
              </a:ext>
            </a:extLst>
          </p:cNvPr>
          <p:cNvSpPr txBox="1">
            <a:spLocks noChangeArrowheads="1"/>
          </p:cNvSpPr>
          <p:nvPr/>
        </p:nvSpPr>
        <p:spPr bwMode="auto">
          <a:xfrm>
            <a:off x="6205640" y="5105038"/>
            <a:ext cx="445126" cy="373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vs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7">
            <a:extLst>
              <a:ext uri="{FF2B5EF4-FFF2-40B4-BE49-F238E27FC236}">
                <a16:creationId xmlns:a16="http://schemas.microsoft.com/office/drawing/2014/main" id="{86C3109B-BCFD-4C2B-8ED8-AAFC38587EB5}"/>
              </a:ext>
            </a:extLst>
          </p:cNvPr>
          <p:cNvSpPr txBox="1">
            <a:spLocks noChangeArrowheads="1"/>
          </p:cNvSpPr>
          <p:nvPr/>
        </p:nvSpPr>
        <p:spPr bwMode="auto">
          <a:xfrm>
            <a:off x="4365339" y="4211275"/>
            <a:ext cx="3701477"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5">
            <a:extLst>
              <a:ext uri="{FF2B5EF4-FFF2-40B4-BE49-F238E27FC236}">
                <a16:creationId xmlns:a16="http://schemas.microsoft.com/office/drawing/2014/main" id="{3C1ACE79-54FD-416E-9F23-334B3D9AD847}"/>
              </a:ext>
            </a:extLst>
          </p:cNvPr>
          <p:cNvSpPr>
            <a:spLocks noChangeShapeType="1"/>
          </p:cNvSpPr>
          <p:nvPr/>
        </p:nvSpPr>
        <p:spPr bwMode="auto">
          <a:xfrm>
            <a:off x="6910341" y="5028153"/>
            <a:ext cx="722417"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947187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8" name="Control 128">
            <a:extLst>
              <a:ext uri="{FF2B5EF4-FFF2-40B4-BE49-F238E27FC236}">
                <a16:creationId xmlns:a16="http://schemas.microsoft.com/office/drawing/2014/main" id="{3869E386-5C92-4CEF-95B4-4C4E666846ED}"/>
              </a:ext>
            </a:extLst>
          </p:cNvPr>
          <p:cNvSpPr>
            <a:spLocks noChangeArrowheads="1" noChangeShapeType="1"/>
          </p:cNvSpPr>
          <p:nvPr/>
        </p:nvSpPr>
        <p:spPr bwMode="auto">
          <a:xfrm>
            <a:off x="12683000" y="1863725"/>
            <a:ext cx="1257300" cy="485775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70" name="Text Box 8">
            <a:extLst>
              <a:ext uri="{FF2B5EF4-FFF2-40B4-BE49-F238E27FC236}">
                <a16:creationId xmlns:a16="http://schemas.microsoft.com/office/drawing/2014/main" id="{F7A74DF3-AE9F-426A-875D-CE59025A3C8E}"/>
              </a:ext>
            </a:extLst>
          </p:cNvPr>
          <p:cNvSpPr txBox="1">
            <a:spLocks noChangeArrowheads="1"/>
          </p:cNvSpPr>
          <p:nvPr/>
        </p:nvSpPr>
        <p:spPr bwMode="auto">
          <a:xfrm>
            <a:off x="7527344" y="3049827"/>
            <a:ext cx="4071806" cy="1266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9">
            <a:extLst>
              <a:ext uri="{FF2B5EF4-FFF2-40B4-BE49-F238E27FC236}">
                <a16:creationId xmlns:a16="http://schemas.microsoft.com/office/drawing/2014/main" id="{CBBC149E-9EB1-4729-B438-8BDBD1E74485}"/>
              </a:ext>
            </a:extLst>
          </p:cNvPr>
          <p:cNvSpPr txBox="1">
            <a:spLocks noChangeArrowheads="1"/>
          </p:cNvSpPr>
          <p:nvPr/>
        </p:nvSpPr>
        <p:spPr bwMode="auto">
          <a:xfrm>
            <a:off x="7992168" y="3273665"/>
            <a:ext cx="1481320" cy="868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Hitler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Stalin   </a:t>
            </a:r>
            <a:r>
              <a:rPr kumimoji="0" lang="en-US" altLang="en-US" sz="1200" b="1" i="0" u="none" strike="noStrike" cap="none" normalizeH="0" baseline="0" noProof="1">
                <a:ln>
                  <a:noFill/>
                </a:ln>
                <a:solidFill>
                  <a:srgbClr val="000000"/>
                </a:solidFill>
                <a:effectLst/>
                <a:latin typeface="Arial Narrow" panose="020B0606020202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10">
            <a:extLst>
              <a:ext uri="{FF2B5EF4-FFF2-40B4-BE49-F238E27FC236}">
                <a16:creationId xmlns:a16="http://schemas.microsoft.com/office/drawing/2014/main" id="{C8A5DDDA-79F4-4C9E-8048-69A8A148DB30}"/>
              </a:ext>
            </a:extLst>
          </p:cNvPr>
          <p:cNvSpPr txBox="1">
            <a:spLocks noChangeArrowheads="1"/>
          </p:cNvSpPr>
          <p:nvPr/>
        </p:nvSpPr>
        <p:spPr bwMode="auto">
          <a:xfrm>
            <a:off x="10073746" y="3124440"/>
            <a:ext cx="1331729" cy="111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allies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Poland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Britain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AutoShape 11">
            <a:extLst>
              <a:ext uri="{FF2B5EF4-FFF2-40B4-BE49-F238E27FC236}">
                <a16:creationId xmlns:a16="http://schemas.microsoft.com/office/drawing/2014/main" id="{D7AB3C67-2783-4808-9CC6-E4CF1B283331}"/>
              </a:ext>
            </a:extLst>
          </p:cNvPr>
          <p:cNvSpPr>
            <a:spLocks/>
          </p:cNvSpPr>
          <p:nvPr/>
        </p:nvSpPr>
        <p:spPr bwMode="auto">
          <a:xfrm rot="10800000">
            <a:off x="9517571" y="3124440"/>
            <a:ext cx="149591" cy="1117600"/>
          </a:xfrm>
          <a:prstGeom prst="leftBracket">
            <a:avLst>
              <a:gd name="adj" fmla="val 71545"/>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12">
            <a:extLst>
              <a:ext uri="{FF2B5EF4-FFF2-40B4-BE49-F238E27FC236}">
                <a16:creationId xmlns:a16="http://schemas.microsoft.com/office/drawing/2014/main" id="{F5580ED3-E154-4768-BB9A-8CC0965D5382}"/>
              </a:ext>
            </a:extLst>
          </p:cNvPr>
          <p:cNvSpPr txBox="1">
            <a:spLocks noChangeArrowheads="1"/>
          </p:cNvSpPr>
          <p:nvPr/>
        </p:nvSpPr>
        <p:spPr bwMode="auto">
          <a:xfrm>
            <a:off x="9672887" y="3495915"/>
            <a:ext cx="445126" cy="373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vs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13">
            <a:extLst>
              <a:ext uri="{FF2B5EF4-FFF2-40B4-BE49-F238E27FC236}">
                <a16:creationId xmlns:a16="http://schemas.microsoft.com/office/drawing/2014/main" id="{34855172-A5FA-487C-9E71-454ED9CEAD25}"/>
              </a:ext>
            </a:extLst>
          </p:cNvPr>
          <p:cNvSpPr txBox="1">
            <a:spLocks noChangeArrowheads="1"/>
          </p:cNvSpPr>
          <p:nvPr/>
        </p:nvSpPr>
        <p:spPr bwMode="auto">
          <a:xfrm>
            <a:off x="7832586" y="2602152"/>
            <a:ext cx="3701477"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Hitler begins WW2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14">
            <a:extLst>
              <a:ext uri="{FF2B5EF4-FFF2-40B4-BE49-F238E27FC236}">
                <a16:creationId xmlns:a16="http://schemas.microsoft.com/office/drawing/2014/main" id="{183A3A31-FFB3-42D5-9733-EC19F50809DB}"/>
              </a:ext>
            </a:extLst>
          </p:cNvPr>
          <p:cNvSpPr>
            <a:spLocks noChangeShapeType="1"/>
          </p:cNvSpPr>
          <p:nvPr/>
        </p:nvSpPr>
        <p:spPr bwMode="auto">
          <a:xfrm>
            <a:off x="10448776" y="3419030"/>
            <a:ext cx="525394"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77" name="Group 16">
            <a:extLst>
              <a:ext uri="{FF2B5EF4-FFF2-40B4-BE49-F238E27FC236}">
                <a16:creationId xmlns:a16="http://schemas.microsoft.com/office/drawing/2014/main" id="{55E2AE71-B075-47E3-931B-1AE9244B56C6}"/>
              </a:ext>
            </a:extLst>
          </p:cNvPr>
          <p:cNvGrpSpPr>
            <a:grpSpLocks/>
          </p:cNvGrpSpPr>
          <p:nvPr/>
        </p:nvGrpSpPr>
        <p:grpSpPr bwMode="auto">
          <a:xfrm>
            <a:off x="7527344" y="4430952"/>
            <a:ext cx="4071806" cy="1714500"/>
            <a:chOff x="117500861" y="108619925"/>
            <a:chExt cx="3143250" cy="1314450"/>
          </a:xfrm>
        </p:grpSpPr>
        <p:sp>
          <p:nvSpPr>
            <p:cNvPr id="78" name="Text Box 17">
              <a:extLst>
                <a:ext uri="{FF2B5EF4-FFF2-40B4-BE49-F238E27FC236}">
                  <a16:creationId xmlns:a16="http://schemas.microsoft.com/office/drawing/2014/main" id="{5306B91D-3922-4F94-A970-315E370C7225}"/>
                </a:ext>
              </a:extLst>
            </p:cNvPr>
            <p:cNvSpPr txBox="1">
              <a:spLocks noChangeArrowheads="1"/>
            </p:cNvSpPr>
            <p:nvPr/>
          </p:nvSpPr>
          <p:spPr bwMode="auto">
            <a:xfrm>
              <a:off x="117500861" y="108962825"/>
              <a:ext cx="314325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18">
              <a:extLst>
                <a:ext uri="{FF2B5EF4-FFF2-40B4-BE49-F238E27FC236}">
                  <a16:creationId xmlns:a16="http://schemas.microsoft.com/office/drawing/2014/main" id="{B81184F2-49BE-416D-8C15-C4CF8C29010B}"/>
                </a:ext>
              </a:extLst>
            </p:cNvPr>
            <p:cNvSpPr txBox="1">
              <a:spLocks noChangeArrowheads="1"/>
            </p:cNvSpPr>
            <p:nvPr/>
          </p:nvSpPr>
          <p:spPr bwMode="auto">
            <a:xfrm>
              <a:off x="117500861" y="109134275"/>
              <a:ext cx="1257300"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err="1">
                  <a:ln>
                    <a:noFill/>
                  </a:ln>
                  <a:solidFill>
                    <a:srgbClr val="000000"/>
                  </a:solidFill>
                  <a:effectLst/>
                  <a:latin typeface="Arial Narrow" panose="020B0606020202030204" pitchFamily="34" charset="0"/>
                </a:rPr>
                <a:t>Antigonus</a:t>
              </a:r>
              <a:r>
                <a:rPr kumimoji="0" lang="en-US" altLang="en-US" sz="1200" b="0" i="0" u="none" strike="noStrike" cap="none" normalizeH="0" baseline="0" dirty="0">
                  <a:ln>
                    <a:noFill/>
                  </a:ln>
                  <a:solidFill>
                    <a:srgbClr val="000000"/>
                  </a:solidFill>
                  <a:effectLst/>
                  <a:latin typeface="Arial Narrow" panose="020B0606020202030204" pitchFamily="34" charset="0"/>
                </a:rPr>
                <a:t>                                                           	Demetrius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Pyrrhus   </a:t>
              </a:r>
              <a:r>
                <a:rPr kumimoji="0" lang="en-US" altLang="en-US" sz="1200" b="1" i="0" u="none" strike="noStrike" cap="none" normalizeH="0" baseline="0" noProof="1">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0" name="Text Box 19">
              <a:extLst>
                <a:ext uri="{FF2B5EF4-FFF2-40B4-BE49-F238E27FC236}">
                  <a16:creationId xmlns:a16="http://schemas.microsoft.com/office/drawing/2014/main" id="{8862150F-D298-4653-A2C2-5C9B71E1A771}"/>
                </a:ext>
              </a:extLst>
            </p:cNvPr>
            <p:cNvSpPr txBox="1">
              <a:spLocks noChangeArrowheads="1"/>
            </p:cNvSpPr>
            <p:nvPr/>
          </p:nvSpPr>
          <p:spPr bwMode="auto">
            <a:xfrm>
              <a:off x="119443961" y="109019975"/>
              <a:ext cx="10287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allies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Seleucus           “E”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Lysimichus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Cassander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AutoShape 20">
              <a:extLst>
                <a:ext uri="{FF2B5EF4-FFF2-40B4-BE49-F238E27FC236}">
                  <a16:creationId xmlns:a16="http://schemas.microsoft.com/office/drawing/2014/main" id="{C7F355D9-2066-4B48-B88A-76FC51EAD4E7}"/>
                </a:ext>
              </a:extLst>
            </p:cNvPr>
            <p:cNvSpPr>
              <a:spLocks/>
            </p:cNvSpPr>
            <p:nvPr/>
          </p:nvSpPr>
          <p:spPr bwMode="auto">
            <a:xfrm rot="-10800000">
              <a:off x="118815311" y="109019975"/>
              <a:ext cx="114299" cy="857250"/>
            </a:xfrm>
            <a:prstGeom prst="leftBracket">
              <a:avLst>
                <a:gd name="adj" fmla="val 62501"/>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21">
              <a:extLst>
                <a:ext uri="{FF2B5EF4-FFF2-40B4-BE49-F238E27FC236}">
                  <a16:creationId xmlns:a16="http://schemas.microsoft.com/office/drawing/2014/main" id="{63835A4F-DF90-42D3-9411-794C229BAFD0}"/>
                </a:ext>
              </a:extLst>
            </p:cNvPr>
            <p:cNvSpPr txBox="1">
              <a:spLocks noChangeArrowheads="1"/>
            </p:cNvSpPr>
            <p:nvPr/>
          </p:nvSpPr>
          <p:spPr bwMode="auto">
            <a:xfrm>
              <a:off x="118986761" y="10930572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vs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22">
              <a:extLst>
                <a:ext uri="{FF2B5EF4-FFF2-40B4-BE49-F238E27FC236}">
                  <a16:creationId xmlns:a16="http://schemas.microsoft.com/office/drawing/2014/main" id="{FAB6FF8A-F26A-4483-9C86-4F3B8B239150}"/>
                </a:ext>
              </a:extLst>
            </p:cNvPr>
            <p:cNvSpPr txBox="1">
              <a:spLocks noChangeArrowheads="1"/>
            </p:cNvSpPr>
            <p:nvPr/>
          </p:nvSpPr>
          <p:spPr bwMode="auto">
            <a:xfrm>
              <a:off x="117729461" y="108619925"/>
              <a:ext cx="2857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84" name="Line 23">
            <a:extLst>
              <a:ext uri="{FF2B5EF4-FFF2-40B4-BE49-F238E27FC236}">
                <a16:creationId xmlns:a16="http://schemas.microsoft.com/office/drawing/2014/main" id="{9E538C69-1BBF-490D-99FF-5F6A50C24B00}"/>
              </a:ext>
            </a:extLst>
          </p:cNvPr>
          <p:cNvSpPr>
            <a:spLocks noChangeShapeType="1"/>
          </p:cNvSpPr>
          <p:nvPr/>
        </p:nvSpPr>
        <p:spPr bwMode="auto">
          <a:xfrm flipH="1">
            <a:off x="10678636" y="5251238"/>
            <a:ext cx="295534" cy="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Rectangle 4">
            <a:extLst>
              <a:ext uri="{FF2B5EF4-FFF2-40B4-BE49-F238E27FC236}">
                <a16:creationId xmlns:a16="http://schemas.microsoft.com/office/drawing/2014/main" id="{9BC29FD1-1A1B-426E-80F9-20F61FEE9AC6}"/>
              </a:ext>
            </a:extLst>
          </p:cNvPr>
          <p:cNvSpPr/>
          <p:nvPr/>
        </p:nvSpPr>
        <p:spPr>
          <a:xfrm>
            <a:off x="721410" y="851695"/>
            <a:ext cx="5970247" cy="5293757"/>
          </a:xfrm>
          <a:prstGeom prst="rect">
            <a:avLst/>
          </a:prstGeom>
        </p:spPr>
        <p:txBody>
          <a:bodyPr wrap="square">
            <a:spAutoFit/>
          </a:bodyPr>
          <a:lstStyle/>
          <a:p>
            <a:r>
              <a:rPr lang="en-US" sz="1400" kern="1400" dirty="0">
                <a:solidFill>
                  <a:srgbClr val="000000"/>
                </a:solidFill>
                <a:latin typeface="Arial Narrow" panose="020B0606020202030204" pitchFamily="34" charset="0"/>
              </a:rPr>
              <a:t>In 2016, they want to control all three branches of the US government. World War II explains that in more detail because in World War II there are three allies, and when Hitler begins World War II what does he take? Poland, one of the allies. At the beginning of the war on the western front, there are three allies, he takes only one ally, just Poland. At the beginning of World War II you can see just one is taken.  War was different 2000 years ago. What might be a battle back in history, in our history can turn into trench warfare. You don't see one battle, you see an invasion that lasts for years.</a:t>
            </a:r>
            <a:endParaRPr lang="en-US" sz="1400" kern="1400" dirty="0">
              <a:solidFill>
                <a:srgbClr val="000000"/>
              </a:solidFill>
              <a:effectLst/>
              <a:latin typeface="Arial Narrow" panose="020B0606020202030204" pitchFamily="34" charset="0"/>
            </a:endParaRPr>
          </a:p>
          <a:p>
            <a:r>
              <a:rPr lang="en-US" sz="1400" kern="1400" dirty="0">
                <a:solidFill>
                  <a:srgbClr val="000000"/>
                </a:solidFill>
                <a:latin typeface="Arial Narrow" panose="020B0606020202030204" pitchFamily="34" charset="0"/>
              </a:rPr>
              <a:t> </a:t>
            </a:r>
            <a:endParaRPr lang="en-US" sz="1400" kern="1400" dirty="0">
              <a:solidFill>
                <a:srgbClr val="000000"/>
              </a:solidFill>
              <a:effectLst/>
              <a:latin typeface="Arial Narrow" panose="020B0606020202030204" pitchFamily="34" charset="0"/>
            </a:endParaRPr>
          </a:p>
          <a:p>
            <a:r>
              <a:rPr lang="en-US" sz="1400" kern="1400" dirty="0">
                <a:solidFill>
                  <a:srgbClr val="000000"/>
                </a:solidFill>
                <a:latin typeface="Arial Narrow" panose="020B0606020202030204" pitchFamily="34" charset="0"/>
              </a:rPr>
              <a:t>Without proving it,  </a:t>
            </a:r>
            <a:r>
              <a:rPr lang="en-US" sz="1400" kern="1400" dirty="0" err="1">
                <a:solidFill>
                  <a:srgbClr val="000000"/>
                </a:solidFill>
                <a:latin typeface="Arial Narrow" panose="020B0606020202030204" pitchFamily="34" charset="0"/>
              </a:rPr>
              <a:t>Seleucus</a:t>
            </a:r>
            <a:r>
              <a:rPr lang="en-US" sz="1400" kern="1400" dirty="0">
                <a:solidFill>
                  <a:srgbClr val="000000"/>
                </a:solidFill>
                <a:latin typeface="Arial Narrow" panose="020B0606020202030204" pitchFamily="34" charset="0"/>
              </a:rPr>
              <a:t> equals the executive branch. Whether we can tie the legislative and judicial  branch to </a:t>
            </a:r>
            <a:r>
              <a:rPr lang="en-US" sz="1400" kern="1400" dirty="0" err="1">
                <a:solidFill>
                  <a:srgbClr val="000000"/>
                </a:solidFill>
                <a:latin typeface="Arial Narrow" panose="020B0606020202030204" pitchFamily="34" charset="0"/>
              </a:rPr>
              <a:t>Cassander</a:t>
            </a:r>
            <a:r>
              <a:rPr lang="en-US" sz="1400" kern="1400" dirty="0">
                <a:solidFill>
                  <a:srgbClr val="000000"/>
                </a:solidFill>
                <a:latin typeface="Arial Narrow" panose="020B0606020202030204" pitchFamily="34" charset="0"/>
              </a:rPr>
              <a:t> and  Lysimachus, we’re not sure how you would choose which represents which.  Maybe it can be done.</a:t>
            </a:r>
            <a:endParaRPr lang="en-US" sz="1400" kern="1400" dirty="0">
              <a:solidFill>
                <a:srgbClr val="000000"/>
              </a:solidFill>
              <a:effectLst/>
              <a:latin typeface="Arial Narrow" panose="020B0606020202030204" pitchFamily="34" charset="0"/>
            </a:endParaRPr>
          </a:p>
          <a:p>
            <a:r>
              <a:rPr lang="en-US" sz="1400" kern="1400" dirty="0">
                <a:solidFill>
                  <a:srgbClr val="000000"/>
                </a:solidFill>
                <a:latin typeface="Arial Narrow" panose="020B0606020202030204" pitchFamily="34" charset="0"/>
              </a:rPr>
              <a:t> </a:t>
            </a:r>
            <a:endParaRPr lang="en-US" sz="1400" kern="1400" dirty="0">
              <a:solidFill>
                <a:srgbClr val="000000"/>
              </a:solidFill>
              <a:effectLst/>
              <a:latin typeface="Arial Narrow" panose="020B0606020202030204" pitchFamily="34" charset="0"/>
            </a:endParaRPr>
          </a:p>
          <a:p>
            <a:r>
              <a:rPr lang="en-US" sz="1400" kern="1400" dirty="0">
                <a:solidFill>
                  <a:srgbClr val="000000"/>
                </a:solidFill>
                <a:latin typeface="Arial Narrow" panose="020B0606020202030204" pitchFamily="34" charset="0"/>
              </a:rPr>
              <a:t>When it comes to 2016, what is Trump running on? What is his attack against Hillary Clinton? What is his problem with Hillary Clinton? His number one attack is saying she's like Obama, or </a:t>
            </a:r>
            <a:r>
              <a:rPr lang="en-US" sz="1400" b="1" kern="1400" dirty="0">
                <a:solidFill>
                  <a:srgbClr val="000000"/>
                </a:solidFill>
                <a:latin typeface="Arial Narrow" panose="020B0606020202030204" pitchFamily="34" charset="0"/>
              </a:rPr>
              <a:t>the establishment</a:t>
            </a:r>
            <a:r>
              <a:rPr lang="en-US" sz="1400" kern="1400" dirty="0">
                <a:solidFill>
                  <a:srgbClr val="000000"/>
                </a:solidFill>
                <a:latin typeface="Arial Narrow" panose="020B0606020202030204" pitchFamily="34" charset="0"/>
              </a:rPr>
              <a:t>, or the swamp. He turns the establishment into a bad thing. If we can erase all that brainwashing from our mind, is she the establishment?</a:t>
            </a:r>
            <a:endParaRPr lang="en-US" sz="1400" kern="1400" dirty="0">
              <a:solidFill>
                <a:srgbClr val="000000"/>
              </a:solidFill>
              <a:effectLst/>
              <a:latin typeface="Arial Narrow" panose="020B0606020202030204" pitchFamily="34" charset="0"/>
            </a:endParaRPr>
          </a:p>
          <a:p>
            <a:r>
              <a:rPr lang="en-US" sz="1400" kern="1400" dirty="0">
                <a:solidFill>
                  <a:srgbClr val="000000"/>
                </a:solidFill>
                <a:latin typeface="Arial Narrow" panose="020B0606020202030204" pitchFamily="34" charset="0"/>
              </a:rPr>
              <a:t> </a:t>
            </a:r>
            <a:endParaRPr lang="en-US" sz="1400" kern="1400" dirty="0">
              <a:solidFill>
                <a:srgbClr val="000000"/>
              </a:solidFill>
              <a:effectLst/>
              <a:latin typeface="Arial Narrow" panose="020B0606020202030204" pitchFamily="34" charset="0"/>
            </a:endParaRPr>
          </a:p>
          <a:p>
            <a:r>
              <a:rPr lang="en-US" sz="1400" kern="1400" dirty="0">
                <a:solidFill>
                  <a:srgbClr val="000000"/>
                </a:solidFill>
                <a:latin typeface="Arial Narrow" panose="020B0606020202030204" pitchFamily="34" charset="0"/>
              </a:rPr>
              <a:t>The establishment they're talking about is that continuing ruling class. What Trump is saying, is we need to overthrow the establishment, them. He calls that ruling class the swamp. There's an element of Truth to that. But he brainwashed people into thinking the establishment was something negative, because Hillary equals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She stands for what George Washington stood for and what the people who wrote the Constitution stood for.</a:t>
            </a:r>
            <a:r>
              <a:rPr lang="en-US" kern="1400" dirty="0">
                <a:solidFill>
                  <a:srgbClr val="000000"/>
                </a:solidFill>
                <a:latin typeface="Arial Narrow" panose="020B0606020202030204" pitchFamily="34" charset="0"/>
              </a:rPr>
              <a:t> </a:t>
            </a:r>
            <a:endParaRPr lang="en-US" sz="1200" kern="1400" dirty="0">
              <a:solidFill>
                <a:srgbClr val="000000"/>
              </a:solidFill>
              <a:effectLst/>
              <a:latin typeface="Times New Roman" panose="02020603050405020304" pitchFamily="18" charset="0"/>
            </a:endParaRPr>
          </a:p>
          <a:p>
            <a:r>
              <a:rPr lang="en-US" sz="1200" kern="1400" dirty="0">
                <a:solidFill>
                  <a:srgbClr val="000000"/>
                </a:solidFill>
                <a:effectLst/>
                <a:latin typeface="Times New Roman" panose="02020603050405020304" pitchFamily="18" charset="0"/>
              </a:rPr>
              <a:t> </a:t>
            </a:r>
          </a:p>
        </p:txBody>
      </p:sp>
      <p:sp>
        <p:nvSpPr>
          <p:cNvPr id="86" name="Text Box 2">
            <a:extLst>
              <a:ext uri="{FF2B5EF4-FFF2-40B4-BE49-F238E27FC236}">
                <a16:creationId xmlns:a16="http://schemas.microsoft.com/office/drawing/2014/main" id="{A8B0097B-7D85-41B2-B4E5-AE3A2B020D86}"/>
              </a:ext>
            </a:extLst>
          </p:cNvPr>
          <p:cNvSpPr txBox="1">
            <a:spLocks noChangeArrowheads="1"/>
          </p:cNvSpPr>
          <p:nvPr/>
        </p:nvSpPr>
        <p:spPr bwMode="auto">
          <a:xfrm>
            <a:off x="7288964" y="1077878"/>
            <a:ext cx="4071806" cy="1266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3">
            <a:extLst>
              <a:ext uri="{FF2B5EF4-FFF2-40B4-BE49-F238E27FC236}">
                <a16:creationId xmlns:a16="http://schemas.microsoft.com/office/drawing/2014/main" id="{37DCDAF5-E47B-4F85-9600-D3EFD1B0FE37}"/>
              </a:ext>
            </a:extLst>
          </p:cNvPr>
          <p:cNvSpPr txBox="1">
            <a:spLocks noChangeArrowheads="1"/>
          </p:cNvSpPr>
          <p:nvPr/>
        </p:nvSpPr>
        <p:spPr bwMode="auto">
          <a:xfrm>
            <a:off x="7753788" y="1301716"/>
            <a:ext cx="1481320" cy="868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Clinton                                                          	Trump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Putin   </a:t>
            </a:r>
            <a:r>
              <a:rPr kumimoji="0" lang="en-US" altLang="en-US" sz="1200" b="1" i="0" u="none" strike="noStrike" cap="none" normalizeH="0" baseline="0" noProof="1">
                <a:ln>
                  <a:noFill/>
                </a:ln>
                <a:solidFill>
                  <a:srgbClr val="000000"/>
                </a:solidFill>
                <a:effectLst/>
                <a:latin typeface="Arial Narrow" panose="020B0606020202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4">
            <a:extLst>
              <a:ext uri="{FF2B5EF4-FFF2-40B4-BE49-F238E27FC236}">
                <a16:creationId xmlns:a16="http://schemas.microsoft.com/office/drawing/2014/main" id="{F5700F01-9D4A-4854-997C-BECF828B38FE}"/>
              </a:ext>
            </a:extLst>
          </p:cNvPr>
          <p:cNvSpPr txBox="1">
            <a:spLocks noChangeArrowheads="1"/>
          </p:cNvSpPr>
          <p:nvPr/>
        </p:nvSpPr>
        <p:spPr bwMode="auto">
          <a:xfrm>
            <a:off x="9835366" y="1152491"/>
            <a:ext cx="1331729" cy="111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allies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Executive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Legislative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Judicial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AutoShape 5">
            <a:extLst>
              <a:ext uri="{FF2B5EF4-FFF2-40B4-BE49-F238E27FC236}">
                <a16:creationId xmlns:a16="http://schemas.microsoft.com/office/drawing/2014/main" id="{D4B697E0-6DF9-4D5D-863E-2EA24BE77FE1}"/>
              </a:ext>
            </a:extLst>
          </p:cNvPr>
          <p:cNvSpPr>
            <a:spLocks/>
          </p:cNvSpPr>
          <p:nvPr/>
        </p:nvSpPr>
        <p:spPr bwMode="auto">
          <a:xfrm rot="10800000">
            <a:off x="9279191" y="1152491"/>
            <a:ext cx="149591" cy="1117600"/>
          </a:xfrm>
          <a:prstGeom prst="leftBracket">
            <a:avLst>
              <a:gd name="adj" fmla="val 71545"/>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6">
            <a:extLst>
              <a:ext uri="{FF2B5EF4-FFF2-40B4-BE49-F238E27FC236}">
                <a16:creationId xmlns:a16="http://schemas.microsoft.com/office/drawing/2014/main" id="{2E27AB5F-E924-45CB-BB43-F3A456947881}"/>
              </a:ext>
            </a:extLst>
          </p:cNvPr>
          <p:cNvSpPr txBox="1">
            <a:spLocks noChangeArrowheads="1"/>
          </p:cNvSpPr>
          <p:nvPr/>
        </p:nvSpPr>
        <p:spPr bwMode="auto">
          <a:xfrm>
            <a:off x="9434507" y="1523966"/>
            <a:ext cx="445126" cy="373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vs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7">
            <a:extLst>
              <a:ext uri="{FF2B5EF4-FFF2-40B4-BE49-F238E27FC236}">
                <a16:creationId xmlns:a16="http://schemas.microsoft.com/office/drawing/2014/main" id="{74F12CA7-F911-47F2-886E-FEB0518169B2}"/>
              </a:ext>
            </a:extLst>
          </p:cNvPr>
          <p:cNvSpPr txBox="1">
            <a:spLocks noChangeArrowheads="1"/>
          </p:cNvSpPr>
          <p:nvPr/>
        </p:nvSpPr>
        <p:spPr bwMode="auto">
          <a:xfrm>
            <a:off x="7594206" y="630203"/>
            <a:ext cx="3701477"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Line 15">
            <a:extLst>
              <a:ext uri="{FF2B5EF4-FFF2-40B4-BE49-F238E27FC236}">
                <a16:creationId xmlns:a16="http://schemas.microsoft.com/office/drawing/2014/main" id="{7BDEC396-E37B-4839-ADC9-429029F5FCE0}"/>
              </a:ext>
            </a:extLst>
          </p:cNvPr>
          <p:cNvSpPr>
            <a:spLocks noChangeShapeType="1"/>
          </p:cNvSpPr>
          <p:nvPr/>
        </p:nvSpPr>
        <p:spPr bwMode="auto">
          <a:xfrm>
            <a:off x="10139208" y="1447081"/>
            <a:ext cx="722417"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390992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76447F1-7C0F-45A3-9960-C076306556DA}"/>
              </a:ext>
            </a:extLst>
          </p:cNvPr>
          <p:cNvSpPr/>
          <p:nvPr/>
        </p:nvSpPr>
        <p:spPr>
          <a:xfrm>
            <a:off x="553673" y="533068"/>
            <a:ext cx="6509857" cy="4111382"/>
          </a:xfrm>
          <a:prstGeom prst="rect">
            <a:avLst/>
          </a:prstGeom>
        </p:spPr>
        <p:txBody>
          <a:bodyPr wrap="square">
            <a:spAutoFit/>
          </a:bodyPr>
          <a:lstStyle/>
          <a:p>
            <a:pPr>
              <a:lnSpc>
                <a:spcPct val="89000"/>
              </a:lnSpc>
            </a:pPr>
            <a:r>
              <a:rPr lang="en-US" sz="1400" kern="1400" dirty="0">
                <a:solidFill>
                  <a:srgbClr val="000000"/>
                </a:solidFill>
                <a:latin typeface="Arial Narrow" panose="020B0606020202030204" pitchFamily="34" charset="0"/>
              </a:rPr>
              <a:t> 	I saw that many would fall this side of the kingdom. God is testing and proving His people, and many will not endure the test of character, the measurement of God. Many will have close work to overcome their peculiar traits of character and be without spot or wrinkle or any such thing, unrebukable before God and man. Many professed </a:t>
            </a:r>
            <a:r>
              <a:rPr lang="en-US" sz="1400" kern="1400" dirty="0" err="1">
                <a:solidFill>
                  <a:srgbClr val="000000"/>
                </a:solidFill>
                <a:latin typeface="Arial Narrow" panose="020B0606020202030204" pitchFamily="34" charset="0"/>
              </a:rPr>
              <a:t>Sabbathkeepers</a:t>
            </a:r>
            <a:r>
              <a:rPr lang="en-US" sz="1400" kern="1400" dirty="0">
                <a:solidFill>
                  <a:srgbClr val="000000"/>
                </a:solidFill>
                <a:latin typeface="Arial Narrow" panose="020B0606020202030204" pitchFamily="34" charset="0"/>
              </a:rPr>
              <a:t> will be no special benefit to the cause of God or the church without a thorough reformation on their part. </a:t>
            </a:r>
            <a:r>
              <a:rPr lang="en-US" sz="1400" b="1" kern="1400" dirty="0">
                <a:solidFill>
                  <a:srgbClr val="000000"/>
                </a:solidFill>
                <a:latin typeface="Arial Narrow" panose="020B0606020202030204" pitchFamily="34" charset="0"/>
              </a:rPr>
              <a:t>Many </a:t>
            </a:r>
            <a:r>
              <a:rPr lang="en-US" sz="1400" b="1" kern="1400" dirty="0" err="1">
                <a:solidFill>
                  <a:srgbClr val="000000"/>
                </a:solidFill>
                <a:latin typeface="Arial Narrow" panose="020B0606020202030204" pitchFamily="34" charset="0"/>
              </a:rPr>
              <a:t>Sabbathkeepers</a:t>
            </a:r>
            <a:r>
              <a:rPr lang="en-US" sz="1400" b="1" kern="1400" dirty="0">
                <a:solidFill>
                  <a:srgbClr val="000000"/>
                </a:solidFill>
                <a:latin typeface="Arial Narrow" panose="020B0606020202030204" pitchFamily="34" charset="0"/>
              </a:rPr>
              <a:t> are not right before God in their political views. </a:t>
            </a:r>
            <a:r>
              <a:rPr lang="en-US" sz="1400" kern="1400" dirty="0">
                <a:solidFill>
                  <a:srgbClr val="000000"/>
                </a:solidFill>
                <a:latin typeface="Arial Narrow" panose="020B0606020202030204" pitchFamily="34" charset="0"/>
              </a:rPr>
              <a:t>They are not in harmony with God's word or in union with the body of </a:t>
            </a:r>
            <a:r>
              <a:rPr lang="en-US" sz="1400" kern="1400" dirty="0" err="1">
                <a:solidFill>
                  <a:srgbClr val="000000"/>
                </a:solidFill>
                <a:latin typeface="Arial Narrow" panose="020B0606020202030204" pitchFamily="34" charset="0"/>
              </a:rPr>
              <a:t>Sabbathkeeping</a:t>
            </a:r>
            <a:r>
              <a:rPr lang="en-US" sz="1400" kern="1400" dirty="0">
                <a:solidFill>
                  <a:srgbClr val="000000"/>
                </a:solidFill>
                <a:latin typeface="Arial Narrow" panose="020B0606020202030204" pitchFamily="34" charset="0"/>
              </a:rPr>
              <a:t> believers. Their views do not accord with the principles of our faith. Sufficient light has been given to correct all who wish to be corrected. </a:t>
            </a:r>
            <a:r>
              <a:rPr lang="en-US" sz="1400" b="1" kern="1400" dirty="0">
                <a:solidFill>
                  <a:srgbClr val="000000"/>
                </a:solidFill>
                <a:latin typeface="Arial Narrow" panose="020B0606020202030204" pitchFamily="34" charset="0"/>
              </a:rPr>
              <a:t>All who still retain political sentiments which are not in accordance with the spirit of truth are living in violation of the principles of heaven. Therefore as long as they thus remain they cannot possess the spirit of freedom and holiness</a:t>
            </a:r>
            <a:r>
              <a:rPr lang="en-US" sz="1400" kern="1400" dirty="0">
                <a:solidFill>
                  <a:srgbClr val="000000"/>
                </a:solidFill>
                <a:latin typeface="Arial Narrow" panose="020B0606020202030204" pitchFamily="34" charset="0"/>
              </a:rPr>
              <a:t>.  {1T 533.3}  </a:t>
            </a:r>
            <a:endParaRPr lang="en-US" sz="1400" kern="1400" dirty="0">
              <a:solidFill>
                <a:srgbClr val="000000"/>
              </a:solidFill>
              <a:effectLst/>
              <a:latin typeface="Arial Narrow" panose="020B0606020202030204" pitchFamily="34" charset="0"/>
            </a:endParaRPr>
          </a:p>
          <a:p>
            <a:pPr>
              <a:lnSpc>
                <a:spcPct val="89000"/>
              </a:lnSpc>
            </a:pPr>
            <a:r>
              <a:rPr lang="en-US" sz="1400" kern="1400" dirty="0">
                <a:solidFill>
                  <a:srgbClr val="000000"/>
                </a:solidFill>
                <a:latin typeface="Arial Narrow" panose="020B0606020202030204" pitchFamily="34" charset="0"/>
              </a:rPr>
              <a:t>     	</a:t>
            </a:r>
            <a:r>
              <a:rPr lang="en-US" sz="1400" b="1" kern="1400" dirty="0">
                <a:solidFill>
                  <a:srgbClr val="000000"/>
                </a:solidFill>
                <a:latin typeface="Arial Narrow" panose="020B0606020202030204" pitchFamily="34" charset="0"/>
              </a:rPr>
              <a:t>Their principles and positions in political matters are a great hindrance to their spiritual advancement. </a:t>
            </a:r>
            <a:r>
              <a:rPr lang="en-US" sz="1400" kern="1400" dirty="0">
                <a:solidFill>
                  <a:srgbClr val="000000"/>
                </a:solidFill>
                <a:latin typeface="Arial Narrow" panose="020B0606020202030204" pitchFamily="34" charset="0"/>
              </a:rPr>
              <a:t>These are a constant snare to them and a reproach to our faith, and those who retain these principles will eventually be brought just where the enemy would be glad to have them, where they will be finally separated from </a:t>
            </a:r>
            <a:r>
              <a:rPr lang="en-US" sz="1400" kern="1400" dirty="0" err="1">
                <a:solidFill>
                  <a:srgbClr val="000000"/>
                </a:solidFill>
                <a:latin typeface="Arial Narrow" panose="020B0606020202030204" pitchFamily="34" charset="0"/>
              </a:rPr>
              <a:t>Sabbathkeeping</a:t>
            </a:r>
            <a:r>
              <a:rPr lang="en-US" sz="1400" kern="1400" dirty="0">
                <a:solidFill>
                  <a:srgbClr val="000000"/>
                </a:solidFill>
                <a:latin typeface="Arial Narrow" panose="020B0606020202030204" pitchFamily="34" charset="0"/>
              </a:rPr>
              <a:t> Christians. These brethren cannot receive the approval of God while they lack sympathy for the oppressed colored race and are at variance with the pure, republican principles of our Government. God has no more sympathy with rebellion upon earth than with the rebellion in heaven, when the great rebel questioned the foundation of God's government and was thrust out with all who sympathized with him in his rebellion. {1T 534.1}</a:t>
            </a:r>
            <a:endParaRPr lang="en-US" sz="1400" kern="1400" dirty="0">
              <a:solidFill>
                <a:srgbClr val="000000"/>
              </a:solidFill>
              <a:effectLst/>
              <a:latin typeface="Arial Narrow" panose="020B0606020202030204" pitchFamily="34" charset="0"/>
            </a:endParaRPr>
          </a:p>
          <a:p>
            <a:r>
              <a:rPr lang="en-US" sz="1200" kern="1400" dirty="0">
                <a:solidFill>
                  <a:srgbClr val="000000"/>
                </a:solidFill>
                <a:effectLst/>
                <a:latin typeface="Times New Roman" panose="02020603050405020304" pitchFamily="18" charset="0"/>
              </a:rPr>
              <a:t> </a:t>
            </a:r>
            <a:endParaRPr lang="en-US" dirty="0"/>
          </a:p>
        </p:txBody>
      </p:sp>
      <p:sp>
        <p:nvSpPr>
          <p:cNvPr id="7" name="Rectangle 6">
            <a:extLst>
              <a:ext uri="{FF2B5EF4-FFF2-40B4-BE49-F238E27FC236}">
                <a16:creationId xmlns:a16="http://schemas.microsoft.com/office/drawing/2014/main" id="{1D11EBDA-2F5F-46D4-8907-8E7FF6C98F1B}"/>
              </a:ext>
            </a:extLst>
          </p:cNvPr>
          <p:cNvSpPr/>
          <p:nvPr/>
        </p:nvSpPr>
        <p:spPr>
          <a:xfrm>
            <a:off x="7435443" y="582067"/>
            <a:ext cx="4110605" cy="5693866"/>
          </a:xfrm>
          <a:prstGeom prst="rect">
            <a:avLst/>
          </a:prstGeom>
        </p:spPr>
        <p:txBody>
          <a:bodyPr wrap="square">
            <a:spAutoFit/>
          </a:bodyPr>
          <a:lstStyle/>
          <a:p>
            <a:r>
              <a:rPr lang="en-US" sz="1400" dirty="0">
                <a:latin typeface="Arial Narrow" panose="020B0606020202030204" pitchFamily="34" charset="0"/>
                <a:ea typeface="Calibri" panose="020F0502020204030204" pitchFamily="34" charset="0"/>
                <a:cs typeface="Times New Roman" panose="02020603050405020304" pitchFamily="18" charset="0"/>
              </a:rPr>
              <a:t>Broaching the Sabbath in New Fields—The message of truth is new and startling to the people of this country [Australia]. The Bible doctrines presented are as a new revelation, and they really look upon the sentiments advanced as infidelity. </a:t>
            </a:r>
            <a:r>
              <a:rPr lang="en-US" sz="1400" b="1" dirty="0">
                <a:latin typeface="Arial Narrow" panose="020B0606020202030204" pitchFamily="34" charset="0"/>
                <a:ea typeface="Calibri" panose="020F0502020204030204" pitchFamily="34" charset="0"/>
                <a:cs typeface="Times New Roman" panose="02020603050405020304" pitchFamily="18" charset="0"/>
              </a:rPr>
              <a:t>In presenting the Sunday question, or the union of church and state, handle it carefully</a:t>
            </a:r>
            <a:r>
              <a:rPr lang="en-US" sz="1400" dirty="0">
                <a:latin typeface="Arial Narrow" panose="020B0606020202030204" pitchFamily="34" charset="0"/>
                <a:ea typeface="Calibri" panose="020F0502020204030204" pitchFamily="34" charset="0"/>
                <a:cs typeface="Times New Roman" panose="02020603050405020304" pitchFamily="18" charset="0"/>
              </a:rPr>
              <a:t>. It will not answer to present the strong positions that have been and will of necessity be presented in America. </a:t>
            </a:r>
            <a:r>
              <a:rPr lang="en-US" sz="1400" dirty="0" err="1">
                <a:latin typeface="Arial Narrow" panose="020B0606020202030204" pitchFamily="34" charset="0"/>
                <a:ea typeface="Calibri" panose="020F0502020204030204" pitchFamily="34" charset="0"/>
                <a:cs typeface="Times New Roman" panose="02020603050405020304" pitchFamily="18" charset="0"/>
              </a:rPr>
              <a:t>Ev</a:t>
            </a:r>
            <a:r>
              <a:rPr lang="en-US" sz="1400" dirty="0">
                <a:latin typeface="Arial Narrow" panose="020B0606020202030204" pitchFamily="34" charset="0"/>
                <a:ea typeface="Calibri" panose="020F0502020204030204" pitchFamily="34" charset="0"/>
                <a:cs typeface="Times New Roman" panose="02020603050405020304" pitchFamily="18" charset="0"/>
              </a:rPr>
              <a:t> 227.2</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sz="1400" dirty="0">
                <a:latin typeface="Arial Narrow" panose="020B0606020202030204" pitchFamily="34" charset="0"/>
                <a:ea typeface="Calibri" panose="020F0502020204030204" pitchFamily="34" charset="0"/>
                <a:cs typeface="Times New Roman" panose="02020603050405020304" pitchFamily="18" charset="0"/>
              </a:rPr>
              <a:t> </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sz="1400" dirty="0">
                <a:latin typeface="Arial Narrow" panose="020B0606020202030204" pitchFamily="34" charset="0"/>
                <a:ea typeface="Calibri" panose="020F0502020204030204" pitchFamily="34" charset="0"/>
                <a:cs typeface="Times New Roman" panose="02020603050405020304" pitchFamily="18" charset="0"/>
              </a:rPr>
              <a:t>Sunday question  = union of church and state</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sz="1400" dirty="0">
                <a:latin typeface="Arial Narrow" panose="020B0606020202030204" pitchFamily="34" charset="0"/>
                <a:ea typeface="Calibri" panose="020F0502020204030204" pitchFamily="34" charset="0"/>
                <a:cs typeface="Times New Roman" panose="02020603050405020304" pitchFamily="18" charset="0"/>
              </a:rPr>
              <a:t> </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sz="1400" dirty="0">
                <a:latin typeface="Arial Narrow" panose="020B0606020202030204" pitchFamily="34" charset="0"/>
                <a:ea typeface="Calibri" panose="020F0502020204030204" pitchFamily="34" charset="0"/>
                <a:cs typeface="Times New Roman" panose="02020603050405020304" pitchFamily="18" charset="0"/>
              </a:rPr>
              <a:t>     A Call to Enlighten the Masses.--I have been shown that Satan is stealing a march upon us. The law of God, through the agency of Satan, is to be made void. </a:t>
            </a:r>
            <a:r>
              <a:rPr lang="en-US" sz="1400" b="1" dirty="0">
                <a:latin typeface="Arial Narrow" panose="020B0606020202030204" pitchFamily="34" charset="0"/>
                <a:ea typeface="Calibri" panose="020F0502020204030204" pitchFamily="34" charset="0"/>
                <a:cs typeface="Times New Roman" panose="02020603050405020304" pitchFamily="18" charset="0"/>
              </a:rPr>
              <a:t>In our land of boasted freedom, religious liberty will come to an end.</a:t>
            </a:r>
            <a:r>
              <a:rPr lang="en-US" sz="1400" dirty="0">
                <a:latin typeface="Arial Narrow" panose="020B0606020202030204" pitchFamily="34" charset="0"/>
                <a:ea typeface="Calibri" panose="020F0502020204030204" pitchFamily="34" charset="0"/>
                <a:cs typeface="Times New Roman" panose="02020603050405020304" pitchFamily="18" charset="0"/>
              </a:rPr>
              <a:t> </a:t>
            </a:r>
            <a:r>
              <a:rPr lang="en-US" sz="1400" b="1" dirty="0">
                <a:latin typeface="Arial Narrow" panose="020B0606020202030204" pitchFamily="34" charset="0"/>
                <a:ea typeface="Calibri" panose="020F0502020204030204" pitchFamily="34" charset="0"/>
                <a:cs typeface="Times New Roman" panose="02020603050405020304" pitchFamily="18" charset="0"/>
              </a:rPr>
              <a:t>The contest will be decided over the Sabbath question, which will agitate the whole world</a:t>
            </a:r>
            <a:r>
              <a:rPr lang="en-US" sz="1400" dirty="0">
                <a:latin typeface="Arial Narrow" panose="020B0606020202030204" pitchFamily="34" charset="0"/>
                <a:ea typeface="Calibri" panose="020F0502020204030204" pitchFamily="34" charset="0"/>
                <a:cs typeface="Times New Roman" panose="02020603050405020304" pitchFamily="18" charset="0"/>
              </a:rPr>
              <a:t>.  {</a:t>
            </a:r>
            <a:r>
              <a:rPr lang="en-US" sz="1400" dirty="0" err="1">
                <a:latin typeface="Arial Narrow" panose="020B0606020202030204" pitchFamily="34" charset="0"/>
                <a:ea typeface="Calibri" panose="020F0502020204030204" pitchFamily="34" charset="0"/>
                <a:cs typeface="Times New Roman" panose="02020603050405020304" pitchFamily="18" charset="0"/>
              </a:rPr>
              <a:t>Ev</a:t>
            </a:r>
            <a:r>
              <a:rPr lang="en-US" sz="1400" dirty="0">
                <a:latin typeface="Arial Narrow" panose="020B0606020202030204" pitchFamily="34" charset="0"/>
                <a:ea typeface="Calibri" panose="020F0502020204030204" pitchFamily="34" charset="0"/>
                <a:cs typeface="Times New Roman" panose="02020603050405020304" pitchFamily="18" charset="0"/>
              </a:rPr>
              <a:t> 236.3}  </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sz="1400" dirty="0">
                <a:latin typeface="Arial Narrow" panose="020B0606020202030204" pitchFamily="34" charset="0"/>
                <a:ea typeface="Calibri" panose="020F0502020204030204" pitchFamily="34" charset="0"/>
                <a:cs typeface="Times New Roman" panose="02020603050405020304" pitchFamily="18" charset="0"/>
              </a:rPr>
              <a:t>     Our time for work is limited, and God calls us as ministers and people to be minutemen. Teachers as wise as serpents and as harmless as doves must come to the help of the Lord, to the help of the Lord against the mighty. There are many who do not understand the prophecies relating to these days, and they must be enlightened.--Letter 1, 1875.  {</a:t>
            </a:r>
            <a:r>
              <a:rPr lang="en-US" sz="1400" dirty="0" err="1">
                <a:latin typeface="Arial Narrow" panose="020B0606020202030204" pitchFamily="34" charset="0"/>
                <a:ea typeface="Calibri" panose="020F0502020204030204" pitchFamily="34" charset="0"/>
                <a:cs typeface="Times New Roman" panose="02020603050405020304" pitchFamily="18" charset="0"/>
              </a:rPr>
              <a:t>Ev</a:t>
            </a:r>
            <a:r>
              <a:rPr lang="en-US" sz="1400" dirty="0">
                <a:latin typeface="Arial Narrow" panose="020B0606020202030204" pitchFamily="34" charset="0"/>
                <a:ea typeface="Calibri" panose="020F0502020204030204" pitchFamily="34" charset="0"/>
                <a:cs typeface="Times New Roman" panose="02020603050405020304" pitchFamily="18" charset="0"/>
              </a:rPr>
              <a:t> 237.1}</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4A660BD2-D50A-4EF0-A582-D236FAE3AF5B}"/>
              </a:ext>
            </a:extLst>
          </p:cNvPr>
          <p:cNvSpPr/>
          <p:nvPr/>
        </p:nvSpPr>
        <p:spPr>
          <a:xfrm>
            <a:off x="553673" y="4664279"/>
            <a:ext cx="6711193" cy="1877437"/>
          </a:xfrm>
          <a:prstGeom prst="rect">
            <a:avLst/>
          </a:prstGeom>
        </p:spPr>
        <p:txBody>
          <a:bodyPr wrap="square">
            <a:spAutoFit/>
          </a:bodyPr>
          <a:lstStyle/>
          <a:p>
            <a:r>
              <a:rPr lang="en-US" sz="1400" dirty="0">
                <a:latin typeface="Arial Narrow" panose="020B0606020202030204" pitchFamily="34" charset="0"/>
                <a:ea typeface="Calibri" panose="020F0502020204030204" pitchFamily="34" charset="0"/>
                <a:cs typeface="Times New Roman" panose="02020603050405020304" pitchFamily="18" charset="0"/>
              </a:rPr>
              <a:t>Union of Church and State Produces Spiritual Poverty—Earnest movements have been made here in the Parliaments to have God acknowledged in the government of this nation. [AUSTRALIA.] Earnest efforts have been made to prevent this, knowing that it meant nothing less than religious bigotry and oppression. When religion is mixed with civil government, it means much to Seventh-day Adventists. </a:t>
            </a:r>
            <a:r>
              <a:rPr lang="en-US" sz="1400" b="1" dirty="0">
                <a:latin typeface="Arial Narrow" panose="020B0606020202030204" pitchFamily="34" charset="0"/>
                <a:ea typeface="Calibri" panose="020F0502020204030204" pitchFamily="34" charset="0"/>
                <a:cs typeface="Times New Roman" panose="02020603050405020304" pitchFamily="18" charset="0"/>
              </a:rPr>
              <a:t>A union of church and state means a recognition of a spurious sabbath</a:t>
            </a:r>
            <a:r>
              <a:rPr lang="en-US" sz="1400" dirty="0">
                <a:latin typeface="Arial Narrow" panose="020B0606020202030204" pitchFamily="34" charset="0"/>
                <a:ea typeface="Calibri" panose="020F0502020204030204" pitchFamily="34" charset="0"/>
                <a:cs typeface="Times New Roman" panose="02020603050405020304" pitchFamily="18" charset="0"/>
              </a:rPr>
              <a:t>, and a failure to respect the conscientious observance of the Sabbath of the fourth commandment. 12MR 218.2</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dirty="0">
                <a:latin typeface="Arial Narrow" panose="020B0606020202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0" name="Straight Connector 9">
            <a:extLst>
              <a:ext uri="{FF2B5EF4-FFF2-40B4-BE49-F238E27FC236}">
                <a16:creationId xmlns:a16="http://schemas.microsoft.com/office/drawing/2014/main" id="{7B617EA0-0993-45B2-BE27-8FE34B1115B3}"/>
              </a:ext>
            </a:extLst>
          </p:cNvPr>
          <p:cNvCxnSpPr/>
          <p:nvPr/>
        </p:nvCxnSpPr>
        <p:spPr>
          <a:xfrm>
            <a:off x="645952" y="4496499"/>
            <a:ext cx="63085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F5E3E8B-0D50-45B7-8E8C-70E72EF3827A}"/>
              </a:ext>
            </a:extLst>
          </p:cNvPr>
          <p:cNvCxnSpPr/>
          <p:nvPr/>
        </p:nvCxnSpPr>
        <p:spPr>
          <a:xfrm>
            <a:off x="7180976" y="654341"/>
            <a:ext cx="83890" cy="531862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1474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DAAB46-2674-42A4-ADEB-7D52418A4217}"/>
              </a:ext>
            </a:extLst>
          </p:cNvPr>
          <p:cNvSpPr/>
          <p:nvPr/>
        </p:nvSpPr>
        <p:spPr>
          <a:xfrm>
            <a:off x="548902" y="762667"/>
            <a:ext cx="5841836" cy="3373105"/>
          </a:xfrm>
          <a:prstGeom prst="rect">
            <a:avLst/>
          </a:prstGeom>
        </p:spPr>
        <p:txBody>
          <a:bodyPr wrap="square">
            <a:spAutoFit/>
          </a:bodyPr>
          <a:lstStyle/>
          <a:p>
            <a:r>
              <a:rPr lang="en-US" kern="1400" dirty="0">
                <a:solidFill>
                  <a:srgbClr val="000000"/>
                </a:solidFill>
                <a:latin typeface="Arial Narrow" panose="020B0606020202030204" pitchFamily="34" charset="0"/>
              </a:rPr>
              <a:t>Going into this battle </a:t>
            </a:r>
            <a:r>
              <a:rPr lang="en-US" kern="1400" dirty="0" err="1">
                <a:solidFill>
                  <a:srgbClr val="000000"/>
                </a:solidFill>
                <a:latin typeface="Arial Narrow" panose="020B0606020202030204" pitchFamily="34" charset="0"/>
              </a:rPr>
              <a:t>Antigonus</a:t>
            </a:r>
            <a:r>
              <a:rPr lang="en-US" kern="1400" dirty="0">
                <a:solidFill>
                  <a:srgbClr val="000000"/>
                </a:solidFill>
                <a:latin typeface="Arial Narrow" panose="020B0606020202030204" pitchFamily="34" charset="0"/>
              </a:rPr>
              <a:t> had one eye. We considered also this symbology, and saying that the two horns are here represented by two eyes. Prior to this battle what happened? In a battle long ago, he loses an eye, so he's blinded. What does that tell us? He starts off with two, loses one.  The horn breaks, which horn is that? Protestantism. So he goes into this battle with one eye.  If the Protestant horn is broken what does his other eye represent?  Republicanism. The Republican horn. So when Hillary Clinton is defeated, we can identify that the Republican horn is broken. We know once that is broken it cannot be taped back up together again. Another reason to say we are in the history of the last president.</a:t>
            </a:r>
            <a:endParaRPr lang="en-US" sz="1200" kern="1400" dirty="0">
              <a:solidFill>
                <a:srgbClr val="000000"/>
              </a:solidFill>
              <a:effectLst/>
              <a:latin typeface="Times New Roman" panose="02020603050405020304" pitchFamily="18" charset="0"/>
            </a:endParaRPr>
          </a:p>
          <a:p>
            <a:r>
              <a:rPr lang="en-US" sz="1200" kern="1400" dirty="0">
                <a:solidFill>
                  <a:srgbClr val="000000"/>
                </a:solidFill>
                <a:effectLst/>
                <a:latin typeface="Times New Roman" panose="02020603050405020304" pitchFamily="18" charset="0"/>
              </a:rPr>
              <a:t> </a:t>
            </a:r>
          </a:p>
        </p:txBody>
      </p:sp>
      <p:pic>
        <p:nvPicPr>
          <p:cNvPr id="7170" name="Picture 2">
            <a:extLst>
              <a:ext uri="{FF2B5EF4-FFF2-40B4-BE49-F238E27FC236}">
                <a16:creationId xmlns:a16="http://schemas.microsoft.com/office/drawing/2014/main" id="{D06689DE-C103-4ACF-BAC1-91134227A5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875" y="4705962"/>
            <a:ext cx="1243012" cy="165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grpSp>
        <p:nvGrpSpPr>
          <p:cNvPr id="8" name="Group 2">
            <a:extLst>
              <a:ext uri="{FF2B5EF4-FFF2-40B4-BE49-F238E27FC236}">
                <a16:creationId xmlns:a16="http://schemas.microsoft.com/office/drawing/2014/main" id="{2EE958EA-6C09-4F9D-A24E-7A494AAC96AD}"/>
              </a:ext>
            </a:extLst>
          </p:cNvPr>
          <p:cNvGrpSpPr>
            <a:grpSpLocks/>
          </p:cNvGrpSpPr>
          <p:nvPr/>
        </p:nvGrpSpPr>
        <p:grpSpPr bwMode="auto">
          <a:xfrm>
            <a:off x="8280010" y="1491143"/>
            <a:ext cx="2703901" cy="3045204"/>
            <a:chOff x="111385350" y="106584750"/>
            <a:chExt cx="2228850" cy="2457450"/>
          </a:xfrm>
        </p:grpSpPr>
        <p:sp>
          <p:nvSpPr>
            <p:cNvPr id="9" name="Text Box 3">
              <a:extLst>
                <a:ext uri="{FF2B5EF4-FFF2-40B4-BE49-F238E27FC236}">
                  <a16:creationId xmlns:a16="http://schemas.microsoft.com/office/drawing/2014/main" id="{21C83FF7-AF5E-49F8-918C-E1D457A69310}"/>
                </a:ext>
              </a:extLst>
            </p:cNvPr>
            <p:cNvSpPr txBox="1">
              <a:spLocks noChangeArrowheads="1"/>
            </p:cNvSpPr>
            <p:nvPr/>
          </p:nvSpPr>
          <p:spPr bwMode="auto">
            <a:xfrm>
              <a:off x="111385350" y="106584750"/>
              <a:ext cx="2228850" cy="24574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4">
              <a:extLst>
                <a:ext uri="{FF2B5EF4-FFF2-40B4-BE49-F238E27FC236}">
                  <a16:creationId xmlns:a16="http://schemas.microsoft.com/office/drawing/2014/main" id="{554E72FF-3256-45C5-8D01-2A740B5D013E}"/>
                </a:ext>
              </a:extLst>
            </p:cNvPr>
            <p:cNvSpPr txBox="1">
              <a:spLocks noChangeArrowheads="1"/>
            </p:cNvSpPr>
            <p:nvPr/>
          </p:nvSpPr>
          <p:spPr bwMode="auto">
            <a:xfrm>
              <a:off x="111442500" y="106699050"/>
              <a:ext cx="2057400" cy="217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prstDash val="dash"/>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sng" strike="noStrike" cap="none" normalizeH="0" baseline="0" dirty="0" err="1">
                  <a:ln>
                    <a:noFill/>
                  </a:ln>
                  <a:solidFill>
                    <a:srgbClr val="000000"/>
                  </a:solidFill>
                  <a:effectLst/>
                  <a:latin typeface="Arial Narrow" panose="020B0606020202030204" pitchFamily="34" charset="0"/>
                </a:rPr>
                <a:t>Antigonus</a:t>
              </a:r>
              <a:r>
                <a:rPr kumimoji="0" lang="en-US" altLang="en-US" sz="1200" b="0" i="0" u="none" strike="noStrike" cap="none" normalizeH="0" baseline="0" dirty="0">
                  <a:ln>
                    <a:noFill/>
                  </a:ln>
                  <a:solidFill>
                    <a:srgbClr val="000000"/>
                  </a:solidFill>
                  <a:effectLst/>
                  <a:latin typeface="Arial Narrow" panose="020B0606020202030204" pitchFamily="34" charset="0"/>
                </a:rPr>
                <a:t> = equal to the ancestor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anti means like or comparison to;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gonus</a:t>
              </a:r>
              <a:r>
                <a:rPr kumimoji="0" lang="en-US" altLang="en-US" sz="1200" b="0" i="0" u="none" strike="noStrike" cap="none" normalizeH="0" baseline="0" dirty="0">
                  <a:ln>
                    <a:noFill/>
                  </a:ln>
                  <a:solidFill>
                    <a:srgbClr val="000000"/>
                  </a:solidFill>
                  <a:effectLst/>
                  <a:latin typeface="Arial Narrow" panose="020B0606020202030204" pitchFamily="34" charset="0"/>
                </a:rPr>
                <a:t> means ancestor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(Alexander the Great)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Hillary Clinton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Line 5">
              <a:extLst>
                <a:ext uri="{FF2B5EF4-FFF2-40B4-BE49-F238E27FC236}">
                  <a16:creationId xmlns:a16="http://schemas.microsoft.com/office/drawing/2014/main" id="{B1F595EA-552B-4E10-A118-5A45171B7A84}"/>
                </a:ext>
              </a:extLst>
            </p:cNvPr>
            <p:cNvSpPr>
              <a:spLocks noChangeShapeType="1"/>
            </p:cNvSpPr>
            <p:nvPr/>
          </p:nvSpPr>
          <p:spPr bwMode="auto">
            <a:xfrm>
              <a:off x="111499650" y="107721768"/>
              <a:ext cx="1943100" cy="0"/>
            </a:xfrm>
            <a:prstGeom prst="line">
              <a:avLst/>
            </a:prstGeom>
            <a:noFill/>
            <a:ln w="9525">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6">
              <a:extLst>
                <a:ext uri="{FF2B5EF4-FFF2-40B4-BE49-F238E27FC236}">
                  <a16:creationId xmlns:a16="http://schemas.microsoft.com/office/drawing/2014/main" id="{A29EA062-14D2-4001-B196-90BD527BD647}"/>
                </a:ext>
              </a:extLst>
            </p:cNvPr>
            <p:cNvSpPr>
              <a:spLocks noChangeShapeType="1"/>
            </p:cNvSpPr>
            <p:nvPr/>
          </p:nvSpPr>
          <p:spPr bwMode="auto">
            <a:xfrm>
              <a:off x="113499900" y="106699050"/>
              <a:ext cx="0" cy="21717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7">
              <a:extLst>
                <a:ext uri="{FF2B5EF4-FFF2-40B4-BE49-F238E27FC236}">
                  <a16:creationId xmlns:a16="http://schemas.microsoft.com/office/drawing/2014/main" id="{642F4198-3B94-4452-B213-97D66494172A}"/>
                </a:ext>
              </a:extLst>
            </p:cNvPr>
            <p:cNvSpPr>
              <a:spLocks noChangeShapeType="1"/>
            </p:cNvSpPr>
            <p:nvPr/>
          </p:nvSpPr>
          <p:spPr bwMode="auto">
            <a:xfrm>
              <a:off x="111613950" y="108070651"/>
              <a:ext cx="1" cy="28574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8">
              <a:extLst>
                <a:ext uri="{FF2B5EF4-FFF2-40B4-BE49-F238E27FC236}">
                  <a16:creationId xmlns:a16="http://schemas.microsoft.com/office/drawing/2014/main" id="{4009B2E3-DE32-4662-8D1A-ED1C7BB509ED}"/>
                </a:ext>
              </a:extLst>
            </p:cNvPr>
            <p:cNvSpPr>
              <a:spLocks noChangeShapeType="1"/>
            </p:cNvSpPr>
            <p:nvPr/>
          </p:nvSpPr>
          <p:spPr bwMode="auto">
            <a:xfrm>
              <a:off x="112368460" y="108070651"/>
              <a:ext cx="1" cy="28574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5" name="Picture 9" descr="BcaE8X6Ri[1]">
              <a:extLst>
                <a:ext uri="{FF2B5EF4-FFF2-40B4-BE49-F238E27FC236}">
                  <a16:creationId xmlns:a16="http://schemas.microsoft.com/office/drawing/2014/main" id="{1874918A-ED35-44E2-A9FE-74B1923B37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85400" y="108070650"/>
              <a:ext cx="440584" cy="1322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6" name="Line 10">
              <a:extLst>
                <a:ext uri="{FF2B5EF4-FFF2-40B4-BE49-F238E27FC236}">
                  <a16:creationId xmlns:a16="http://schemas.microsoft.com/office/drawing/2014/main" id="{8D6DE1FB-E2AC-4938-9166-001EC89A4217}"/>
                </a:ext>
              </a:extLst>
            </p:cNvPr>
            <p:cNvSpPr>
              <a:spLocks noChangeShapeType="1"/>
            </p:cNvSpPr>
            <p:nvPr/>
          </p:nvSpPr>
          <p:spPr bwMode="auto">
            <a:xfrm>
              <a:off x="111613950" y="108356400"/>
              <a:ext cx="75451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1">
              <a:extLst>
                <a:ext uri="{FF2B5EF4-FFF2-40B4-BE49-F238E27FC236}">
                  <a16:creationId xmlns:a16="http://schemas.microsoft.com/office/drawing/2014/main" id="{E46D9EF3-47A6-4785-81BB-0F4994FF9085}"/>
                </a:ext>
              </a:extLst>
            </p:cNvPr>
            <p:cNvSpPr>
              <a:spLocks noChangeShapeType="1"/>
            </p:cNvSpPr>
            <p:nvPr/>
          </p:nvSpPr>
          <p:spPr bwMode="auto">
            <a:xfrm>
              <a:off x="112585500" y="108070652"/>
              <a:ext cx="1" cy="28574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2">
              <a:extLst>
                <a:ext uri="{FF2B5EF4-FFF2-40B4-BE49-F238E27FC236}">
                  <a16:creationId xmlns:a16="http://schemas.microsoft.com/office/drawing/2014/main" id="{D2E4CF94-FDC8-4CC0-9EF6-77797080BB51}"/>
                </a:ext>
              </a:extLst>
            </p:cNvPr>
            <p:cNvSpPr>
              <a:spLocks noChangeShapeType="1"/>
            </p:cNvSpPr>
            <p:nvPr/>
          </p:nvSpPr>
          <p:spPr bwMode="auto">
            <a:xfrm>
              <a:off x="113340010" y="108070652"/>
              <a:ext cx="1" cy="28574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3">
              <a:extLst>
                <a:ext uri="{FF2B5EF4-FFF2-40B4-BE49-F238E27FC236}">
                  <a16:creationId xmlns:a16="http://schemas.microsoft.com/office/drawing/2014/main" id="{45174D3D-F243-4589-9138-62ABCCC5A84A}"/>
                </a:ext>
              </a:extLst>
            </p:cNvPr>
            <p:cNvSpPr>
              <a:spLocks noChangeShapeType="1"/>
            </p:cNvSpPr>
            <p:nvPr/>
          </p:nvSpPr>
          <p:spPr bwMode="auto">
            <a:xfrm>
              <a:off x="112585500" y="108356401"/>
              <a:ext cx="75451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4">
              <a:extLst>
                <a:ext uri="{FF2B5EF4-FFF2-40B4-BE49-F238E27FC236}">
                  <a16:creationId xmlns:a16="http://schemas.microsoft.com/office/drawing/2014/main" id="{CA6BECA7-1C3F-451D-8E46-320922D96395}"/>
                </a:ext>
              </a:extLst>
            </p:cNvPr>
            <p:cNvSpPr txBox="1">
              <a:spLocks noChangeArrowheads="1"/>
            </p:cNvSpPr>
            <p:nvPr/>
          </p:nvSpPr>
          <p:spPr bwMode="auto">
            <a:xfrm>
              <a:off x="112814100" y="1080135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6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Control 15">
              <a:extLst>
                <a:ext uri="{FF2B5EF4-FFF2-40B4-BE49-F238E27FC236}">
                  <a16:creationId xmlns:a16="http://schemas.microsoft.com/office/drawing/2014/main" id="{5C4F7D73-CB4F-4A59-8624-3A2C8A1C64F2}"/>
                </a:ext>
              </a:extLst>
            </p:cNvPr>
            <p:cNvSpPr>
              <a:spLocks noChangeArrowheads="1" noChangeShapeType="1"/>
            </p:cNvSpPr>
            <p:nvPr/>
          </p:nvSpPr>
          <p:spPr bwMode="auto">
            <a:xfrm>
              <a:off x="111499650" y="108356401"/>
              <a:ext cx="868808" cy="400048"/>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Alexander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G Washington</a:t>
              </a:r>
            </a:p>
          </p:txBody>
        </p:sp>
      </p:grpSp>
      <p:sp>
        <p:nvSpPr>
          <p:cNvPr id="22" name="Rectangle 21">
            <a:extLst>
              <a:ext uri="{FF2B5EF4-FFF2-40B4-BE49-F238E27FC236}">
                <a16:creationId xmlns:a16="http://schemas.microsoft.com/office/drawing/2014/main" id="{DFF1FC57-EE84-49ED-9EF4-13AD9922CE69}"/>
              </a:ext>
            </a:extLst>
          </p:cNvPr>
          <p:cNvSpPr/>
          <p:nvPr/>
        </p:nvSpPr>
        <p:spPr>
          <a:xfrm>
            <a:off x="9805287" y="3615703"/>
            <a:ext cx="915324" cy="461665"/>
          </a:xfrm>
          <a:prstGeom prst="rect">
            <a:avLst/>
          </a:prstGeom>
        </p:spPr>
        <p:txBody>
          <a:bodyPr wrap="square">
            <a:spAutoFit/>
          </a:bodyPr>
          <a:lstStyle/>
          <a:p>
            <a:pPr lvl="0" algn="ctr" eaLnBrk="0" fontAlgn="base" hangingPunct="0">
              <a:spcBef>
                <a:spcPct val="0"/>
              </a:spcBef>
              <a:spcAft>
                <a:spcPct val="0"/>
              </a:spcAft>
            </a:pPr>
            <a:r>
              <a:rPr lang="en-US" altLang="en-US" sz="1200" dirty="0" err="1">
                <a:solidFill>
                  <a:srgbClr val="000000"/>
                </a:solidFill>
                <a:latin typeface="Arial Narrow" panose="020B0606020202030204" pitchFamily="34" charset="0"/>
              </a:rPr>
              <a:t>Antigonus</a:t>
            </a:r>
            <a:endParaRPr lang="en-US" altLang="en-US" sz="1200" dirty="0">
              <a:solidFill>
                <a:srgbClr val="000000"/>
              </a:solidFill>
              <a:latin typeface="Arial Narrow" panose="020B0606020202030204" pitchFamily="34" charset="0"/>
            </a:endParaRPr>
          </a:p>
          <a:p>
            <a:pPr lvl="0" algn="ctr" eaLnBrk="0" fontAlgn="base" hangingPunct="0">
              <a:spcBef>
                <a:spcPct val="0"/>
              </a:spcBef>
              <a:spcAft>
                <a:spcPct val="0"/>
              </a:spcAft>
            </a:pPr>
            <a:r>
              <a:rPr lang="en-US" altLang="en-US" sz="1200" dirty="0">
                <a:solidFill>
                  <a:srgbClr val="000000"/>
                </a:solidFill>
                <a:latin typeface="Arial Narrow" panose="020B0606020202030204" pitchFamily="34" charset="0"/>
              </a:rPr>
              <a:t>Clinton</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7" name="Rectangle 6">
            <a:extLst>
              <a:ext uri="{FF2B5EF4-FFF2-40B4-BE49-F238E27FC236}">
                <a16:creationId xmlns:a16="http://schemas.microsoft.com/office/drawing/2014/main" id="{BA15C64F-AAC2-403D-9177-3C6F04586FD5}"/>
              </a:ext>
            </a:extLst>
          </p:cNvPr>
          <p:cNvSpPr/>
          <p:nvPr/>
        </p:nvSpPr>
        <p:spPr>
          <a:xfrm>
            <a:off x="2323749" y="4705961"/>
            <a:ext cx="8660161" cy="1384995"/>
          </a:xfrm>
          <a:prstGeom prst="rect">
            <a:avLst/>
          </a:prstGeom>
        </p:spPr>
        <p:txBody>
          <a:bodyPr wrap="square">
            <a:spAutoFit/>
          </a:bodyPr>
          <a:lstStyle/>
          <a:p>
            <a:r>
              <a:rPr lang="en-US" b="1" kern="1400" dirty="0">
                <a:solidFill>
                  <a:srgbClr val="000000"/>
                </a:solidFill>
                <a:latin typeface="Arial Narrow" panose="020B0606020202030204" pitchFamily="34" charset="0"/>
              </a:rPr>
              <a:t>Demetrius</a:t>
            </a:r>
            <a:r>
              <a:rPr lang="en-US" kern="1400" dirty="0">
                <a:solidFill>
                  <a:srgbClr val="000000"/>
                </a:solidFill>
                <a:latin typeface="Arial Narrow" panose="020B0606020202030204" pitchFamily="34" charset="0"/>
              </a:rPr>
              <a:t>, what does he represent? His name means the goddess </a:t>
            </a:r>
            <a:r>
              <a:rPr lang="en-US" b="1" kern="1400" dirty="0">
                <a:solidFill>
                  <a:srgbClr val="000000"/>
                </a:solidFill>
                <a:latin typeface="Arial Narrow" panose="020B0606020202030204" pitchFamily="34" charset="0"/>
              </a:rPr>
              <a:t>Demeter</a:t>
            </a:r>
            <a:r>
              <a:rPr lang="en-US" kern="1400" dirty="0">
                <a:solidFill>
                  <a:srgbClr val="000000"/>
                </a:solidFill>
                <a:latin typeface="Arial Narrow" panose="020B0606020202030204" pitchFamily="34" charset="0"/>
              </a:rPr>
              <a:t>, they would teach when it came time for winter Demeter would go to visit the god Hades in hell. In the six months when she was with him in the winter when it was cold, then she would come back in time for Harvest. </a:t>
            </a:r>
            <a:r>
              <a:rPr lang="en-US" b="1" kern="1400" dirty="0">
                <a:solidFill>
                  <a:srgbClr val="000000"/>
                </a:solidFill>
                <a:latin typeface="Arial Narrow" panose="020B0606020202030204" pitchFamily="34" charset="0"/>
              </a:rPr>
              <a:t>She's known as the goddess of corn and harvest</a:t>
            </a:r>
            <a:r>
              <a:rPr lang="en-US" kern="1400" dirty="0">
                <a:solidFill>
                  <a:srgbClr val="000000"/>
                </a:solidFill>
                <a:latin typeface="Arial Narrow" panose="020B0606020202030204" pitchFamily="34" charset="0"/>
              </a:rPr>
              <a:t>. </a:t>
            </a:r>
            <a:endParaRPr lang="en-US" sz="1200" kern="1400" dirty="0">
              <a:solidFill>
                <a:srgbClr val="000000"/>
              </a:solidFill>
              <a:effectLst/>
              <a:latin typeface="Times New Roman" panose="02020603050405020304" pitchFamily="18" charset="0"/>
            </a:endParaRPr>
          </a:p>
          <a:p>
            <a:r>
              <a:rPr lang="en-US" sz="1200" kern="1400" dirty="0">
                <a:solidFill>
                  <a:srgbClr val="000000"/>
                </a:solidFill>
                <a:effectLst/>
                <a:latin typeface="Times New Roman" panose="02020603050405020304" pitchFamily="18" charset="0"/>
              </a:rPr>
              <a:t> </a:t>
            </a:r>
          </a:p>
        </p:txBody>
      </p:sp>
      <p:pic>
        <p:nvPicPr>
          <p:cNvPr id="7171" name="Picture 3">
            <a:extLst>
              <a:ext uri="{FF2B5EF4-FFF2-40B4-BE49-F238E27FC236}">
                <a16:creationId xmlns:a16="http://schemas.microsoft.com/office/drawing/2014/main" id="{BBA7F851-C642-4EB2-BA3C-3DBA5C0C03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18611" y="836802"/>
            <a:ext cx="1276350" cy="148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24" name="Straight Connector 23">
            <a:extLst>
              <a:ext uri="{FF2B5EF4-FFF2-40B4-BE49-F238E27FC236}">
                <a16:creationId xmlns:a16="http://schemas.microsoft.com/office/drawing/2014/main" id="{4694C0F8-0B17-4074-AF57-F0AF2BD6AE5D}"/>
              </a:ext>
            </a:extLst>
          </p:cNvPr>
          <p:cNvCxnSpPr>
            <a:cxnSpLocks/>
          </p:cNvCxnSpPr>
          <p:nvPr/>
        </p:nvCxnSpPr>
        <p:spPr>
          <a:xfrm>
            <a:off x="3000036" y="4323891"/>
            <a:ext cx="4667501"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 Box 4">
            <a:extLst>
              <a:ext uri="{FF2B5EF4-FFF2-40B4-BE49-F238E27FC236}">
                <a16:creationId xmlns:a16="http://schemas.microsoft.com/office/drawing/2014/main" id="{10B4648D-2C67-4A14-BA65-60238E678C81}"/>
              </a:ext>
            </a:extLst>
          </p:cNvPr>
          <p:cNvSpPr txBox="1">
            <a:spLocks noChangeArrowheads="1"/>
          </p:cNvSpPr>
          <p:nvPr/>
        </p:nvSpPr>
        <p:spPr bwMode="auto">
          <a:xfrm>
            <a:off x="8547069" y="668706"/>
            <a:ext cx="2228850" cy="714376"/>
          </a:xfrm>
          <a:prstGeom prst="rect">
            <a:avLst/>
          </a:prstGeom>
          <a:solidFill>
            <a:srgbClr val="FFFF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27" name="Group 5">
            <a:extLst>
              <a:ext uri="{FF2B5EF4-FFF2-40B4-BE49-F238E27FC236}">
                <a16:creationId xmlns:a16="http://schemas.microsoft.com/office/drawing/2014/main" id="{2FF3AF80-1C00-4DAA-A6D8-B6CCB6E42F62}"/>
              </a:ext>
            </a:extLst>
          </p:cNvPr>
          <p:cNvGrpSpPr>
            <a:grpSpLocks/>
          </p:cNvGrpSpPr>
          <p:nvPr/>
        </p:nvGrpSpPr>
        <p:grpSpPr bwMode="auto">
          <a:xfrm>
            <a:off x="8577232" y="725857"/>
            <a:ext cx="930275" cy="596900"/>
            <a:chOff x="108038507" y="107982841"/>
            <a:chExt cx="1142857" cy="825809"/>
          </a:xfrm>
        </p:grpSpPr>
        <p:grpSp>
          <p:nvGrpSpPr>
            <p:cNvPr id="28" name="Group 6">
              <a:extLst>
                <a:ext uri="{FF2B5EF4-FFF2-40B4-BE49-F238E27FC236}">
                  <a16:creationId xmlns:a16="http://schemas.microsoft.com/office/drawing/2014/main" id="{035FE93F-A4B8-4EA0-8850-A4A54BEF531B}"/>
                </a:ext>
              </a:extLst>
            </p:cNvPr>
            <p:cNvGrpSpPr>
              <a:grpSpLocks/>
            </p:cNvGrpSpPr>
            <p:nvPr/>
          </p:nvGrpSpPr>
          <p:grpSpPr bwMode="auto">
            <a:xfrm>
              <a:off x="108495707" y="108011416"/>
              <a:ext cx="685657" cy="797234"/>
              <a:chOff x="110548345" y="107728531"/>
              <a:chExt cx="685657" cy="797234"/>
            </a:xfrm>
          </p:grpSpPr>
          <p:sp>
            <p:nvSpPr>
              <p:cNvPr id="7168" name="Oval 7">
                <a:extLst>
                  <a:ext uri="{FF2B5EF4-FFF2-40B4-BE49-F238E27FC236}">
                    <a16:creationId xmlns:a16="http://schemas.microsoft.com/office/drawing/2014/main" id="{E4D80027-5F65-4274-9F1D-CC8B236BA6C0}"/>
                  </a:ext>
                </a:extLst>
              </p:cNvPr>
              <p:cNvSpPr>
                <a:spLocks noChangeArrowheads="1"/>
              </p:cNvSpPr>
              <p:nvPr/>
            </p:nvSpPr>
            <p:spPr bwMode="auto">
              <a:xfrm>
                <a:off x="110548345" y="108411465"/>
                <a:ext cx="400049" cy="114300"/>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69" name="Freeform 8">
                <a:extLst>
                  <a:ext uri="{FF2B5EF4-FFF2-40B4-BE49-F238E27FC236}">
                    <a16:creationId xmlns:a16="http://schemas.microsoft.com/office/drawing/2014/main" id="{FD287661-90CA-4699-9C6D-23891BF98DC9}"/>
                  </a:ext>
                </a:extLst>
              </p:cNvPr>
              <p:cNvSpPr>
                <a:spLocks/>
              </p:cNvSpPr>
              <p:nvPr/>
            </p:nvSpPr>
            <p:spPr bwMode="auto">
              <a:xfrm rot="-5054737">
                <a:off x="110548202" y="107785681"/>
                <a:ext cx="742949" cy="628650"/>
              </a:xfrm>
              <a:custGeom>
                <a:avLst/>
                <a:gdLst>
                  <a:gd name="T0" fmla="*/ 0 w 3952875"/>
                  <a:gd name="T1" fmla="*/ 0 h 1076325"/>
                  <a:gd name="T2" fmla="*/ 3943350 w 3952875"/>
                  <a:gd name="T3" fmla="*/ 971550 h 1076325"/>
                  <a:gd name="T4" fmla="*/ 57150 w 3952875"/>
                  <a:gd name="T5" fmla="*/ 628650 h 1076325"/>
                </a:gdLst>
                <a:ahLst/>
                <a:cxnLst>
                  <a:cxn ang="0">
                    <a:pos x="T0" y="T1"/>
                  </a:cxn>
                  <a:cxn ang="0">
                    <a:pos x="T2" y="T3"/>
                  </a:cxn>
                  <a:cxn ang="0">
                    <a:pos x="T4" y="T5"/>
                  </a:cxn>
                </a:cxnLst>
                <a:rect l="0" t="0" r="r" b="b"/>
                <a:pathLst>
                  <a:path w="3952875" h="1076325">
                    <a:moveTo>
                      <a:pt x="0" y="0"/>
                    </a:moveTo>
                    <a:cubicBezTo>
                      <a:pt x="1966912" y="433387"/>
                      <a:pt x="3933825" y="866775"/>
                      <a:pt x="3943350" y="971550"/>
                    </a:cubicBezTo>
                    <a:cubicBezTo>
                      <a:pt x="3952875" y="1076325"/>
                      <a:pt x="704850" y="685800"/>
                      <a:pt x="57150" y="628650"/>
                    </a:cubicBezTo>
                  </a:path>
                </a:pathLst>
              </a:custGeom>
              <a:noFill/>
              <a:ln w="9525"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29" name="Group 9">
              <a:extLst>
                <a:ext uri="{FF2B5EF4-FFF2-40B4-BE49-F238E27FC236}">
                  <a16:creationId xmlns:a16="http://schemas.microsoft.com/office/drawing/2014/main" id="{14C4FB4B-2D7E-4AFA-ABA5-5843D12A5E93}"/>
                </a:ext>
              </a:extLst>
            </p:cNvPr>
            <p:cNvGrpSpPr>
              <a:grpSpLocks/>
            </p:cNvGrpSpPr>
            <p:nvPr/>
          </p:nvGrpSpPr>
          <p:grpSpPr bwMode="auto">
            <a:xfrm>
              <a:off x="108038507" y="107982841"/>
              <a:ext cx="685657" cy="797234"/>
              <a:chOff x="109800633" y="108514344"/>
              <a:chExt cx="685657" cy="797234"/>
            </a:xfrm>
          </p:grpSpPr>
          <p:sp>
            <p:nvSpPr>
              <p:cNvPr id="30" name="Oval 10">
                <a:extLst>
                  <a:ext uri="{FF2B5EF4-FFF2-40B4-BE49-F238E27FC236}">
                    <a16:creationId xmlns:a16="http://schemas.microsoft.com/office/drawing/2014/main" id="{277F1FD5-0B14-4535-BCD6-8BBCFE11FA36}"/>
                  </a:ext>
                </a:extLst>
              </p:cNvPr>
              <p:cNvSpPr>
                <a:spLocks noChangeArrowheads="1"/>
              </p:cNvSpPr>
              <p:nvPr/>
            </p:nvSpPr>
            <p:spPr bwMode="auto">
              <a:xfrm>
                <a:off x="109800633" y="109197278"/>
                <a:ext cx="400049" cy="114300"/>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Freeform 11">
                <a:extLst>
                  <a:ext uri="{FF2B5EF4-FFF2-40B4-BE49-F238E27FC236}">
                    <a16:creationId xmlns:a16="http://schemas.microsoft.com/office/drawing/2014/main" id="{07FC54EC-463F-4A06-8CC7-5831DFDF7132}"/>
                  </a:ext>
                </a:extLst>
              </p:cNvPr>
              <p:cNvSpPr>
                <a:spLocks/>
              </p:cNvSpPr>
              <p:nvPr/>
            </p:nvSpPr>
            <p:spPr bwMode="auto">
              <a:xfrm rot="-5054737">
                <a:off x="109800490" y="108571494"/>
                <a:ext cx="742949" cy="628650"/>
              </a:xfrm>
              <a:custGeom>
                <a:avLst/>
                <a:gdLst>
                  <a:gd name="T0" fmla="*/ 0 w 3952875"/>
                  <a:gd name="T1" fmla="*/ 0 h 1076325"/>
                  <a:gd name="T2" fmla="*/ 3943350 w 3952875"/>
                  <a:gd name="T3" fmla="*/ 971550 h 1076325"/>
                  <a:gd name="T4" fmla="*/ 57150 w 3952875"/>
                  <a:gd name="T5" fmla="*/ 628650 h 1076325"/>
                </a:gdLst>
                <a:ahLst/>
                <a:cxnLst>
                  <a:cxn ang="0">
                    <a:pos x="T0" y="T1"/>
                  </a:cxn>
                  <a:cxn ang="0">
                    <a:pos x="T2" y="T3"/>
                  </a:cxn>
                  <a:cxn ang="0">
                    <a:pos x="T4" y="T5"/>
                  </a:cxn>
                </a:cxnLst>
                <a:rect l="0" t="0" r="r" b="b"/>
                <a:pathLst>
                  <a:path w="3952875" h="1076325">
                    <a:moveTo>
                      <a:pt x="0" y="0"/>
                    </a:moveTo>
                    <a:cubicBezTo>
                      <a:pt x="1966912" y="433387"/>
                      <a:pt x="3933825" y="866775"/>
                      <a:pt x="3943350" y="971550"/>
                    </a:cubicBezTo>
                    <a:cubicBezTo>
                      <a:pt x="3952875" y="1076325"/>
                      <a:pt x="704850" y="685800"/>
                      <a:pt x="57150" y="628650"/>
                    </a:cubicBezTo>
                  </a:path>
                </a:pathLst>
              </a:custGeom>
              <a:noFill/>
              <a:ln w="9525"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grpSp>
        <p:nvGrpSpPr>
          <p:cNvPr id="7172" name="Group 12">
            <a:extLst>
              <a:ext uri="{FF2B5EF4-FFF2-40B4-BE49-F238E27FC236}">
                <a16:creationId xmlns:a16="http://schemas.microsoft.com/office/drawing/2014/main" id="{DA03E06C-00FB-41FF-942A-FCCA5BF380AD}"/>
              </a:ext>
            </a:extLst>
          </p:cNvPr>
          <p:cNvGrpSpPr>
            <a:grpSpLocks/>
          </p:cNvGrpSpPr>
          <p:nvPr/>
        </p:nvGrpSpPr>
        <p:grpSpPr bwMode="auto">
          <a:xfrm>
            <a:off x="9847232" y="954457"/>
            <a:ext cx="339725" cy="114300"/>
            <a:chOff x="107575350" y="109527975"/>
            <a:chExt cx="314325" cy="114300"/>
          </a:xfrm>
        </p:grpSpPr>
        <p:sp>
          <p:nvSpPr>
            <p:cNvPr id="7173" name="Oval 13">
              <a:extLst>
                <a:ext uri="{FF2B5EF4-FFF2-40B4-BE49-F238E27FC236}">
                  <a16:creationId xmlns:a16="http://schemas.microsoft.com/office/drawing/2014/main" id="{85F4B8AD-28FC-4F25-A702-A3F4B0867A66}"/>
                </a:ext>
              </a:extLst>
            </p:cNvPr>
            <p:cNvSpPr>
              <a:spLocks noChangeArrowheads="1"/>
            </p:cNvSpPr>
            <p:nvPr/>
          </p:nvSpPr>
          <p:spPr bwMode="auto">
            <a:xfrm>
              <a:off x="107575350" y="109527975"/>
              <a:ext cx="314325" cy="114300"/>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74" name="Oval 14">
              <a:extLst>
                <a:ext uri="{FF2B5EF4-FFF2-40B4-BE49-F238E27FC236}">
                  <a16:creationId xmlns:a16="http://schemas.microsoft.com/office/drawing/2014/main" id="{339469B6-4859-4E7A-8954-B3F6FAF9A44E}"/>
                </a:ext>
              </a:extLst>
            </p:cNvPr>
            <p:cNvSpPr>
              <a:spLocks noChangeArrowheads="1"/>
            </p:cNvSpPr>
            <p:nvPr/>
          </p:nvSpPr>
          <p:spPr bwMode="auto">
            <a:xfrm>
              <a:off x="107689650" y="109527975"/>
              <a:ext cx="85725" cy="114300"/>
            </a:xfrm>
            <a:prstGeom prst="ellipse">
              <a:avLst/>
            </a:prstGeom>
            <a:solidFill>
              <a:srgbClr val="000000"/>
            </a:solidFill>
            <a:ln w="9525" algn="in">
              <a:solidFill>
                <a:srgbClr val="000000"/>
              </a:solidFill>
              <a:round/>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7175" name="Oval 15">
            <a:extLst>
              <a:ext uri="{FF2B5EF4-FFF2-40B4-BE49-F238E27FC236}">
                <a16:creationId xmlns:a16="http://schemas.microsoft.com/office/drawing/2014/main" id="{A500906D-C701-4CA5-8B61-40FB5346C7EF}"/>
              </a:ext>
            </a:extLst>
          </p:cNvPr>
          <p:cNvSpPr>
            <a:spLocks noChangeArrowheads="1"/>
          </p:cNvSpPr>
          <p:nvPr/>
        </p:nvSpPr>
        <p:spPr bwMode="auto">
          <a:xfrm>
            <a:off x="10280619" y="954457"/>
            <a:ext cx="341313" cy="114300"/>
          </a:xfrm>
          <a:prstGeom prst="ellipse">
            <a:avLst/>
          </a:prstGeom>
          <a:solidFill>
            <a:srgbClr val="4D4D4D"/>
          </a:solidFill>
          <a:ln w="9525" algn="in">
            <a:solidFill>
              <a:srgbClr val="000000"/>
            </a:solidFill>
            <a:round/>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76" name="Oval 16">
            <a:extLst>
              <a:ext uri="{FF2B5EF4-FFF2-40B4-BE49-F238E27FC236}">
                <a16:creationId xmlns:a16="http://schemas.microsoft.com/office/drawing/2014/main" id="{17D47409-C56D-4DB3-BE80-A24DDBBC87DC}"/>
              </a:ext>
            </a:extLst>
          </p:cNvPr>
          <p:cNvSpPr>
            <a:spLocks noChangeArrowheads="1"/>
          </p:cNvSpPr>
          <p:nvPr/>
        </p:nvSpPr>
        <p:spPr bwMode="auto">
          <a:xfrm>
            <a:off x="10404444" y="954457"/>
            <a:ext cx="92075" cy="114300"/>
          </a:xfrm>
          <a:prstGeom prst="ellipse">
            <a:avLst/>
          </a:prstGeom>
          <a:solidFill>
            <a:srgbClr val="000000"/>
          </a:solidFill>
          <a:ln w="9525" algn="in">
            <a:solidFill>
              <a:srgbClr val="000000"/>
            </a:solidFill>
            <a:round/>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77" name="Text Box 17">
            <a:extLst>
              <a:ext uri="{FF2B5EF4-FFF2-40B4-BE49-F238E27FC236}">
                <a16:creationId xmlns:a16="http://schemas.microsoft.com/office/drawing/2014/main" id="{1BE4E527-9C2B-4AC8-9AF7-04462EB658AD}"/>
              </a:ext>
            </a:extLst>
          </p:cNvPr>
          <p:cNvSpPr txBox="1">
            <a:spLocks noChangeArrowheads="1"/>
          </p:cNvSpPr>
          <p:nvPr/>
        </p:nvSpPr>
        <p:spPr bwMode="auto">
          <a:xfrm>
            <a:off x="9537669" y="925882"/>
            <a:ext cx="277813" cy="31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Narrow" panose="020B0606020202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8" name="Text Box 18">
            <a:extLst>
              <a:ext uri="{FF2B5EF4-FFF2-40B4-BE49-F238E27FC236}">
                <a16:creationId xmlns:a16="http://schemas.microsoft.com/office/drawing/2014/main" id="{BC432BEC-FB9A-4449-ABF0-42353B84ACBB}"/>
              </a:ext>
            </a:extLst>
          </p:cNvPr>
          <p:cNvSpPr txBox="1">
            <a:spLocks noChangeArrowheads="1"/>
          </p:cNvSpPr>
          <p:nvPr/>
        </p:nvSpPr>
        <p:spPr bwMode="auto">
          <a:xfrm>
            <a:off x="9175719" y="725857"/>
            <a:ext cx="342900" cy="285750"/>
          </a:xfrm>
          <a:prstGeom prst="rect">
            <a:avLst/>
          </a:prstGeom>
          <a:solidFill>
            <a:srgbClr val="FFFF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9" name="Text Box 19">
            <a:extLst>
              <a:ext uri="{FF2B5EF4-FFF2-40B4-BE49-F238E27FC236}">
                <a16:creationId xmlns:a16="http://schemas.microsoft.com/office/drawing/2014/main" id="{5E76B7B6-E3B3-4C20-A997-8F4055C2E825}"/>
              </a:ext>
            </a:extLst>
          </p:cNvPr>
          <p:cNvSpPr txBox="1">
            <a:spLocks noChangeArrowheads="1"/>
          </p:cNvSpPr>
          <p:nvPr/>
        </p:nvSpPr>
        <p:spPr bwMode="auto">
          <a:xfrm>
            <a:off x="9918669" y="1125907"/>
            <a:ext cx="7143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cyclops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92036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9AEC224C-EC07-46AA-8BEE-CDA9F60F5AA9}"/>
              </a:ext>
            </a:extLst>
          </p:cNvPr>
          <p:cNvSpPr/>
          <p:nvPr/>
        </p:nvSpPr>
        <p:spPr>
          <a:xfrm>
            <a:off x="511728" y="325943"/>
            <a:ext cx="10905689" cy="3600986"/>
          </a:xfrm>
          <a:prstGeom prst="rect">
            <a:avLst/>
          </a:prstGeom>
        </p:spPr>
        <p:txBody>
          <a:bodyPr wrap="square">
            <a:spAutoFit/>
          </a:bodyPr>
          <a:lstStyle/>
          <a:p>
            <a:r>
              <a:rPr lang="en-US" sz="1200" kern="1400" dirty="0">
                <a:solidFill>
                  <a:srgbClr val="000000"/>
                </a:solidFill>
                <a:latin typeface="Arial Narrow" panose="020B0606020202030204" pitchFamily="34" charset="0"/>
              </a:rPr>
              <a:t>A couple of things we want to note, first of all in 2016 the Republican horn was broken, </a:t>
            </a:r>
            <a:r>
              <a:rPr lang="en-US" sz="1200" kern="1400" dirty="0" err="1">
                <a:solidFill>
                  <a:srgbClr val="000000"/>
                </a:solidFill>
                <a:latin typeface="Arial Narrow" panose="020B0606020202030204" pitchFamily="34" charset="0"/>
              </a:rPr>
              <a:t>Antigonus</a:t>
            </a:r>
            <a:r>
              <a:rPr lang="en-US" sz="1200" kern="1400" dirty="0">
                <a:solidFill>
                  <a:srgbClr val="000000"/>
                </a:solidFill>
                <a:latin typeface="Arial Narrow" panose="020B0606020202030204" pitchFamily="34" charset="0"/>
              </a:rPr>
              <a:t> was killed, representing that history of Empire builders. Demetrius becomes king, although he becomes king as a weak king because these three allies are still not his friends. So he is weak.</a:t>
            </a:r>
            <a:endParaRPr lang="en-US" sz="1200" kern="1400" dirty="0">
              <a:solidFill>
                <a:srgbClr val="000000"/>
              </a:solidFill>
              <a:effectLst/>
              <a:latin typeface="Arial Narrow" panose="020B0606020202030204" pitchFamily="34" charset="0"/>
            </a:endParaRPr>
          </a:p>
          <a:p>
            <a:r>
              <a:rPr lang="en-US" sz="1200" kern="1400" dirty="0">
                <a:solidFill>
                  <a:srgbClr val="000000"/>
                </a:solidFill>
                <a:latin typeface="Arial Narrow" panose="020B0606020202030204" pitchFamily="34" charset="0"/>
              </a:rPr>
              <a:t> </a:t>
            </a:r>
            <a:endParaRPr lang="en-US" sz="1200" kern="1400" dirty="0">
              <a:solidFill>
                <a:srgbClr val="000000"/>
              </a:solidFill>
              <a:effectLst/>
              <a:latin typeface="Arial Narrow" panose="020B0606020202030204" pitchFamily="34" charset="0"/>
            </a:endParaRPr>
          </a:p>
          <a:p>
            <a:r>
              <a:rPr lang="en-US" sz="1200" kern="1400" dirty="0">
                <a:solidFill>
                  <a:srgbClr val="000000"/>
                </a:solidFill>
                <a:latin typeface="Arial Narrow" panose="020B0606020202030204" pitchFamily="34" charset="0"/>
              </a:rPr>
              <a:t>We need to come to a couple of conclusions, first, whatever America was created to be, if we consider it as an alpha and omega, we're going to mark </a:t>
            </a:r>
            <a:r>
              <a:rPr lang="en-US" sz="1200" kern="1400" dirty="0" err="1">
                <a:solidFill>
                  <a:srgbClr val="000000"/>
                </a:solidFill>
                <a:latin typeface="Arial Narrow" panose="020B0606020202030204" pitchFamily="34" charset="0"/>
              </a:rPr>
              <a:t>Antigonus</a:t>
            </a:r>
            <a:r>
              <a:rPr lang="en-US" sz="1200" kern="1400" dirty="0">
                <a:solidFill>
                  <a:srgbClr val="000000"/>
                </a:solidFill>
                <a:latin typeface="Arial Narrow" panose="020B0606020202030204" pitchFamily="34" charset="0"/>
              </a:rPr>
              <a:t> or Clinton or Obama, and what conclusion can we come to? What was </a:t>
            </a:r>
            <a:r>
              <a:rPr lang="en-US" sz="1200" kern="1400" dirty="0" err="1">
                <a:solidFill>
                  <a:srgbClr val="000000"/>
                </a:solidFill>
                <a:latin typeface="Arial Narrow" panose="020B0606020202030204" pitchFamily="34" charset="0"/>
              </a:rPr>
              <a:t>Antigonus</a:t>
            </a:r>
            <a:r>
              <a:rPr lang="en-US" sz="1200" kern="1400" dirty="0">
                <a:solidFill>
                  <a:srgbClr val="000000"/>
                </a:solidFill>
                <a:latin typeface="Arial Narrow" panose="020B0606020202030204" pitchFamily="34" charset="0"/>
              </a:rPr>
              <a:t> doing? Restoring. Healing. Building the empire. The same work as George Washington, and Roosevelt and Abraham Lincoln. This isn't a story where it becomes weak in that history that  somehow Obama brought in more taxes and because we're getting taxed now to support the needy, he's a communist and a socialist and he's destroying the horn of Republicanism.  </a:t>
            </a:r>
            <a:endParaRPr lang="en-US" sz="1200" kern="1400" dirty="0">
              <a:solidFill>
                <a:srgbClr val="000000"/>
              </a:solidFill>
              <a:effectLst/>
              <a:latin typeface="Arial Narrow" panose="020B0606020202030204" pitchFamily="34" charset="0"/>
            </a:endParaRPr>
          </a:p>
          <a:p>
            <a:r>
              <a:rPr lang="en-US" sz="1200" kern="1400" dirty="0">
                <a:solidFill>
                  <a:srgbClr val="000000"/>
                </a:solidFill>
                <a:latin typeface="Arial Narrow" panose="020B0606020202030204" pitchFamily="34" charset="0"/>
              </a:rPr>
              <a:t> </a:t>
            </a:r>
            <a:endParaRPr lang="en-US" sz="1200" kern="1400" dirty="0">
              <a:solidFill>
                <a:srgbClr val="000000"/>
              </a:solidFill>
              <a:effectLst/>
              <a:latin typeface="Arial Narrow" panose="020B0606020202030204" pitchFamily="34" charset="0"/>
            </a:endParaRPr>
          </a:p>
          <a:p>
            <a:r>
              <a:rPr lang="en-US" sz="1200" kern="1400" dirty="0">
                <a:solidFill>
                  <a:srgbClr val="000000"/>
                </a:solidFill>
                <a:latin typeface="Arial Narrow" panose="020B0606020202030204" pitchFamily="34" charset="0"/>
              </a:rPr>
              <a:t>The other conclusion we need to see, without going into the proofs, that when we come to Raphia and </a:t>
            </a:r>
            <a:r>
              <a:rPr lang="en-US" sz="1200" kern="1400" dirty="0" err="1">
                <a:solidFill>
                  <a:srgbClr val="000000"/>
                </a:solidFill>
                <a:latin typeface="Arial Narrow" panose="020B0606020202030204" pitchFamily="34" charset="0"/>
              </a:rPr>
              <a:t>Panium</a:t>
            </a:r>
            <a:r>
              <a:rPr lang="en-US" sz="1200" kern="1400" dirty="0">
                <a:solidFill>
                  <a:srgbClr val="000000"/>
                </a:solidFill>
                <a:latin typeface="Arial Narrow" panose="020B0606020202030204" pitchFamily="34" charset="0"/>
              </a:rPr>
              <a:t> there's going to be no huge change. </a:t>
            </a:r>
            <a:r>
              <a:rPr lang="en-US" sz="1200" b="1" kern="1400" dirty="0">
                <a:solidFill>
                  <a:srgbClr val="000000"/>
                </a:solidFill>
                <a:latin typeface="Arial Narrow" panose="020B0606020202030204" pitchFamily="34" charset="0"/>
              </a:rPr>
              <a:t>This makes it that much more important that we have the right perspective now</a:t>
            </a:r>
            <a:r>
              <a:rPr lang="en-US" sz="1200" kern="1400" dirty="0">
                <a:solidFill>
                  <a:srgbClr val="000000"/>
                </a:solidFill>
                <a:latin typeface="Arial Narrow" panose="020B0606020202030204" pitchFamily="34" charset="0"/>
              </a:rPr>
              <a:t>. It’s the same thing for Sunday law.</a:t>
            </a:r>
            <a:endParaRPr lang="en-US" sz="1200" kern="1400" dirty="0">
              <a:solidFill>
                <a:srgbClr val="000000"/>
              </a:solidFill>
              <a:effectLst/>
              <a:latin typeface="Arial Narrow" panose="020B0606020202030204" pitchFamily="34" charset="0"/>
            </a:endParaRPr>
          </a:p>
          <a:p>
            <a:r>
              <a:rPr lang="en-US" sz="1200" kern="1400" dirty="0">
                <a:solidFill>
                  <a:srgbClr val="000000"/>
                </a:solidFill>
                <a:latin typeface="Arial Narrow" panose="020B0606020202030204" pitchFamily="34" charset="0"/>
              </a:rPr>
              <a:t> </a:t>
            </a:r>
            <a:endParaRPr lang="en-US" sz="1200" kern="1400" dirty="0">
              <a:solidFill>
                <a:srgbClr val="000000"/>
              </a:solidFill>
              <a:effectLst/>
              <a:latin typeface="Arial Narrow" panose="020B0606020202030204" pitchFamily="34" charset="0"/>
            </a:endParaRPr>
          </a:p>
          <a:p>
            <a:r>
              <a:rPr lang="en-US" sz="1200" kern="1400" dirty="0">
                <a:solidFill>
                  <a:srgbClr val="000000"/>
                </a:solidFill>
                <a:latin typeface="Arial Narrow" panose="020B0606020202030204" pitchFamily="34" charset="0"/>
              </a:rPr>
              <a:t>We’re wanting to bring into our study her morality. We want to feel better about making this mistake, by questioning her morality or behavior, or strange beliefs. That's dangerous – we can bring any US president for all the arguments we make against Clinton in this movement, we don’t see anyone question George Bush Jr for going into a war for no reason where they killed hundreds of thousands of people. That is morally questionable. We treat her in a different way and not sure why that is. Perhaps it's where she came from, but we attack her in ways we do not attack other presidents. </a:t>
            </a:r>
            <a:r>
              <a:rPr lang="en-US" sz="1200" b="1" kern="1400" dirty="0">
                <a:solidFill>
                  <a:srgbClr val="000000"/>
                </a:solidFill>
                <a:latin typeface="Arial Narrow" panose="020B0606020202030204" pitchFamily="34" charset="0"/>
              </a:rPr>
              <a:t>The problem with doing that now is that we cannot go into prophecy and justify that</a:t>
            </a:r>
            <a:r>
              <a:rPr lang="en-US" sz="1200" kern="1400" dirty="0">
                <a:solidFill>
                  <a:srgbClr val="000000"/>
                </a:solidFill>
                <a:latin typeface="Arial Narrow" panose="020B0606020202030204" pitchFamily="34" charset="0"/>
              </a:rPr>
              <a:t>. Maybe we still carry political views that keep us from seeing what our prophetic lines teach us.  The kings in the statue weren't that moral either. We use that as a band-aid to cover our mistake. Our mistake is greater than not recognizing who would win in 2016, based on the idea that he's richer therefore he should be president. This wasn't a choice between two bad options, where we get to choose the richer one. </a:t>
            </a:r>
            <a:r>
              <a:rPr lang="en-US" sz="1200" b="1" kern="1400" dirty="0">
                <a:solidFill>
                  <a:srgbClr val="000000"/>
                </a:solidFill>
                <a:latin typeface="Arial Narrow" panose="020B0606020202030204" pitchFamily="34" charset="0"/>
              </a:rPr>
              <a:t>This makes us question how much we understand Republicanism</a:t>
            </a:r>
            <a:r>
              <a:rPr lang="en-US" sz="1200" kern="1400" dirty="0">
                <a:solidFill>
                  <a:srgbClr val="000000"/>
                </a:solidFill>
                <a:latin typeface="Arial Narrow" panose="020B0606020202030204" pitchFamily="34" charset="0"/>
              </a:rPr>
              <a:t>. And what apostate Protestantism is trying to do. </a:t>
            </a:r>
          </a:p>
          <a:p>
            <a:endParaRPr lang="en-US" sz="1200" kern="1400" dirty="0">
              <a:solidFill>
                <a:srgbClr val="000000"/>
              </a:solidFill>
              <a:effectLst/>
              <a:latin typeface="Arial Narrow" panose="020B0606020202030204" pitchFamily="34" charset="0"/>
            </a:endParaRPr>
          </a:p>
        </p:txBody>
      </p:sp>
      <p:sp>
        <p:nvSpPr>
          <p:cNvPr id="2057" name="Text Box 16">
            <a:extLst>
              <a:ext uri="{FF2B5EF4-FFF2-40B4-BE49-F238E27FC236}">
                <a16:creationId xmlns:a16="http://schemas.microsoft.com/office/drawing/2014/main" id="{A166FBDE-A761-4202-AA1C-541A4E542D75}"/>
              </a:ext>
            </a:extLst>
          </p:cNvPr>
          <p:cNvSpPr txBox="1">
            <a:spLocks noChangeArrowheads="1"/>
          </p:cNvSpPr>
          <p:nvPr/>
        </p:nvSpPr>
        <p:spPr bwMode="auto">
          <a:xfrm>
            <a:off x="8154099" y="4555222"/>
            <a:ext cx="2743200" cy="114300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8" name="Text Box 17">
            <a:extLst>
              <a:ext uri="{FF2B5EF4-FFF2-40B4-BE49-F238E27FC236}">
                <a16:creationId xmlns:a16="http://schemas.microsoft.com/office/drawing/2014/main" id="{F5989F1D-7360-4BE5-93F6-AC6243E23D1C}"/>
              </a:ext>
            </a:extLst>
          </p:cNvPr>
          <p:cNvSpPr txBox="1">
            <a:spLocks noChangeArrowheads="1"/>
          </p:cNvSpPr>
          <p:nvPr/>
        </p:nvSpPr>
        <p:spPr bwMode="auto">
          <a:xfrm>
            <a:off x="8268399" y="4669522"/>
            <a:ext cx="2514600"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prstDash val="dash"/>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sng" strike="noStrike" cap="none" normalizeH="0" baseline="0">
                <a:ln>
                  <a:noFill/>
                </a:ln>
                <a:solidFill>
                  <a:srgbClr val="000000"/>
                </a:solidFill>
                <a:effectLst/>
                <a:latin typeface="Arial Narrow" panose="020B0606020202030204" pitchFamily="34" charset="0"/>
              </a:rPr>
              <a:t>Demetrius</a:t>
            </a:r>
            <a:r>
              <a:rPr kumimoji="0" lang="en-US" altLang="en-US" sz="1400" b="0" i="0" u="none" strike="noStrike" cap="none" normalizeH="0" baseline="0">
                <a:ln>
                  <a:noFill/>
                </a:ln>
                <a:solidFill>
                  <a:srgbClr val="000000"/>
                </a:solidFill>
                <a:effectLst/>
                <a:latin typeface="Arial Narrow" panose="020B0606020202030204" pitchFamily="34" charset="0"/>
              </a:rPr>
              <a:t> =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goddess of corn or harvest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Donald Trump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9" name="Rectangle 2058">
            <a:extLst>
              <a:ext uri="{FF2B5EF4-FFF2-40B4-BE49-F238E27FC236}">
                <a16:creationId xmlns:a16="http://schemas.microsoft.com/office/drawing/2014/main" id="{22BE477B-7D06-47E4-A02F-CCC9CA51536B}"/>
              </a:ext>
            </a:extLst>
          </p:cNvPr>
          <p:cNvSpPr/>
          <p:nvPr/>
        </p:nvSpPr>
        <p:spPr>
          <a:xfrm>
            <a:off x="1412147" y="4241488"/>
            <a:ext cx="6096000" cy="1938992"/>
          </a:xfrm>
          <a:prstGeom prst="rect">
            <a:avLst/>
          </a:prstGeom>
        </p:spPr>
        <p:txBody>
          <a:bodyPr>
            <a:spAutoFit/>
          </a:bodyPr>
          <a:lstStyle/>
          <a:p>
            <a:r>
              <a:rPr lang="en-US" sz="1200" dirty="0">
                <a:latin typeface="Arial Narrow" panose="020B0606020202030204" pitchFamily="34" charset="0"/>
              </a:rPr>
              <a:t>Now we have people in this movement saying that they agree with these studies, but it is good that Trump won because Hillary Clinton was worse. And she would have brought around the Sunday law faster. The problem with that is it’s rebellion to prophecy because the person in alliance with the King of the South is the only one in this study that represents Harvest at the end of this Empire. Then people want to spend the last months of probation that we have left going through Hillary Clinton's emails to prove that she was a bad person, to justify our mistakes. And 5 years after our Sunday law in 2014, if we were almost to Daniel 12:1, and we realized that we had gone through the history of Sunday law and the loud cry with these mistakes.  I think we should be going back and asking ourselves why we made them and not justifying them.  The evidence for this conclusion only gets stronger and stronger. Not everything has been presented yet, not every evidence. It only adds weight and makes our mistake more serious.</a:t>
            </a:r>
            <a:endParaRPr lang="en-US" sz="1200" kern="14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741819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1" name="Rectangle 3100">
            <a:extLst>
              <a:ext uri="{FF2B5EF4-FFF2-40B4-BE49-F238E27FC236}">
                <a16:creationId xmlns:a16="http://schemas.microsoft.com/office/drawing/2014/main" id="{3C71D47E-1EE8-4884-AA8D-90C9369CBE3E}"/>
              </a:ext>
            </a:extLst>
          </p:cNvPr>
          <p:cNvSpPr/>
          <p:nvPr/>
        </p:nvSpPr>
        <p:spPr>
          <a:xfrm>
            <a:off x="430949" y="276684"/>
            <a:ext cx="4421460" cy="6155531"/>
          </a:xfrm>
          <a:prstGeom prst="rect">
            <a:avLst/>
          </a:prstGeom>
        </p:spPr>
        <p:txBody>
          <a:bodyPr wrap="square">
            <a:spAutoFit/>
          </a:bodyPr>
          <a:lstStyle/>
          <a:p>
            <a:r>
              <a:rPr lang="en-US" sz="1400" kern="1400" dirty="0">
                <a:solidFill>
                  <a:srgbClr val="000000"/>
                </a:solidFill>
                <a:latin typeface="Arial Narrow" panose="020B0606020202030204" pitchFamily="34" charset="0"/>
              </a:rPr>
              <a:t>We took a different perspective, this is the history of Pyrrhus, </a:t>
            </a:r>
            <a:r>
              <a:rPr lang="en-US" sz="1400" kern="1400" dirty="0" err="1">
                <a:solidFill>
                  <a:srgbClr val="000000"/>
                </a:solidFill>
                <a:latin typeface="Arial Narrow" panose="020B0606020202030204" pitchFamily="34" charset="0"/>
              </a:rPr>
              <a:t>Ipsus</a:t>
            </a:r>
            <a:r>
              <a:rPr lang="en-US" sz="1400" kern="1400" dirty="0">
                <a:solidFill>
                  <a:srgbClr val="000000"/>
                </a:solidFill>
                <a:latin typeface="Arial Narrow" panose="020B0606020202030204" pitchFamily="34" charset="0"/>
              </a:rPr>
              <a:t> 301bc. Then we went into the history of World War II and we saw the invasion of Poland and that gave us a little bit of additional information. A repeat and enlarge of the battle of the same story. In World War II we don't see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and Demetrius. Why?  Who is taking on the three allies in World War II? A king and a kingdom, Hitler. Where is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and Demetrius in that story? Hitler is supported by the Soviet Union, Demetrius is supported by Pyrrhus. Where is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He's not there. This isn't a story of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and Demetrius because Hitler has already come into power. We would need other layers to understand that history. But what is the repeat and enlarge? What can we learn from World War II that we can't learn from Pyrrhus? What do we learn from the beginning of World War II? Hitler is taking on three allies, September 1939.  In this story you have Demetrius and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fighting three allies, but this gives us more understanding of that battle. Who does Hitler attack in 1939? Poland. Does he take it? He does, and quickly. But in the story of </a:t>
            </a:r>
            <a:r>
              <a:rPr lang="en-US" sz="1400" kern="1400" dirty="0" err="1">
                <a:solidFill>
                  <a:srgbClr val="000000"/>
                </a:solidFill>
                <a:latin typeface="Arial Narrow" panose="020B0606020202030204" pitchFamily="34" charset="0"/>
              </a:rPr>
              <a:t>Antigonus</a:t>
            </a:r>
            <a:r>
              <a:rPr lang="en-US" sz="1400" kern="1400" dirty="0">
                <a:solidFill>
                  <a:srgbClr val="000000"/>
                </a:solidFill>
                <a:latin typeface="Arial Narrow" panose="020B0606020202030204" pitchFamily="34" charset="0"/>
              </a:rPr>
              <a:t> and Demetrius we don't see that.  So we can see a repeat and enlarge. Now Hitler, the king of the north, supported by the King of the South, takes on these three allies, and he takes out Poland. If this is the 2016 election, Donald Trump is taking on the three branches of the US government. What does he take quickly? He wins the presidency, the executive branch. So he takes on these three branches, but what he is attacking or trying to capture is the executive branch. And he takes it fairly quickly</a:t>
            </a:r>
            <a:r>
              <a:rPr lang="en-US" kern="1400" dirty="0">
                <a:solidFill>
                  <a:srgbClr val="000000"/>
                </a:solidFill>
                <a:latin typeface="Arial Narrow" panose="020B0606020202030204" pitchFamily="34" charset="0"/>
              </a:rPr>
              <a:t>. </a:t>
            </a:r>
            <a:endParaRPr lang="en-US" sz="1200" kern="1400" dirty="0">
              <a:solidFill>
                <a:srgbClr val="000000"/>
              </a:solidFill>
              <a:effectLst/>
              <a:latin typeface="Times New Roman" panose="02020603050405020304" pitchFamily="18" charset="0"/>
            </a:endParaRPr>
          </a:p>
          <a:p>
            <a:r>
              <a:rPr lang="en-US" sz="1200" kern="1400" dirty="0">
                <a:solidFill>
                  <a:srgbClr val="000000"/>
                </a:solidFill>
                <a:effectLst/>
                <a:latin typeface="Times New Roman" panose="02020603050405020304" pitchFamily="18" charset="0"/>
              </a:rPr>
              <a:t> </a:t>
            </a:r>
          </a:p>
        </p:txBody>
      </p:sp>
      <p:sp>
        <p:nvSpPr>
          <p:cNvPr id="3102" name="Text Box 73">
            <a:extLst>
              <a:ext uri="{FF2B5EF4-FFF2-40B4-BE49-F238E27FC236}">
                <a16:creationId xmlns:a16="http://schemas.microsoft.com/office/drawing/2014/main" id="{6DF64490-0A67-4DB8-B748-275D40646CFD}"/>
              </a:ext>
            </a:extLst>
          </p:cNvPr>
          <p:cNvSpPr txBox="1">
            <a:spLocks noChangeArrowheads="1"/>
          </p:cNvSpPr>
          <p:nvPr/>
        </p:nvSpPr>
        <p:spPr bwMode="auto">
          <a:xfrm>
            <a:off x="5054082" y="4991689"/>
            <a:ext cx="3543300" cy="103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03" name="Text Box 74">
            <a:extLst>
              <a:ext uri="{FF2B5EF4-FFF2-40B4-BE49-F238E27FC236}">
                <a16:creationId xmlns:a16="http://schemas.microsoft.com/office/drawing/2014/main" id="{1154B61C-7749-42DD-AE2F-1EA2F84BEB5C}"/>
              </a:ext>
            </a:extLst>
          </p:cNvPr>
          <p:cNvSpPr txBox="1">
            <a:spLocks noChangeArrowheads="1"/>
          </p:cNvSpPr>
          <p:nvPr/>
        </p:nvSpPr>
        <p:spPr bwMode="auto">
          <a:xfrm>
            <a:off x="5182670" y="5215527"/>
            <a:ext cx="1289050" cy="642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(KN) Hitler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(KS)  USSR   </a:t>
            </a:r>
            <a:r>
              <a:rPr kumimoji="0" lang="en-US" altLang="en-US" sz="1200" b="1" i="0" u="none" strike="noStrike" cap="none" normalizeH="0" baseline="0" noProof="1">
                <a:ln>
                  <a:noFill/>
                </a:ln>
                <a:solidFill>
                  <a:srgbClr val="000000"/>
                </a:solidFill>
                <a:effectLst/>
                <a:latin typeface="Arial Narrow" panose="020B0606020202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04" name="Text Box 75">
            <a:extLst>
              <a:ext uri="{FF2B5EF4-FFF2-40B4-BE49-F238E27FC236}">
                <a16:creationId xmlns:a16="http://schemas.microsoft.com/office/drawing/2014/main" id="{C7CB4D24-3508-45CC-B4BE-F58B348042A2}"/>
              </a:ext>
            </a:extLst>
          </p:cNvPr>
          <p:cNvSpPr txBox="1">
            <a:spLocks noChangeArrowheads="1"/>
          </p:cNvSpPr>
          <p:nvPr/>
        </p:nvSpPr>
        <p:spPr bwMode="auto">
          <a:xfrm>
            <a:off x="7244832" y="5066302"/>
            <a:ext cx="1158875" cy="849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allies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Poland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Britain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05" name="AutoShape 76">
            <a:extLst>
              <a:ext uri="{FF2B5EF4-FFF2-40B4-BE49-F238E27FC236}">
                <a16:creationId xmlns:a16="http://schemas.microsoft.com/office/drawing/2014/main" id="{07DC943C-7FDA-4959-BDAC-1B488D2B0FBB}"/>
              </a:ext>
            </a:extLst>
          </p:cNvPr>
          <p:cNvSpPr>
            <a:spLocks/>
          </p:cNvSpPr>
          <p:nvPr/>
        </p:nvSpPr>
        <p:spPr bwMode="auto">
          <a:xfrm rot="10800000">
            <a:off x="6535220" y="5066302"/>
            <a:ext cx="119062" cy="792162"/>
          </a:xfrm>
          <a:prstGeom prst="leftBracket">
            <a:avLst>
              <a:gd name="adj" fmla="val 55445"/>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06" name="Text Box 77">
            <a:extLst>
              <a:ext uri="{FF2B5EF4-FFF2-40B4-BE49-F238E27FC236}">
                <a16:creationId xmlns:a16="http://schemas.microsoft.com/office/drawing/2014/main" id="{15FE30DA-285B-415C-831E-3237A3BDDB1B}"/>
              </a:ext>
            </a:extLst>
          </p:cNvPr>
          <p:cNvSpPr txBox="1">
            <a:spLocks noChangeArrowheads="1"/>
          </p:cNvSpPr>
          <p:nvPr/>
        </p:nvSpPr>
        <p:spPr bwMode="auto">
          <a:xfrm>
            <a:off x="6728895" y="5437777"/>
            <a:ext cx="387350" cy="373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vs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07" name="Text Box 78">
            <a:extLst>
              <a:ext uri="{FF2B5EF4-FFF2-40B4-BE49-F238E27FC236}">
                <a16:creationId xmlns:a16="http://schemas.microsoft.com/office/drawing/2014/main" id="{DF13083C-66F8-48EE-B585-E2C28EF489C3}"/>
              </a:ext>
            </a:extLst>
          </p:cNvPr>
          <p:cNvSpPr txBox="1">
            <a:spLocks noChangeArrowheads="1"/>
          </p:cNvSpPr>
          <p:nvPr/>
        </p:nvSpPr>
        <p:spPr bwMode="auto">
          <a:xfrm>
            <a:off x="5054082" y="4658314"/>
            <a:ext cx="342106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WW2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08" name="Line 79">
            <a:extLst>
              <a:ext uri="{FF2B5EF4-FFF2-40B4-BE49-F238E27FC236}">
                <a16:creationId xmlns:a16="http://schemas.microsoft.com/office/drawing/2014/main" id="{3FD2E60C-5898-4A5A-B7E4-81B6FAC2C091}"/>
              </a:ext>
            </a:extLst>
          </p:cNvPr>
          <p:cNvSpPr>
            <a:spLocks noChangeShapeType="1"/>
          </p:cNvSpPr>
          <p:nvPr/>
        </p:nvSpPr>
        <p:spPr bwMode="auto">
          <a:xfrm>
            <a:off x="7565195" y="5377670"/>
            <a:ext cx="4572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09" name="Text Box 80">
            <a:extLst>
              <a:ext uri="{FF2B5EF4-FFF2-40B4-BE49-F238E27FC236}">
                <a16:creationId xmlns:a16="http://schemas.microsoft.com/office/drawing/2014/main" id="{03E5845E-34BE-4709-A80A-2AD028CAA39B}"/>
              </a:ext>
            </a:extLst>
          </p:cNvPr>
          <p:cNvSpPr txBox="1">
            <a:spLocks noChangeArrowheads="1"/>
          </p:cNvSpPr>
          <p:nvPr/>
        </p:nvSpPr>
        <p:spPr bwMode="auto">
          <a:xfrm>
            <a:off x="8310120" y="5016393"/>
            <a:ext cx="3543300" cy="103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10" name="Text Box 81">
            <a:extLst>
              <a:ext uri="{FF2B5EF4-FFF2-40B4-BE49-F238E27FC236}">
                <a16:creationId xmlns:a16="http://schemas.microsoft.com/office/drawing/2014/main" id="{2ED71EFB-8F96-48C2-B2D3-C79C1626C504}"/>
              </a:ext>
            </a:extLst>
          </p:cNvPr>
          <p:cNvSpPr txBox="1">
            <a:spLocks noChangeArrowheads="1"/>
          </p:cNvSpPr>
          <p:nvPr/>
        </p:nvSpPr>
        <p:spPr bwMode="auto">
          <a:xfrm>
            <a:off x="8438708" y="5240231"/>
            <a:ext cx="1289050" cy="642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(KN) Trump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(KS)  Putin   </a:t>
            </a:r>
            <a:r>
              <a:rPr kumimoji="0" lang="en-US" altLang="en-US" sz="1200" b="1" i="0" u="none" strike="noStrike" cap="none" normalizeH="0" baseline="0" noProof="1">
                <a:ln>
                  <a:noFill/>
                </a:ln>
                <a:solidFill>
                  <a:srgbClr val="000000"/>
                </a:solidFill>
                <a:effectLst/>
                <a:latin typeface="Arial Narrow" panose="020B0606020202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11" name="Text Box 82">
            <a:extLst>
              <a:ext uri="{FF2B5EF4-FFF2-40B4-BE49-F238E27FC236}">
                <a16:creationId xmlns:a16="http://schemas.microsoft.com/office/drawing/2014/main" id="{7BAD0B57-1E01-49F0-94A1-EDB87D7ED525}"/>
              </a:ext>
            </a:extLst>
          </p:cNvPr>
          <p:cNvSpPr txBox="1">
            <a:spLocks noChangeArrowheads="1"/>
          </p:cNvSpPr>
          <p:nvPr/>
        </p:nvSpPr>
        <p:spPr bwMode="auto">
          <a:xfrm>
            <a:off x="10500870" y="5091006"/>
            <a:ext cx="1158875" cy="849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allies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Executive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Legislative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Judicial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12" name="AutoShape 83">
            <a:extLst>
              <a:ext uri="{FF2B5EF4-FFF2-40B4-BE49-F238E27FC236}">
                <a16:creationId xmlns:a16="http://schemas.microsoft.com/office/drawing/2014/main" id="{5657F8D1-457C-4F10-B282-B4356EE83C8E}"/>
              </a:ext>
            </a:extLst>
          </p:cNvPr>
          <p:cNvSpPr>
            <a:spLocks/>
          </p:cNvSpPr>
          <p:nvPr/>
        </p:nvSpPr>
        <p:spPr bwMode="auto">
          <a:xfrm rot="10800000">
            <a:off x="9791258" y="5091006"/>
            <a:ext cx="119062" cy="792162"/>
          </a:xfrm>
          <a:prstGeom prst="leftBracket">
            <a:avLst>
              <a:gd name="adj" fmla="val 55445"/>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13" name="Text Box 84">
            <a:extLst>
              <a:ext uri="{FF2B5EF4-FFF2-40B4-BE49-F238E27FC236}">
                <a16:creationId xmlns:a16="http://schemas.microsoft.com/office/drawing/2014/main" id="{524C3A40-0E39-4E02-BF44-DAAAF7E68F13}"/>
              </a:ext>
            </a:extLst>
          </p:cNvPr>
          <p:cNvSpPr txBox="1">
            <a:spLocks noChangeArrowheads="1"/>
          </p:cNvSpPr>
          <p:nvPr/>
        </p:nvSpPr>
        <p:spPr bwMode="auto">
          <a:xfrm>
            <a:off x="9984933" y="5462481"/>
            <a:ext cx="387350" cy="373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vs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14" name="Text Box 85">
            <a:extLst>
              <a:ext uri="{FF2B5EF4-FFF2-40B4-BE49-F238E27FC236}">
                <a16:creationId xmlns:a16="http://schemas.microsoft.com/office/drawing/2014/main" id="{42C5F0A0-C4F2-4786-84DE-1E1FC467D093}"/>
              </a:ext>
            </a:extLst>
          </p:cNvPr>
          <p:cNvSpPr txBox="1">
            <a:spLocks noChangeArrowheads="1"/>
          </p:cNvSpPr>
          <p:nvPr/>
        </p:nvSpPr>
        <p:spPr bwMode="auto">
          <a:xfrm>
            <a:off x="8310120" y="4683018"/>
            <a:ext cx="342106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15" name="Line 86">
            <a:extLst>
              <a:ext uri="{FF2B5EF4-FFF2-40B4-BE49-F238E27FC236}">
                <a16:creationId xmlns:a16="http://schemas.microsoft.com/office/drawing/2014/main" id="{2C0349FE-A220-4AB1-A948-A06051E697F9}"/>
              </a:ext>
            </a:extLst>
          </p:cNvPr>
          <p:cNvSpPr>
            <a:spLocks noChangeShapeType="1"/>
          </p:cNvSpPr>
          <p:nvPr/>
        </p:nvSpPr>
        <p:spPr bwMode="auto">
          <a:xfrm flipV="1">
            <a:off x="10799828" y="5398248"/>
            <a:ext cx="560958" cy="24816"/>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3117" name="Straight Connector 3116">
            <a:extLst>
              <a:ext uri="{FF2B5EF4-FFF2-40B4-BE49-F238E27FC236}">
                <a16:creationId xmlns:a16="http://schemas.microsoft.com/office/drawing/2014/main" id="{E6FF732A-8A60-4B9E-998A-F875F3C8EBAC}"/>
              </a:ext>
            </a:extLst>
          </p:cNvPr>
          <p:cNvCxnSpPr/>
          <p:nvPr/>
        </p:nvCxnSpPr>
        <p:spPr>
          <a:xfrm>
            <a:off x="8281679" y="4683018"/>
            <a:ext cx="0" cy="1546341"/>
          </a:xfrm>
          <a:prstGeom prst="line">
            <a:avLst/>
          </a:prstGeom>
        </p:spPr>
        <p:style>
          <a:lnRef idx="1">
            <a:schemeClr val="accent1"/>
          </a:lnRef>
          <a:fillRef idx="0">
            <a:schemeClr val="accent1"/>
          </a:fillRef>
          <a:effectRef idx="0">
            <a:schemeClr val="accent1"/>
          </a:effectRef>
          <a:fontRef idx="minor">
            <a:schemeClr val="tx1"/>
          </a:fontRef>
        </p:style>
      </p:cxnSp>
      <p:sp>
        <p:nvSpPr>
          <p:cNvPr id="3118" name="TextBox 3117">
            <a:extLst>
              <a:ext uri="{FF2B5EF4-FFF2-40B4-BE49-F238E27FC236}">
                <a16:creationId xmlns:a16="http://schemas.microsoft.com/office/drawing/2014/main" id="{E14177BC-3A57-4280-B846-99A88A4CC722}"/>
              </a:ext>
            </a:extLst>
          </p:cNvPr>
          <p:cNvSpPr txBox="1"/>
          <p:nvPr/>
        </p:nvSpPr>
        <p:spPr>
          <a:xfrm>
            <a:off x="5352159" y="1912522"/>
            <a:ext cx="906894" cy="369332"/>
          </a:xfrm>
          <a:prstGeom prst="rect">
            <a:avLst/>
          </a:prstGeom>
          <a:noFill/>
        </p:spPr>
        <p:txBody>
          <a:bodyPr wrap="square" rtlCol="0">
            <a:spAutoFit/>
          </a:bodyPr>
          <a:lstStyle/>
          <a:p>
            <a:r>
              <a:rPr lang="en-US" dirty="0"/>
              <a:t>WW2</a:t>
            </a:r>
          </a:p>
        </p:txBody>
      </p:sp>
      <p:sp>
        <p:nvSpPr>
          <p:cNvPr id="111" name="TextBox 110">
            <a:extLst>
              <a:ext uri="{FF2B5EF4-FFF2-40B4-BE49-F238E27FC236}">
                <a16:creationId xmlns:a16="http://schemas.microsoft.com/office/drawing/2014/main" id="{90BC1DCB-4307-4043-9875-044F1BA3E500}"/>
              </a:ext>
            </a:extLst>
          </p:cNvPr>
          <p:cNvSpPr txBox="1"/>
          <p:nvPr/>
        </p:nvSpPr>
        <p:spPr>
          <a:xfrm>
            <a:off x="5344692" y="806315"/>
            <a:ext cx="915175" cy="369332"/>
          </a:xfrm>
          <a:prstGeom prst="rect">
            <a:avLst/>
          </a:prstGeom>
          <a:noFill/>
        </p:spPr>
        <p:txBody>
          <a:bodyPr wrap="square" rtlCol="0">
            <a:spAutoFit/>
          </a:bodyPr>
          <a:lstStyle/>
          <a:p>
            <a:r>
              <a:rPr lang="en-US" dirty="0"/>
              <a:t>Pyrrhus</a:t>
            </a:r>
          </a:p>
        </p:txBody>
      </p:sp>
      <p:sp>
        <p:nvSpPr>
          <p:cNvPr id="112" name="TextBox 111">
            <a:extLst>
              <a:ext uri="{FF2B5EF4-FFF2-40B4-BE49-F238E27FC236}">
                <a16:creationId xmlns:a16="http://schemas.microsoft.com/office/drawing/2014/main" id="{B9E6D725-34B2-4A55-AA73-19E46E8AFA42}"/>
              </a:ext>
            </a:extLst>
          </p:cNvPr>
          <p:cNvSpPr txBox="1"/>
          <p:nvPr/>
        </p:nvSpPr>
        <p:spPr>
          <a:xfrm>
            <a:off x="5368661" y="2994624"/>
            <a:ext cx="877545" cy="369332"/>
          </a:xfrm>
          <a:prstGeom prst="rect">
            <a:avLst/>
          </a:prstGeom>
          <a:noFill/>
        </p:spPr>
        <p:txBody>
          <a:bodyPr wrap="square" rtlCol="0">
            <a:spAutoFit/>
          </a:bodyPr>
          <a:lstStyle/>
          <a:p>
            <a:r>
              <a:rPr lang="en-US" dirty="0"/>
              <a:t>144</a:t>
            </a:r>
          </a:p>
        </p:txBody>
      </p:sp>
      <p:sp>
        <p:nvSpPr>
          <p:cNvPr id="3119" name="Text Box 87">
            <a:extLst>
              <a:ext uri="{FF2B5EF4-FFF2-40B4-BE49-F238E27FC236}">
                <a16:creationId xmlns:a16="http://schemas.microsoft.com/office/drawing/2014/main" id="{467C7932-2050-4C5B-9BA1-3FBB84AA2F03}"/>
              </a:ext>
            </a:extLst>
          </p:cNvPr>
          <p:cNvSpPr txBox="1">
            <a:spLocks noChangeArrowheads="1"/>
          </p:cNvSpPr>
          <p:nvPr/>
        </p:nvSpPr>
        <p:spPr bwMode="auto">
          <a:xfrm>
            <a:off x="6096000" y="529768"/>
            <a:ext cx="4513380" cy="377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20" name="Line 88">
            <a:extLst>
              <a:ext uri="{FF2B5EF4-FFF2-40B4-BE49-F238E27FC236}">
                <a16:creationId xmlns:a16="http://schemas.microsoft.com/office/drawing/2014/main" id="{6FA42E80-DF87-4D5F-80B0-5CF0490836C1}"/>
              </a:ext>
            </a:extLst>
          </p:cNvPr>
          <p:cNvSpPr>
            <a:spLocks noChangeShapeType="1"/>
          </p:cNvSpPr>
          <p:nvPr/>
        </p:nvSpPr>
        <p:spPr bwMode="auto">
          <a:xfrm>
            <a:off x="6362817" y="1331457"/>
            <a:ext cx="4246563"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21" name="Line 89">
            <a:extLst>
              <a:ext uri="{FF2B5EF4-FFF2-40B4-BE49-F238E27FC236}">
                <a16:creationId xmlns:a16="http://schemas.microsoft.com/office/drawing/2014/main" id="{04D0E4FF-AD98-42EC-9DC0-714105D045F7}"/>
              </a:ext>
            </a:extLst>
          </p:cNvPr>
          <p:cNvSpPr>
            <a:spLocks noChangeShapeType="1"/>
          </p:cNvSpPr>
          <p:nvPr/>
        </p:nvSpPr>
        <p:spPr bwMode="auto">
          <a:xfrm>
            <a:off x="7748705" y="1028245"/>
            <a:ext cx="0" cy="30321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22" name="AutoShape 90">
            <a:extLst>
              <a:ext uri="{FF2B5EF4-FFF2-40B4-BE49-F238E27FC236}">
                <a16:creationId xmlns:a16="http://schemas.microsoft.com/office/drawing/2014/main" id="{189E9FDE-54FA-4466-BEAF-0E2134950081}"/>
              </a:ext>
            </a:extLst>
          </p:cNvPr>
          <p:cNvSpPr>
            <a:spLocks/>
          </p:cNvSpPr>
          <p:nvPr/>
        </p:nvSpPr>
        <p:spPr bwMode="auto">
          <a:xfrm rot="5400000">
            <a:off x="7127993" y="239257"/>
            <a:ext cx="87312" cy="1062037"/>
          </a:xfrm>
          <a:prstGeom prst="leftBracket">
            <a:avLst>
              <a:gd name="adj" fmla="val 101364"/>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23" name="Text Box 91">
            <a:extLst>
              <a:ext uri="{FF2B5EF4-FFF2-40B4-BE49-F238E27FC236}">
                <a16:creationId xmlns:a16="http://schemas.microsoft.com/office/drawing/2014/main" id="{D65625D8-0D4F-4B13-A1A0-B871BE2E9757}"/>
              </a:ext>
            </a:extLst>
          </p:cNvPr>
          <p:cNvSpPr txBox="1">
            <a:spLocks noChangeArrowheads="1"/>
          </p:cNvSpPr>
          <p:nvPr/>
        </p:nvSpPr>
        <p:spPr bwMode="auto">
          <a:xfrm>
            <a:off x="6916855" y="555170"/>
            <a:ext cx="508000" cy="195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24" name="Line 92">
            <a:extLst>
              <a:ext uri="{FF2B5EF4-FFF2-40B4-BE49-F238E27FC236}">
                <a16:creationId xmlns:a16="http://schemas.microsoft.com/office/drawing/2014/main" id="{A73DB378-DC5B-4A47-9695-8392F1B69DDA}"/>
              </a:ext>
            </a:extLst>
          </p:cNvPr>
          <p:cNvSpPr>
            <a:spLocks noChangeShapeType="1"/>
          </p:cNvSpPr>
          <p:nvPr/>
        </p:nvSpPr>
        <p:spPr bwMode="auto">
          <a:xfrm>
            <a:off x="7609005" y="1028245"/>
            <a:ext cx="27781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3125" name="Group 93">
            <a:extLst>
              <a:ext uri="{FF2B5EF4-FFF2-40B4-BE49-F238E27FC236}">
                <a16:creationId xmlns:a16="http://schemas.microsoft.com/office/drawing/2014/main" id="{257E52AE-8209-4D62-B20D-2843023A9145}"/>
              </a:ext>
            </a:extLst>
          </p:cNvPr>
          <p:cNvGrpSpPr>
            <a:grpSpLocks/>
          </p:cNvGrpSpPr>
          <p:nvPr/>
        </p:nvGrpSpPr>
        <p:grpSpPr bwMode="auto">
          <a:xfrm>
            <a:off x="6548555" y="856795"/>
            <a:ext cx="300037" cy="474662"/>
            <a:chOff x="105474030" y="122772681"/>
            <a:chExt cx="371181" cy="628649"/>
          </a:xfrm>
        </p:grpSpPr>
        <p:sp>
          <p:nvSpPr>
            <p:cNvPr id="3126" name="Line 94">
              <a:extLst>
                <a:ext uri="{FF2B5EF4-FFF2-40B4-BE49-F238E27FC236}">
                  <a16:creationId xmlns:a16="http://schemas.microsoft.com/office/drawing/2014/main" id="{24A56A6E-9AC4-49AD-817D-5CEB26E5161C}"/>
                </a:ext>
              </a:extLst>
            </p:cNvPr>
            <p:cNvSpPr>
              <a:spLocks noChangeShapeType="1"/>
            </p:cNvSpPr>
            <p:nvPr/>
          </p:nvSpPr>
          <p:spPr bwMode="auto">
            <a:xfrm>
              <a:off x="105645480" y="123001279"/>
              <a:ext cx="3" cy="40005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27" name="Line 95">
              <a:extLst>
                <a:ext uri="{FF2B5EF4-FFF2-40B4-BE49-F238E27FC236}">
                  <a16:creationId xmlns:a16="http://schemas.microsoft.com/office/drawing/2014/main" id="{6BF2741C-9588-42C7-8071-87BE8718F427}"/>
                </a:ext>
              </a:extLst>
            </p:cNvPr>
            <p:cNvSpPr>
              <a:spLocks noChangeShapeType="1"/>
            </p:cNvSpPr>
            <p:nvPr/>
          </p:nvSpPr>
          <p:spPr bwMode="auto">
            <a:xfrm>
              <a:off x="105474030" y="123001281"/>
              <a:ext cx="342901"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28" name="Text Box 96">
              <a:extLst>
                <a:ext uri="{FF2B5EF4-FFF2-40B4-BE49-F238E27FC236}">
                  <a16:creationId xmlns:a16="http://schemas.microsoft.com/office/drawing/2014/main" id="{86CDE427-E3CC-4121-B2D8-53BC0D3F20D6}"/>
                </a:ext>
              </a:extLst>
            </p:cNvPr>
            <p:cNvSpPr txBox="1">
              <a:spLocks noChangeArrowheads="1"/>
            </p:cNvSpPr>
            <p:nvPr/>
          </p:nvSpPr>
          <p:spPr bwMode="auto">
            <a:xfrm>
              <a:off x="105474030" y="122772681"/>
              <a:ext cx="371181" cy="26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3129" name="Text Box 97">
            <a:extLst>
              <a:ext uri="{FF2B5EF4-FFF2-40B4-BE49-F238E27FC236}">
                <a16:creationId xmlns:a16="http://schemas.microsoft.com/office/drawing/2014/main" id="{7F68DE3A-62F1-4692-85CA-462FB1761D83}"/>
              </a:ext>
            </a:extLst>
          </p:cNvPr>
          <p:cNvSpPr txBox="1">
            <a:spLocks noChangeArrowheads="1"/>
          </p:cNvSpPr>
          <p:nvPr/>
        </p:nvSpPr>
        <p:spPr bwMode="auto">
          <a:xfrm>
            <a:off x="7609005" y="856795"/>
            <a:ext cx="300037" cy="19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30" name="Text Box 98">
            <a:extLst>
              <a:ext uri="{FF2B5EF4-FFF2-40B4-BE49-F238E27FC236}">
                <a16:creationId xmlns:a16="http://schemas.microsoft.com/office/drawing/2014/main" id="{29412E64-9D61-4B1B-AC2D-67220C554684}"/>
              </a:ext>
            </a:extLst>
          </p:cNvPr>
          <p:cNvSpPr txBox="1">
            <a:spLocks noChangeArrowheads="1"/>
          </p:cNvSpPr>
          <p:nvPr/>
        </p:nvSpPr>
        <p:spPr bwMode="auto">
          <a:xfrm>
            <a:off x="8380530" y="1374320"/>
            <a:ext cx="80010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Narrow" panose="020B0606020202030204" pitchFamily="34" charset="0"/>
              </a:rPr>
              <a:t>Pyrrhus &amp;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Narrow" panose="020B0606020202030204" pitchFamily="34" charset="0"/>
              </a:rPr>
              <a:t>Demetrius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Narrow" panose="020B0606020202030204" pitchFamily="34" charset="0"/>
              </a:rPr>
              <a:t>In alliance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31" name="Line 99">
            <a:extLst>
              <a:ext uri="{FF2B5EF4-FFF2-40B4-BE49-F238E27FC236}">
                <a16:creationId xmlns:a16="http://schemas.microsoft.com/office/drawing/2014/main" id="{9F83F605-A3D3-47CA-94FB-82E645C3BCAD}"/>
              </a:ext>
            </a:extLst>
          </p:cNvPr>
          <p:cNvSpPr>
            <a:spLocks noChangeShapeType="1"/>
          </p:cNvSpPr>
          <p:nvPr/>
        </p:nvSpPr>
        <p:spPr bwMode="auto">
          <a:xfrm>
            <a:off x="9917230" y="1028245"/>
            <a:ext cx="0" cy="30321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32" name="Line 100">
            <a:extLst>
              <a:ext uri="{FF2B5EF4-FFF2-40B4-BE49-F238E27FC236}">
                <a16:creationId xmlns:a16="http://schemas.microsoft.com/office/drawing/2014/main" id="{CD6CA8B4-1553-4D15-AC1B-92BE6050F570}"/>
              </a:ext>
            </a:extLst>
          </p:cNvPr>
          <p:cNvSpPr>
            <a:spLocks noChangeShapeType="1"/>
          </p:cNvSpPr>
          <p:nvPr/>
        </p:nvSpPr>
        <p:spPr bwMode="auto">
          <a:xfrm>
            <a:off x="9779117" y="1028245"/>
            <a:ext cx="276225"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33" name="Text Box 101">
            <a:extLst>
              <a:ext uri="{FF2B5EF4-FFF2-40B4-BE49-F238E27FC236}">
                <a16:creationId xmlns:a16="http://schemas.microsoft.com/office/drawing/2014/main" id="{2E3AE95E-083C-45C6-B3EF-EC92C703C91E}"/>
              </a:ext>
            </a:extLst>
          </p:cNvPr>
          <p:cNvSpPr txBox="1">
            <a:spLocks noChangeArrowheads="1"/>
          </p:cNvSpPr>
          <p:nvPr/>
        </p:nvSpPr>
        <p:spPr bwMode="auto">
          <a:xfrm>
            <a:off x="9641005" y="588507"/>
            <a:ext cx="552450"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Ipsus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3134" name="Group 102">
            <a:extLst>
              <a:ext uri="{FF2B5EF4-FFF2-40B4-BE49-F238E27FC236}">
                <a16:creationId xmlns:a16="http://schemas.microsoft.com/office/drawing/2014/main" id="{2AD2D867-631A-427F-870F-BD7A25417D2A}"/>
              </a:ext>
            </a:extLst>
          </p:cNvPr>
          <p:cNvGrpSpPr>
            <a:grpSpLocks/>
          </p:cNvGrpSpPr>
          <p:nvPr/>
        </p:nvGrpSpPr>
        <p:grpSpPr bwMode="auto">
          <a:xfrm>
            <a:off x="8625005" y="856795"/>
            <a:ext cx="300037" cy="474662"/>
            <a:chOff x="111722447" y="122544081"/>
            <a:chExt cx="371181" cy="628649"/>
          </a:xfrm>
        </p:grpSpPr>
        <p:sp>
          <p:nvSpPr>
            <p:cNvPr id="3135" name="Line 103">
              <a:extLst>
                <a:ext uri="{FF2B5EF4-FFF2-40B4-BE49-F238E27FC236}">
                  <a16:creationId xmlns:a16="http://schemas.microsoft.com/office/drawing/2014/main" id="{FE226B38-53E4-4087-8601-47B0F9816127}"/>
                </a:ext>
              </a:extLst>
            </p:cNvPr>
            <p:cNvSpPr>
              <a:spLocks noChangeShapeType="1"/>
            </p:cNvSpPr>
            <p:nvPr/>
          </p:nvSpPr>
          <p:spPr bwMode="auto">
            <a:xfrm>
              <a:off x="111893897" y="122772679"/>
              <a:ext cx="3" cy="40005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04">
              <a:extLst>
                <a:ext uri="{FF2B5EF4-FFF2-40B4-BE49-F238E27FC236}">
                  <a16:creationId xmlns:a16="http://schemas.microsoft.com/office/drawing/2014/main" id="{1BF854AF-754E-43D9-8618-9433925C7906}"/>
                </a:ext>
              </a:extLst>
            </p:cNvPr>
            <p:cNvSpPr>
              <a:spLocks noChangeShapeType="1"/>
            </p:cNvSpPr>
            <p:nvPr/>
          </p:nvSpPr>
          <p:spPr bwMode="auto">
            <a:xfrm>
              <a:off x="111722447" y="122772681"/>
              <a:ext cx="342901"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05">
              <a:extLst>
                <a:ext uri="{FF2B5EF4-FFF2-40B4-BE49-F238E27FC236}">
                  <a16:creationId xmlns:a16="http://schemas.microsoft.com/office/drawing/2014/main" id="{C7673D05-818F-436B-8B09-E2ABFE161643}"/>
                </a:ext>
              </a:extLst>
            </p:cNvPr>
            <p:cNvSpPr txBox="1">
              <a:spLocks noChangeArrowheads="1"/>
            </p:cNvSpPr>
            <p:nvPr/>
          </p:nvSpPr>
          <p:spPr bwMode="auto">
            <a:xfrm>
              <a:off x="111722447" y="122544081"/>
              <a:ext cx="371181" cy="26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98" name="Line 106">
            <a:extLst>
              <a:ext uri="{FF2B5EF4-FFF2-40B4-BE49-F238E27FC236}">
                <a16:creationId xmlns:a16="http://schemas.microsoft.com/office/drawing/2014/main" id="{7FC0374C-66B2-4C59-A49E-95F8A4EF7382}"/>
              </a:ext>
            </a:extLst>
          </p:cNvPr>
          <p:cNvSpPr>
            <a:spLocks noChangeShapeType="1"/>
          </p:cNvSpPr>
          <p:nvPr/>
        </p:nvSpPr>
        <p:spPr bwMode="auto">
          <a:xfrm>
            <a:off x="6362817" y="2668132"/>
            <a:ext cx="4246563"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107">
            <a:extLst>
              <a:ext uri="{FF2B5EF4-FFF2-40B4-BE49-F238E27FC236}">
                <a16:creationId xmlns:a16="http://schemas.microsoft.com/office/drawing/2014/main" id="{D47447C8-4067-4B39-BA22-CD3057677C7E}"/>
              </a:ext>
            </a:extLst>
          </p:cNvPr>
          <p:cNvSpPr>
            <a:spLocks noChangeShapeType="1"/>
          </p:cNvSpPr>
          <p:nvPr/>
        </p:nvSpPr>
        <p:spPr bwMode="auto">
          <a:xfrm>
            <a:off x="7748705" y="2364920"/>
            <a:ext cx="0" cy="30321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108">
            <a:extLst>
              <a:ext uri="{FF2B5EF4-FFF2-40B4-BE49-F238E27FC236}">
                <a16:creationId xmlns:a16="http://schemas.microsoft.com/office/drawing/2014/main" id="{843477AE-C793-4A35-AB23-64B56DE17C31}"/>
              </a:ext>
            </a:extLst>
          </p:cNvPr>
          <p:cNvSpPr>
            <a:spLocks noChangeShapeType="1"/>
          </p:cNvSpPr>
          <p:nvPr/>
        </p:nvSpPr>
        <p:spPr bwMode="auto">
          <a:xfrm>
            <a:off x="7609005" y="2364920"/>
            <a:ext cx="27781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109">
            <a:extLst>
              <a:ext uri="{FF2B5EF4-FFF2-40B4-BE49-F238E27FC236}">
                <a16:creationId xmlns:a16="http://schemas.microsoft.com/office/drawing/2014/main" id="{29C4B8E3-2D8D-4BEA-9349-97C38AF0A456}"/>
              </a:ext>
            </a:extLst>
          </p:cNvPr>
          <p:cNvSpPr>
            <a:spLocks noChangeShapeType="1"/>
          </p:cNvSpPr>
          <p:nvPr/>
        </p:nvSpPr>
        <p:spPr bwMode="auto">
          <a:xfrm>
            <a:off x="6688255" y="2364920"/>
            <a:ext cx="0" cy="30321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Line 110">
            <a:extLst>
              <a:ext uri="{FF2B5EF4-FFF2-40B4-BE49-F238E27FC236}">
                <a16:creationId xmlns:a16="http://schemas.microsoft.com/office/drawing/2014/main" id="{4B29E277-5139-47B5-8B4B-FD32C10A1C77}"/>
              </a:ext>
            </a:extLst>
          </p:cNvPr>
          <p:cNvSpPr>
            <a:spLocks noChangeShapeType="1"/>
          </p:cNvSpPr>
          <p:nvPr/>
        </p:nvSpPr>
        <p:spPr bwMode="auto">
          <a:xfrm>
            <a:off x="6548555" y="2364920"/>
            <a:ext cx="2794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11">
            <a:extLst>
              <a:ext uri="{FF2B5EF4-FFF2-40B4-BE49-F238E27FC236}">
                <a16:creationId xmlns:a16="http://schemas.microsoft.com/office/drawing/2014/main" id="{0E73C529-ADC0-4DDF-98E0-9EDE77C015D0}"/>
              </a:ext>
            </a:extLst>
          </p:cNvPr>
          <p:cNvSpPr txBox="1">
            <a:spLocks noChangeArrowheads="1"/>
          </p:cNvSpPr>
          <p:nvPr/>
        </p:nvSpPr>
        <p:spPr bwMode="auto">
          <a:xfrm>
            <a:off x="6466005" y="2158545"/>
            <a:ext cx="385762" cy="19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1929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Line 112">
            <a:extLst>
              <a:ext uri="{FF2B5EF4-FFF2-40B4-BE49-F238E27FC236}">
                <a16:creationId xmlns:a16="http://schemas.microsoft.com/office/drawing/2014/main" id="{8EDF4FB9-98C5-4740-8E0F-8B7788104052}"/>
              </a:ext>
            </a:extLst>
          </p:cNvPr>
          <p:cNvSpPr>
            <a:spLocks noChangeShapeType="1"/>
          </p:cNvSpPr>
          <p:nvPr/>
        </p:nvSpPr>
        <p:spPr bwMode="auto">
          <a:xfrm>
            <a:off x="9917230" y="2364920"/>
            <a:ext cx="0" cy="30321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13">
            <a:extLst>
              <a:ext uri="{FF2B5EF4-FFF2-40B4-BE49-F238E27FC236}">
                <a16:creationId xmlns:a16="http://schemas.microsoft.com/office/drawing/2014/main" id="{02BF2772-7CA7-41E6-8913-E21D153DC712}"/>
              </a:ext>
            </a:extLst>
          </p:cNvPr>
          <p:cNvSpPr>
            <a:spLocks noChangeShapeType="1"/>
          </p:cNvSpPr>
          <p:nvPr/>
        </p:nvSpPr>
        <p:spPr bwMode="auto">
          <a:xfrm>
            <a:off x="9779117" y="2364920"/>
            <a:ext cx="276225"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14">
            <a:extLst>
              <a:ext uri="{FF2B5EF4-FFF2-40B4-BE49-F238E27FC236}">
                <a16:creationId xmlns:a16="http://schemas.microsoft.com/office/drawing/2014/main" id="{E0DB29AE-59CF-488B-832D-AADEC35818B0}"/>
              </a:ext>
            </a:extLst>
          </p:cNvPr>
          <p:cNvSpPr txBox="1">
            <a:spLocks noChangeArrowheads="1"/>
          </p:cNvSpPr>
          <p:nvPr/>
        </p:nvSpPr>
        <p:spPr bwMode="auto">
          <a:xfrm>
            <a:off x="9637830" y="1958520"/>
            <a:ext cx="560387"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Sept 1, 1939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Line 115">
            <a:extLst>
              <a:ext uri="{FF2B5EF4-FFF2-40B4-BE49-F238E27FC236}">
                <a16:creationId xmlns:a16="http://schemas.microsoft.com/office/drawing/2014/main" id="{9FB59C75-230D-4A4D-A9E8-D4E3BF76DCB8}"/>
              </a:ext>
            </a:extLst>
          </p:cNvPr>
          <p:cNvSpPr>
            <a:spLocks noChangeShapeType="1"/>
          </p:cNvSpPr>
          <p:nvPr/>
        </p:nvSpPr>
        <p:spPr bwMode="auto">
          <a:xfrm>
            <a:off x="8763117" y="2364920"/>
            <a:ext cx="0" cy="30321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116">
            <a:extLst>
              <a:ext uri="{FF2B5EF4-FFF2-40B4-BE49-F238E27FC236}">
                <a16:creationId xmlns:a16="http://schemas.microsoft.com/office/drawing/2014/main" id="{AC61701F-3CA1-4A24-A5E3-3686E4BB2987}"/>
              </a:ext>
            </a:extLst>
          </p:cNvPr>
          <p:cNvSpPr>
            <a:spLocks noChangeShapeType="1"/>
          </p:cNvSpPr>
          <p:nvPr/>
        </p:nvSpPr>
        <p:spPr bwMode="auto">
          <a:xfrm>
            <a:off x="8625005" y="2364920"/>
            <a:ext cx="276225"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Text Box 117">
            <a:extLst>
              <a:ext uri="{FF2B5EF4-FFF2-40B4-BE49-F238E27FC236}">
                <a16:creationId xmlns:a16="http://schemas.microsoft.com/office/drawing/2014/main" id="{B16159DF-3092-4D31-8042-316C131666AD}"/>
              </a:ext>
            </a:extLst>
          </p:cNvPr>
          <p:cNvSpPr txBox="1">
            <a:spLocks noChangeArrowheads="1"/>
          </p:cNvSpPr>
          <p:nvPr/>
        </p:nvSpPr>
        <p:spPr bwMode="auto">
          <a:xfrm>
            <a:off x="8466255" y="1958520"/>
            <a:ext cx="574675"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Aug 23,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1939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AutoShape 118">
            <a:extLst>
              <a:ext uri="{FF2B5EF4-FFF2-40B4-BE49-F238E27FC236}">
                <a16:creationId xmlns:a16="http://schemas.microsoft.com/office/drawing/2014/main" id="{57A6D8CA-0427-4922-A313-EA1B222CF875}"/>
              </a:ext>
            </a:extLst>
          </p:cNvPr>
          <p:cNvSpPr>
            <a:spLocks/>
          </p:cNvSpPr>
          <p:nvPr/>
        </p:nvSpPr>
        <p:spPr bwMode="auto">
          <a:xfrm rot="-16200000">
            <a:off x="7182761" y="1470364"/>
            <a:ext cx="85725" cy="1062037"/>
          </a:xfrm>
          <a:prstGeom prst="leftBracket">
            <a:avLst>
              <a:gd name="adj" fmla="val 103241"/>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19">
            <a:extLst>
              <a:ext uri="{FF2B5EF4-FFF2-40B4-BE49-F238E27FC236}">
                <a16:creationId xmlns:a16="http://schemas.microsoft.com/office/drawing/2014/main" id="{7B8A346C-FE00-40FC-AA45-6FA70B5B3DFA}"/>
              </a:ext>
            </a:extLst>
          </p:cNvPr>
          <p:cNvSpPr txBox="1">
            <a:spLocks noChangeArrowheads="1"/>
          </p:cNvSpPr>
          <p:nvPr/>
        </p:nvSpPr>
        <p:spPr bwMode="auto">
          <a:xfrm>
            <a:off x="6951780" y="1729920"/>
            <a:ext cx="508000" cy="19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Text Box 120">
            <a:extLst>
              <a:ext uri="{FF2B5EF4-FFF2-40B4-BE49-F238E27FC236}">
                <a16:creationId xmlns:a16="http://schemas.microsoft.com/office/drawing/2014/main" id="{B96E00D7-0166-4509-884C-C3722287AD17}"/>
              </a:ext>
            </a:extLst>
          </p:cNvPr>
          <p:cNvSpPr txBox="1">
            <a:spLocks noChangeArrowheads="1"/>
          </p:cNvSpPr>
          <p:nvPr/>
        </p:nvSpPr>
        <p:spPr bwMode="auto">
          <a:xfrm>
            <a:off x="7494705" y="2072820"/>
            <a:ext cx="528637"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1939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5" name="Line 121">
            <a:extLst>
              <a:ext uri="{FF2B5EF4-FFF2-40B4-BE49-F238E27FC236}">
                <a16:creationId xmlns:a16="http://schemas.microsoft.com/office/drawing/2014/main" id="{C4C18012-CF57-41A2-9E59-CAB74B117494}"/>
              </a:ext>
            </a:extLst>
          </p:cNvPr>
          <p:cNvSpPr>
            <a:spLocks noChangeShapeType="1"/>
          </p:cNvSpPr>
          <p:nvPr/>
        </p:nvSpPr>
        <p:spPr bwMode="auto">
          <a:xfrm>
            <a:off x="6362817" y="3615870"/>
            <a:ext cx="4246563"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Line 122">
            <a:extLst>
              <a:ext uri="{FF2B5EF4-FFF2-40B4-BE49-F238E27FC236}">
                <a16:creationId xmlns:a16="http://schemas.microsoft.com/office/drawing/2014/main" id="{5AC7598E-6F0B-433C-BA96-444BB0A60571}"/>
              </a:ext>
            </a:extLst>
          </p:cNvPr>
          <p:cNvSpPr>
            <a:spLocks noChangeShapeType="1"/>
          </p:cNvSpPr>
          <p:nvPr/>
        </p:nvSpPr>
        <p:spPr bwMode="auto">
          <a:xfrm>
            <a:off x="7748705" y="3314245"/>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123">
            <a:extLst>
              <a:ext uri="{FF2B5EF4-FFF2-40B4-BE49-F238E27FC236}">
                <a16:creationId xmlns:a16="http://schemas.microsoft.com/office/drawing/2014/main" id="{D0C4B1FD-B7B1-4C1A-83D7-DCC6358D856F}"/>
              </a:ext>
            </a:extLst>
          </p:cNvPr>
          <p:cNvSpPr>
            <a:spLocks noChangeShapeType="1"/>
          </p:cNvSpPr>
          <p:nvPr/>
        </p:nvSpPr>
        <p:spPr bwMode="auto">
          <a:xfrm>
            <a:off x="7609005" y="3314245"/>
            <a:ext cx="27781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124">
            <a:extLst>
              <a:ext uri="{FF2B5EF4-FFF2-40B4-BE49-F238E27FC236}">
                <a16:creationId xmlns:a16="http://schemas.microsoft.com/office/drawing/2014/main" id="{0DA0D990-EA8E-4F7B-9B81-7B5C38DDC727}"/>
              </a:ext>
            </a:extLst>
          </p:cNvPr>
          <p:cNvSpPr>
            <a:spLocks noChangeShapeType="1"/>
          </p:cNvSpPr>
          <p:nvPr/>
        </p:nvSpPr>
        <p:spPr bwMode="auto">
          <a:xfrm>
            <a:off x="6688255" y="3314245"/>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125">
            <a:extLst>
              <a:ext uri="{FF2B5EF4-FFF2-40B4-BE49-F238E27FC236}">
                <a16:creationId xmlns:a16="http://schemas.microsoft.com/office/drawing/2014/main" id="{3DE38940-CC17-457B-8970-71C3AC59684D}"/>
              </a:ext>
            </a:extLst>
          </p:cNvPr>
          <p:cNvSpPr>
            <a:spLocks noChangeShapeType="1"/>
          </p:cNvSpPr>
          <p:nvPr/>
        </p:nvSpPr>
        <p:spPr bwMode="auto">
          <a:xfrm>
            <a:off x="6548555" y="3314245"/>
            <a:ext cx="2794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26">
            <a:extLst>
              <a:ext uri="{FF2B5EF4-FFF2-40B4-BE49-F238E27FC236}">
                <a16:creationId xmlns:a16="http://schemas.microsoft.com/office/drawing/2014/main" id="{E5C97FE6-6431-4C5D-B6C9-A6D0171997AB}"/>
              </a:ext>
            </a:extLst>
          </p:cNvPr>
          <p:cNvSpPr txBox="1">
            <a:spLocks noChangeArrowheads="1"/>
          </p:cNvSpPr>
          <p:nvPr/>
        </p:nvSpPr>
        <p:spPr bwMode="auto">
          <a:xfrm>
            <a:off x="6494580" y="3101520"/>
            <a:ext cx="385762" cy="19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1979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Line 127">
            <a:extLst>
              <a:ext uri="{FF2B5EF4-FFF2-40B4-BE49-F238E27FC236}">
                <a16:creationId xmlns:a16="http://schemas.microsoft.com/office/drawing/2014/main" id="{36E504A6-4ADA-4776-9164-20A8AEEF6BBB}"/>
              </a:ext>
            </a:extLst>
          </p:cNvPr>
          <p:cNvSpPr>
            <a:spLocks noChangeShapeType="1"/>
          </p:cNvSpPr>
          <p:nvPr/>
        </p:nvSpPr>
        <p:spPr bwMode="auto">
          <a:xfrm>
            <a:off x="9917230" y="3314245"/>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128">
            <a:extLst>
              <a:ext uri="{FF2B5EF4-FFF2-40B4-BE49-F238E27FC236}">
                <a16:creationId xmlns:a16="http://schemas.microsoft.com/office/drawing/2014/main" id="{FC8F7630-94F3-49D3-B66D-ABD10C8C4884}"/>
              </a:ext>
            </a:extLst>
          </p:cNvPr>
          <p:cNvSpPr>
            <a:spLocks noChangeShapeType="1"/>
          </p:cNvSpPr>
          <p:nvPr/>
        </p:nvSpPr>
        <p:spPr bwMode="auto">
          <a:xfrm>
            <a:off x="9779117" y="3314245"/>
            <a:ext cx="276225"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129">
            <a:extLst>
              <a:ext uri="{FF2B5EF4-FFF2-40B4-BE49-F238E27FC236}">
                <a16:creationId xmlns:a16="http://schemas.microsoft.com/office/drawing/2014/main" id="{E97C16F6-09E4-4C56-97EF-30CE946E6967}"/>
              </a:ext>
            </a:extLst>
          </p:cNvPr>
          <p:cNvSpPr txBox="1">
            <a:spLocks noChangeArrowheads="1"/>
          </p:cNvSpPr>
          <p:nvPr/>
        </p:nvSpPr>
        <p:spPr bwMode="auto">
          <a:xfrm>
            <a:off x="9637830" y="3101520"/>
            <a:ext cx="554037" cy="19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Line 130">
            <a:extLst>
              <a:ext uri="{FF2B5EF4-FFF2-40B4-BE49-F238E27FC236}">
                <a16:creationId xmlns:a16="http://schemas.microsoft.com/office/drawing/2014/main" id="{01491033-869B-43C3-AB51-9A4FFE62B36B}"/>
              </a:ext>
            </a:extLst>
          </p:cNvPr>
          <p:cNvSpPr>
            <a:spLocks noChangeShapeType="1"/>
          </p:cNvSpPr>
          <p:nvPr/>
        </p:nvSpPr>
        <p:spPr bwMode="auto">
          <a:xfrm>
            <a:off x="8763117" y="3314245"/>
            <a:ext cx="0" cy="30162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131">
            <a:extLst>
              <a:ext uri="{FF2B5EF4-FFF2-40B4-BE49-F238E27FC236}">
                <a16:creationId xmlns:a16="http://schemas.microsoft.com/office/drawing/2014/main" id="{C646EBF4-A0BF-4EB6-8288-A4938BF40217}"/>
              </a:ext>
            </a:extLst>
          </p:cNvPr>
          <p:cNvSpPr>
            <a:spLocks noChangeShapeType="1"/>
          </p:cNvSpPr>
          <p:nvPr/>
        </p:nvSpPr>
        <p:spPr bwMode="auto">
          <a:xfrm>
            <a:off x="8625005" y="3314245"/>
            <a:ext cx="276225"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32">
            <a:extLst>
              <a:ext uri="{FF2B5EF4-FFF2-40B4-BE49-F238E27FC236}">
                <a16:creationId xmlns:a16="http://schemas.microsoft.com/office/drawing/2014/main" id="{7B5D08AC-0E4B-463A-BDBA-B57B93B68FE0}"/>
              </a:ext>
            </a:extLst>
          </p:cNvPr>
          <p:cNvSpPr txBox="1">
            <a:spLocks noChangeArrowheads="1"/>
          </p:cNvSpPr>
          <p:nvPr/>
        </p:nvSpPr>
        <p:spPr bwMode="auto">
          <a:xfrm>
            <a:off x="8551980" y="3101520"/>
            <a:ext cx="388937" cy="19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AutoShape 133">
            <a:extLst>
              <a:ext uri="{FF2B5EF4-FFF2-40B4-BE49-F238E27FC236}">
                <a16:creationId xmlns:a16="http://schemas.microsoft.com/office/drawing/2014/main" id="{1BF613AD-7311-440F-97E1-59B68ED46733}"/>
              </a:ext>
            </a:extLst>
          </p:cNvPr>
          <p:cNvSpPr>
            <a:spLocks/>
          </p:cNvSpPr>
          <p:nvPr/>
        </p:nvSpPr>
        <p:spPr bwMode="auto">
          <a:xfrm rot="-16200000">
            <a:off x="7211336" y="2470489"/>
            <a:ext cx="85725" cy="1062037"/>
          </a:xfrm>
          <a:prstGeom prst="leftBracket">
            <a:avLst>
              <a:gd name="adj" fmla="val 103241"/>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36" name="Text Box 134">
            <a:extLst>
              <a:ext uri="{FF2B5EF4-FFF2-40B4-BE49-F238E27FC236}">
                <a16:creationId xmlns:a16="http://schemas.microsoft.com/office/drawing/2014/main" id="{7FB1D45F-8C89-47C8-9FE7-E632D336E4D2}"/>
              </a:ext>
            </a:extLst>
          </p:cNvPr>
          <p:cNvSpPr txBox="1">
            <a:spLocks noChangeArrowheads="1"/>
          </p:cNvSpPr>
          <p:nvPr/>
        </p:nvSpPr>
        <p:spPr bwMode="auto">
          <a:xfrm>
            <a:off x="6980355" y="2730045"/>
            <a:ext cx="508000" cy="19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37" name="Text Box 135">
            <a:extLst>
              <a:ext uri="{FF2B5EF4-FFF2-40B4-BE49-F238E27FC236}">
                <a16:creationId xmlns:a16="http://schemas.microsoft.com/office/drawing/2014/main" id="{AFF9DC01-4230-478D-A05B-6C4C4C341CBE}"/>
              </a:ext>
            </a:extLst>
          </p:cNvPr>
          <p:cNvSpPr txBox="1">
            <a:spLocks noChangeArrowheads="1"/>
          </p:cNvSpPr>
          <p:nvPr/>
        </p:nvSpPr>
        <p:spPr bwMode="auto">
          <a:xfrm>
            <a:off x="7580430" y="3072945"/>
            <a:ext cx="371475"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38" name="Text Box 136">
            <a:extLst>
              <a:ext uri="{FF2B5EF4-FFF2-40B4-BE49-F238E27FC236}">
                <a16:creationId xmlns:a16="http://schemas.microsoft.com/office/drawing/2014/main" id="{8A9AE65A-E25C-4737-8594-72A3FB1B3E13}"/>
              </a:ext>
            </a:extLst>
          </p:cNvPr>
          <p:cNvSpPr txBox="1">
            <a:spLocks noChangeArrowheads="1"/>
          </p:cNvSpPr>
          <p:nvPr/>
        </p:nvSpPr>
        <p:spPr bwMode="auto">
          <a:xfrm>
            <a:off x="8397992" y="2663370"/>
            <a:ext cx="782638" cy="420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Hitler/Stalin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In alliance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39" name="Text Box 137">
            <a:extLst>
              <a:ext uri="{FF2B5EF4-FFF2-40B4-BE49-F238E27FC236}">
                <a16:creationId xmlns:a16="http://schemas.microsoft.com/office/drawing/2014/main" id="{385B300E-D8DB-48C7-B4B6-B0E8B36CF07B}"/>
              </a:ext>
            </a:extLst>
          </p:cNvPr>
          <p:cNvSpPr txBox="1">
            <a:spLocks noChangeArrowheads="1"/>
          </p:cNvSpPr>
          <p:nvPr/>
        </p:nvSpPr>
        <p:spPr bwMode="auto">
          <a:xfrm>
            <a:off x="9560621" y="1599745"/>
            <a:ext cx="723900"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Poland invasion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40" name="Text Box 138">
            <a:extLst>
              <a:ext uri="{FF2B5EF4-FFF2-40B4-BE49-F238E27FC236}">
                <a16:creationId xmlns:a16="http://schemas.microsoft.com/office/drawing/2014/main" id="{9B8FBDCD-024D-4C66-A502-7E5578413635}"/>
              </a:ext>
            </a:extLst>
          </p:cNvPr>
          <p:cNvSpPr txBox="1">
            <a:spLocks noChangeArrowheads="1"/>
          </p:cNvSpPr>
          <p:nvPr/>
        </p:nvSpPr>
        <p:spPr bwMode="auto">
          <a:xfrm>
            <a:off x="9872854" y="2701470"/>
            <a:ext cx="1116724"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WW2 </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Western Front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41" name="Text Box 139">
            <a:extLst>
              <a:ext uri="{FF2B5EF4-FFF2-40B4-BE49-F238E27FC236}">
                <a16:creationId xmlns:a16="http://schemas.microsoft.com/office/drawing/2014/main" id="{9F08F70C-E11B-4571-B65B-B7DE1435FBD3}"/>
              </a:ext>
            </a:extLst>
          </p:cNvPr>
          <p:cNvSpPr txBox="1">
            <a:spLocks noChangeArrowheads="1"/>
          </p:cNvSpPr>
          <p:nvPr/>
        </p:nvSpPr>
        <p:spPr bwMode="auto">
          <a:xfrm>
            <a:off x="8380530" y="3617457"/>
            <a:ext cx="8001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Trump/Putin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In alliance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01658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1540</TotalTime>
  <Words>4731</Words>
  <Application>Microsoft Office PowerPoint</Application>
  <PresentationFormat>Widescreen</PresentationFormat>
  <Paragraphs>317</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Narrow</vt:lpstr>
      <vt:lpstr>Calibri</vt:lpstr>
      <vt:lpstr>Calibri Light</vt:lpstr>
      <vt:lpstr>Times New Roman</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lastModifiedBy>Elaine Steiner</cp:lastModifiedBy>
  <cp:revision>70</cp:revision>
  <cp:lastPrinted>2019-07-26T05:15:48Z</cp:lastPrinted>
  <dcterms:created xsi:type="dcterms:W3CDTF">2019-07-23T03:43:06Z</dcterms:created>
  <dcterms:modified xsi:type="dcterms:W3CDTF">2019-07-30T02:59:57Z</dcterms:modified>
</cp:coreProperties>
</file>