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8/5/2019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8/5/2019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F05069B-1FB6-4FCE-8071-2A80BEE5DC17}" type="datetime1">
              <a:rPr lang="en-US" smtClean="0"/>
              <a:t>8/5/2019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CDF98ED8-3F89-48C5-8F8C-76E91D8166DD}" type="datetime1">
              <a:rPr lang="en-US" smtClean="0"/>
              <a:t>8/5/2019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F8BC073-2A53-4365-9194-83039E615E50}" type="datetime1">
              <a:rPr lang="en-US" smtClean="0"/>
              <a:t>8/5/2019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812E033E-CE90-47D6-A97E-C63A8BF55938}" type="datetime1">
              <a:rPr lang="en-US" smtClean="0"/>
              <a:t>8/5/2019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6EF2E977-78D2-48CF-90D5-32DD7F37506F}" type="datetime1">
              <a:rPr lang="en-US" smtClean="0"/>
              <a:t>8/5/2019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0F514A62-F0EC-4FE1-B669-1812D77FF102}" type="datetime1">
              <a:rPr lang="en-US" smtClean="0"/>
              <a:t>8/5/2019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E66A3ED1-7A01-41FD-B46A-529C987F16C8}" type="datetime1">
              <a:rPr lang="en-US" smtClean="0"/>
              <a:t>8/5/2019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CFA25A30-10A1-4ABD-9EA4-13A41F45D77D}" type="datetime1">
              <a:rPr lang="en-US" smtClean="0"/>
              <a:t>8/5/2019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8E936F77-50B7-41C0-96D0-A5064ABDB6CA}" type="datetime1">
              <a:rPr lang="en-US" smtClean="0"/>
              <a:t>8/5/2019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F2A8EDF5-40F2-4FCB-8A7F-AA2BE7923586}" type="datetime1">
              <a:rPr lang="en-US" smtClean="0"/>
              <a:t>8/5/2019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ED126EB4-B85A-47B4-87C2-21228A80C60D}" type="datetime1">
              <a:rPr lang="en-US" smtClean="0"/>
              <a:t>8/5/2019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8F671-069E-4381-B7F0-FC46AB27CB88}" type="datetime1">
              <a:rPr lang="en-US" smtClean="0"/>
              <a:t>8/5/2019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Raphia</a:t>
            </a:r>
          </a:p>
          <a:p>
            <a:r>
              <a:rPr lang="en-US" dirty="0"/>
              <a:t>Tess Lambert</a:t>
            </a:r>
          </a:p>
          <a:p>
            <a:r>
              <a:rPr lang="en-US" dirty="0"/>
              <a:t>2/21/19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CA058718-134C-4709-BA1A-792B82EECD7F}"/>
              </a:ext>
            </a:extLst>
          </p:cNvPr>
          <p:cNvSpPr>
            <a:spLocks noChangeArrowheads="1" noChangeShapeType="1"/>
          </p:cNvSpPr>
          <p:nvPr/>
        </p:nvSpPr>
        <p:spPr bwMode="auto">
          <a:xfrm>
            <a:off x="5477837" y="8590080"/>
            <a:ext cx="4229100" cy="6286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 name="Slide Number Placeholder 1">
            <a:extLst>
              <a:ext uri="{FF2B5EF4-FFF2-40B4-BE49-F238E27FC236}">
                <a16:creationId xmlns:a16="http://schemas.microsoft.com/office/drawing/2014/main" id="{FE6AFA38-5B6A-4959-A4F6-64A40DFB6CBE}"/>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3" name="Text Box 2">
            <a:extLst>
              <a:ext uri="{FF2B5EF4-FFF2-40B4-BE49-F238E27FC236}">
                <a16:creationId xmlns:a16="http://schemas.microsoft.com/office/drawing/2014/main" id="{95009325-03BD-41FB-96CE-96EB2986CB22}"/>
              </a:ext>
            </a:extLst>
          </p:cNvPr>
          <p:cNvSpPr txBox="1">
            <a:spLocks noChangeArrowheads="1"/>
          </p:cNvSpPr>
          <p:nvPr/>
        </p:nvSpPr>
        <p:spPr bwMode="auto">
          <a:xfrm>
            <a:off x="6757901" y="791187"/>
            <a:ext cx="8001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Desecrates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temple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5CA80377-3F1A-4407-8EC0-0D5F18A8AD13}"/>
              </a:ext>
            </a:extLst>
          </p:cNvPr>
          <p:cNvSpPr txBox="1">
            <a:spLocks noChangeArrowheads="1"/>
          </p:cNvSpPr>
          <p:nvPr/>
        </p:nvSpPr>
        <p:spPr bwMode="auto">
          <a:xfrm>
            <a:off x="2168223" y="543537"/>
            <a:ext cx="6858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42471713-9CE5-4E73-9133-E9AEBD2F7A7C}"/>
              </a:ext>
            </a:extLst>
          </p:cNvPr>
          <p:cNvSpPr>
            <a:spLocks noChangeShapeType="1"/>
          </p:cNvSpPr>
          <p:nvPr/>
        </p:nvSpPr>
        <p:spPr bwMode="auto">
          <a:xfrm flipV="1">
            <a:off x="2185901" y="1372212"/>
            <a:ext cx="6662737" cy="4763"/>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EAA82832-4953-41AE-A6EB-000AC27F6C1E}"/>
              </a:ext>
            </a:extLst>
          </p:cNvPr>
          <p:cNvSpPr>
            <a:spLocks noChangeShapeType="1"/>
          </p:cNvSpPr>
          <p:nvPr/>
        </p:nvSpPr>
        <p:spPr bwMode="auto">
          <a:xfrm>
            <a:off x="4541751" y="1075350"/>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61AED2F5-9747-46BB-9192-B36167C4F2C5}"/>
              </a:ext>
            </a:extLst>
          </p:cNvPr>
          <p:cNvSpPr>
            <a:spLocks noChangeShapeType="1"/>
          </p:cNvSpPr>
          <p:nvPr/>
        </p:nvSpPr>
        <p:spPr bwMode="auto">
          <a:xfrm>
            <a:off x="4306801" y="1075350"/>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9" name="Group 7">
            <a:extLst>
              <a:ext uri="{FF2B5EF4-FFF2-40B4-BE49-F238E27FC236}">
                <a16:creationId xmlns:a16="http://schemas.microsoft.com/office/drawing/2014/main" id="{33074345-CDD8-45EF-AAA3-5223253109D0}"/>
              </a:ext>
            </a:extLst>
          </p:cNvPr>
          <p:cNvGrpSpPr>
            <a:grpSpLocks/>
          </p:cNvGrpSpPr>
          <p:nvPr/>
        </p:nvGrpSpPr>
        <p:grpSpPr bwMode="auto">
          <a:xfrm>
            <a:off x="2500226" y="902312"/>
            <a:ext cx="509587" cy="474663"/>
            <a:chOff x="100359719" y="123000576"/>
            <a:chExt cx="371181" cy="628649"/>
          </a:xfrm>
        </p:grpSpPr>
        <p:sp>
          <p:nvSpPr>
            <p:cNvPr id="10" name="Line 8">
              <a:extLst>
                <a:ext uri="{FF2B5EF4-FFF2-40B4-BE49-F238E27FC236}">
                  <a16:creationId xmlns:a16="http://schemas.microsoft.com/office/drawing/2014/main" id="{DBDC89D5-6AEF-4C9E-81ED-D83E3888F4CD}"/>
                </a:ext>
              </a:extLst>
            </p:cNvPr>
            <p:cNvSpPr>
              <a:spLocks noChangeShapeType="1"/>
            </p:cNvSpPr>
            <p:nvPr/>
          </p:nvSpPr>
          <p:spPr bwMode="auto">
            <a:xfrm>
              <a:off x="100531169" y="123229174"/>
              <a:ext cx="2" cy="40005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DBE8CD27-1B80-4FAB-9BE8-5B619A4F04F2}"/>
                </a:ext>
              </a:extLst>
            </p:cNvPr>
            <p:cNvSpPr>
              <a:spLocks noChangeShapeType="1"/>
            </p:cNvSpPr>
            <p:nvPr/>
          </p:nvSpPr>
          <p:spPr bwMode="auto">
            <a:xfrm>
              <a:off x="100359719" y="123229174"/>
              <a:ext cx="342899" cy="3"/>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6B3FB1B0-497A-486C-A7C0-B2201D064B08}"/>
                </a:ext>
              </a:extLst>
            </p:cNvPr>
            <p:cNvSpPr txBox="1">
              <a:spLocks noChangeArrowheads="1"/>
            </p:cNvSpPr>
            <p:nvPr/>
          </p:nvSpPr>
          <p:spPr bwMode="auto">
            <a:xfrm>
              <a:off x="100359719" y="123000576"/>
              <a:ext cx="371181" cy="26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3" name="Text Box 11">
            <a:extLst>
              <a:ext uri="{FF2B5EF4-FFF2-40B4-BE49-F238E27FC236}">
                <a16:creationId xmlns:a16="http://schemas.microsoft.com/office/drawing/2014/main" id="{4875A32F-FE6D-4421-B633-1BB333D7EEFA}"/>
              </a:ext>
            </a:extLst>
          </p:cNvPr>
          <p:cNvSpPr txBox="1">
            <a:spLocks noChangeArrowheads="1"/>
          </p:cNvSpPr>
          <p:nvPr/>
        </p:nvSpPr>
        <p:spPr bwMode="auto">
          <a:xfrm>
            <a:off x="4129001" y="333987"/>
            <a:ext cx="85725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1B6C3E95-171F-483D-956F-EF820FFC4E1F}"/>
              </a:ext>
            </a:extLst>
          </p:cNvPr>
          <p:cNvSpPr txBox="1">
            <a:spLocks noChangeArrowheads="1"/>
          </p:cNvSpPr>
          <p:nvPr/>
        </p:nvSpPr>
        <p:spPr bwMode="auto">
          <a:xfrm>
            <a:off x="5614901" y="1419837"/>
            <a:ext cx="1362075" cy="738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KS</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400" b="1" i="0" u="none" strike="noStrike" cap="none" normalizeH="0" baseline="0">
              <a:ln>
                <a:noFill/>
              </a:ln>
              <a:solidFill>
                <a:srgbClr val="000000"/>
              </a:solidFill>
              <a:effectLst/>
              <a:latin typeface="Wingdings 2" panose="05020102010507070707" pitchFamily="18"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Antiochus III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3">
            <a:extLst>
              <a:ext uri="{FF2B5EF4-FFF2-40B4-BE49-F238E27FC236}">
                <a16:creationId xmlns:a16="http://schemas.microsoft.com/office/drawing/2014/main" id="{53AC975D-FDE5-4F11-AF88-38CACC750054}"/>
              </a:ext>
            </a:extLst>
          </p:cNvPr>
          <p:cNvSpPr>
            <a:spLocks noChangeShapeType="1"/>
          </p:cNvSpPr>
          <p:nvPr/>
        </p:nvSpPr>
        <p:spPr bwMode="auto">
          <a:xfrm>
            <a:off x="8234276" y="1075350"/>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D26583CF-4F0B-492A-BA1C-3DF3C19EA005}"/>
              </a:ext>
            </a:extLst>
          </p:cNvPr>
          <p:cNvSpPr>
            <a:spLocks noChangeShapeType="1"/>
          </p:cNvSpPr>
          <p:nvPr/>
        </p:nvSpPr>
        <p:spPr bwMode="auto">
          <a:xfrm>
            <a:off x="7999326" y="1075350"/>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5">
            <a:extLst>
              <a:ext uri="{FF2B5EF4-FFF2-40B4-BE49-F238E27FC236}">
                <a16:creationId xmlns:a16="http://schemas.microsoft.com/office/drawing/2014/main" id="{F02814A7-FB66-47CB-ADEA-F6A275F1B7E7}"/>
              </a:ext>
            </a:extLst>
          </p:cNvPr>
          <p:cNvSpPr txBox="1">
            <a:spLocks noChangeArrowheads="1"/>
          </p:cNvSpPr>
          <p:nvPr/>
        </p:nvSpPr>
        <p:spPr bwMode="auto">
          <a:xfrm>
            <a:off x="7762788" y="486387"/>
            <a:ext cx="942975"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13-15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7F4FE988-5109-43F8-819C-51E65C14D608}"/>
              </a:ext>
            </a:extLst>
          </p:cNvPr>
          <p:cNvSpPr>
            <a:spLocks noChangeShapeType="1"/>
          </p:cNvSpPr>
          <p:nvPr/>
        </p:nvSpPr>
        <p:spPr bwMode="auto">
          <a:xfrm>
            <a:off x="6270538" y="1075350"/>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060E6632-8737-41CB-AFA8-620A0E1202CF}"/>
              </a:ext>
            </a:extLst>
          </p:cNvPr>
          <p:cNvSpPr>
            <a:spLocks noChangeShapeType="1"/>
          </p:cNvSpPr>
          <p:nvPr/>
        </p:nvSpPr>
        <p:spPr bwMode="auto">
          <a:xfrm>
            <a:off x="6035588" y="1075350"/>
            <a:ext cx="47148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1840F242-667B-4F73-9336-07682FB2BC4D}"/>
              </a:ext>
            </a:extLst>
          </p:cNvPr>
          <p:cNvSpPr txBox="1">
            <a:spLocks noChangeArrowheads="1"/>
          </p:cNvSpPr>
          <p:nvPr/>
        </p:nvSpPr>
        <p:spPr bwMode="auto">
          <a:xfrm>
            <a:off x="5957801" y="276837"/>
            <a:ext cx="62865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11-12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217bc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1DCCB2EE-952F-473B-A691-2E68D11977AA}"/>
              </a:ext>
            </a:extLst>
          </p:cNvPr>
          <p:cNvSpPr txBox="1">
            <a:spLocks noChangeArrowheads="1"/>
          </p:cNvSpPr>
          <p:nvPr/>
        </p:nvSpPr>
        <p:spPr bwMode="auto">
          <a:xfrm>
            <a:off x="7672301" y="1419837"/>
            <a:ext cx="12573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KN</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400" b="1"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Antiochus III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Scopus of Aetolia (P)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3C5DDFFB-B974-4BA8-827D-6BC5CDAB9A16}"/>
              </a:ext>
            </a:extLst>
          </p:cNvPr>
          <p:cNvSpPr txBox="1">
            <a:spLocks noChangeArrowheads="1"/>
          </p:cNvSpPr>
          <p:nvPr/>
        </p:nvSpPr>
        <p:spPr bwMode="auto">
          <a:xfrm>
            <a:off x="3957551" y="1419837"/>
            <a:ext cx="1314450" cy="738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1 </a:t>
            </a:r>
            <a:r>
              <a:rPr kumimoji="0" lang="en-US" altLang="en-US" sz="1200" b="0" i="0" u="none" strike="noStrike" cap="none" normalizeH="0" baseline="0" dirty="0" err="1">
                <a:ln>
                  <a:noFill/>
                </a:ln>
                <a:solidFill>
                  <a:srgbClr val="000000"/>
                </a:solidFill>
                <a:effectLst/>
                <a:latin typeface="Arial Narrow" panose="020B0606020202030204" pitchFamily="34" charset="0"/>
              </a:rPr>
              <a:t>Seleucus</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err="1">
                <a:ln>
                  <a:noFill/>
                </a:ln>
                <a:solidFill>
                  <a:srgbClr val="000000"/>
                </a:solidFill>
                <a:effectLst/>
                <a:latin typeface="Arial Narrow" panose="020B0606020202030204" pitchFamily="34" charset="0"/>
              </a:rPr>
              <a:t>Ceraunus</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2 </a:t>
            </a:r>
            <a:r>
              <a:rPr kumimoji="0" lang="en-US" altLang="en-US" sz="1200" b="0" i="0" u="none" strike="noStrike" cap="none" normalizeH="0" baseline="0" dirty="0">
                <a:ln>
                  <a:noFill/>
                </a:ln>
                <a:solidFill>
                  <a:srgbClr val="000000"/>
                </a:solidFill>
                <a:effectLst/>
                <a:latin typeface="Arial Narrow" panose="020B0606020202030204" pitchFamily="34" charset="0"/>
              </a:rPr>
              <a:t>Antiochus Magnus</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23" name="Rectangle 22">
            <a:extLst>
              <a:ext uri="{FF2B5EF4-FFF2-40B4-BE49-F238E27FC236}">
                <a16:creationId xmlns:a16="http://schemas.microsoft.com/office/drawing/2014/main" id="{D977A965-029A-475A-80A7-0F2DCF6D3C6F}"/>
              </a:ext>
            </a:extLst>
          </p:cNvPr>
          <p:cNvSpPr/>
          <p:nvPr/>
        </p:nvSpPr>
        <p:spPr>
          <a:xfrm>
            <a:off x="847287" y="2502512"/>
            <a:ext cx="10662407" cy="3802428"/>
          </a:xfrm>
          <a:prstGeom prst="rect">
            <a:avLst/>
          </a:prstGeom>
        </p:spPr>
        <p:txBody>
          <a:bodyPr wrap="square">
            <a:spAutoFit/>
          </a:bodyPr>
          <a:lstStyle/>
          <a:p>
            <a:r>
              <a:rPr lang="en-US" sz="1600" kern="1400" dirty="0">
                <a:solidFill>
                  <a:srgbClr val="000000"/>
                </a:solidFill>
                <a:latin typeface="Arial Narrow" panose="020B0606020202030204" pitchFamily="34" charset="0"/>
              </a:rPr>
              <a:t>We’ll back up now to verse 10….</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Daniel 11:10	But his sons shall be stirred up, and shall assemble a multitude of great forces: and [one] shall certainly come, and overflow, and pass through: then shall he return, and be stirred up, [even] to his fortress.  </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What is this first telling us? We've identified in our histories the battles of Raphia and </a:t>
            </a:r>
            <a:r>
              <a:rPr lang="en-US" sz="1600" kern="1400" dirty="0" err="1">
                <a:solidFill>
                  <a:srgbClr val="000000"/>
                </a:solidFill>
                <a:latin typeface="Arial Narrow" panose="020B0606020202030204" pitchFamily="34" charset="0"/>
              </a:rPr>
              <a:t>Panium</a:t>
            </a:r>
            <a:r>
              <a:rPr lang="en-US" sz="1600" kern="1400" dirty="0">
                <a:solidFill>
                  <a:srgbClr val="000000"/>
                </a:solidFill>
                <a:latin typeface="Arial Narrow" panose="020B0606020202030204" pitchFamily="34" charset="0"/>
              </a:rPr>
              <a:t>, but we're going backwards in history to see why they're fighting in the first place. Our conclusion is back in this history. We need to come to understand why they're even fighting in the first place. it's like when you meet someone you don't like and you keep fighting because they upset you 10 years ago. So something has happened that has turned these two into enemies and they're fighting at </a:t>
            </a:r>
            <a:r>
              <a:rPr lang="en-US" sz="1600" kern="1400" dirty="0" err="1">
                <a:solidFill>
                  <a:srgbClr val="000000"/>
                </a:solidFill>
                <a:latin typeface="Arial Narrow" panose="020B0606020202030204" pitchFamily="34" charset="0"/>
              </a:rPr>
              <a:t>Panium</a:t>
            </a:r>
            <a:r>
              <a:rPr lang="en-US" sz="1600" kern="1400" dirty="0">
                <a:solidFill>
                  <a:srgbClr val="000000"/>
                </a:solidFill>
                <a:latin typeface="Arial Narrow" panose="020B0606020202030204" pitchFamily="34" charset="0"/>
              </a:rPr>
              <a:t> because they fought it Raphia. And they fought it Raphia because of something in this history. So this is another battle in verse 10. And what is this one describing? In the first three words, what do they teach us? The sons…..here it's describing the King of the North and in those first few words what details can we learn? The first thing that we can notice that's unusual, is that there's two sons. So at this way mark the King of the North is represented by two people. This is </a:t>
            </a:r>
            <a:r>
              <a:rPr lang="en-US" sz="1600" kern="1400" dirty="0" err="1">
                <a:solidFill>
                  <a:srgbClr val="000000"/>
                </a:solidFill>
                <a:latin typeface="Arial Narrow" panose="020B0606020202030204" pitchFamily="34" charset="0"/>
              </a:rPr>
              <a:t>Seleucus</a:t>
            </a:r>
            <a:r>
              <a:rPr lang="en-US" sz="1600" kern="1400" dirty="0">
                <a:solidFill>
                  <a:srgbClr val="000000"/>
                </a:solidFill>
                <a:latin typeface="Arial Narrow" panose="020B0606020202030204" pitchFamily="34" charset="0"/>
              </a:rPr>
              <a:t>  </a:t>
            </a:r>
            <a:r>
              <a:rPr lang="en-US" sz="1600" kern="1400" dirty="0" err="1">
                <a:solidFill>
                  <a:srgbClr val="000000"/>
                </a:solidFill>
                <a:latin typeface="Arial Narrow" panose="020B0606020202030204" pitchFamily="34" charset="0"/>
              </a:rPr>
              <a:t>Ceraunus</a:t>
            </a:r>
            <a:r>
              <a:rPr lang="en-US" sz="1600" kern="1400" dirty="0">
                <a:solidFill>
                  <a:srgbClr val="000000"/>
                </a:solidFill>
                <a:latin typeface="Arial Narrow" panose="020B0606020202030204" pitchFamily="34" charset="0"/>
              </a:rPr>
              <a:t> and Antiochus Magnus. There's two brothers. While we’re on that subject we need to make one more point about noise.  Raphia is Antiochus III. But it's Ptolemy IV </a:t>
            </a:r>
            <a:r>
              <a:rPr lang="en-US" sz="1600" kern="1400" dirty="0" err="1">
                <a:solidFill>
                  <a:srgbClr val="000000"/>
                </a:solidFill>
                <a:latin typeface="Arial Narrow" panose="020B0606020202030204" pitchFamily="34" charset="0"/>
              </a:rPr>
              <a:t>Philopater</a:t>
            </a:r>
            <a:r>
              <a:rPr lang="en-US" sz="1600" kern="1400" dirty="0">
                <a:solidFill>
                  <a:srgbClr val="000000"/>
                </a:solidFill>
                <a:latin typeface="Arial Narrow" panose="020B0606020202030204" pitchFamily="34" charset="0"/>
              </a:rPr>
              <a:t> that comes against him.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24" name="Left Bracket 23">
            <a:extLst>
              <a:ext uri="{FF2B5EF4-FFF2-40B4-BE49-F238E27FC236}">
                <a16:creationId xmlns:a16="http://schemas.microsoft.com/office/drawing/2014/main" id="{19644810-91BC-455A-B7D4-DB040C4D072F}"/>
              </a:ext>
            </a:extLst>
          </p:cNvPr>
          <p:cNvSpPr/>
          <p:nvPr/>
        </p:nvSpPr>
        <p:spPr>
          <a:xfrm>
            <a:off x="3892492" y="1419837"/>
            <a:ext cx="65059" cy="440245"/>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Right Bracket 24">
            <a:extLst>
              <a:ext uri="{FF2B5EF4-FFF2-40B4-BE49-F238E27FC236}">
                <a16:creationId xmlns:a16="http://schemas.microsoft.com/office/drawing/2014/main" id="{188848C0-2E2B-4234-AED2-44AA45D53EE5}"/>
              </a:ext>
            </a:extLst>
          </p:cNvPr>
          <p:cNvSpPr/>
          <p:nvPr/>
        </p:nvSpPr>
        <p:spPr>
          <a:xfrm>
            <a:off x="5272001" y="1419837"/>
            <a:ext cx="45719" cy="43548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583297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86564A4-502C-4065-A728-B3537FF319E9}"/>
              </a:ext>
            </a:extLst>
          </p:cNvPr>
          <p:cNvSpPr>
            <a:spLocks noGrp="1"/>
          </p:cNvSpPr>
          <p:nvPr>
            <p:ph type="sldNum" sz="quarter" idx="12"/>
          </p:nvPr>
        </p:nvSpPr>
        <p:spPr/>
        <p:txBody>
          <a:bodyPr/>
          <a:lstStyle/>
          <a:p>
            <a:fld id="{1E1B8BD3-EEEF-4896-BEE3-06C250004F3C}" type="slidenum">
              <a:rPr lang="en-US" smtClean="0"/>
              <a:pPr/>
              <a:t>11</a:t>
            </a:fld>
            <a:endParaRPr lang="en-US"/>
          </a:p>
        </p:txBody>
      </p:sp>
      <p:sp>
        <p:nvSpPr>
          <p:cNvPr id="3" name="Text Box 2">
            <a:extLst>
              <a:ext uri="{FF2B5EF4-FFF2-40B4-BE49-F238E27FC236}">
                <a16:creationId xmlns:a16="http://schemas.microsoft.com/office/drawing/2014/main" id="{F65FF4B5-A772-404E-B928-9448FDCB586C}"/>
              </a:ext>
            </a:extLst>
          </p:cNvPr>
          <p:cNvSpPr txBox="1">
            <a:spLocks noChangeArrowheads="1"/>
          </p:cNvSpPr>
          <p:nvPr/>
        </p:nvSpPr>
        <p:spPr bwMode="auto">
          <a:xfrm>
            <a:off x="3896031" y="3405406"/>
            <a:ext cx="131445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Felix/Festus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BB6005F7-F71A-4B23-A893-017A6504A8C9}"/>
              </a:ext>
            </a:extLst>
          </p:cNvPr>
          <p:cNvSpPr txBox="1">
            <a:spLocks noChangeArrowheads="1"/>
          </p:cNvSpPr>
          <p:nvPr/>
        </p:nvSpPr>
        <p:spPr bwMode="auto">
          <a:xfrm>
            <a:off x="6724345" y="1519456"/>
            <a:ext cx="8001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Desecrates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temple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B07D4AFD-0C03-4DAD-9BE1-602A6012F373}"/>
              </a:ext>
            </a:extLst>
          </p:cNvPr>
          <p:cNvSpPr txBox="1">
            <a:spLocks noChangeArrowheads="1"/>
          </p:cNvSpPr>
          <p:nvPr/>
        </p:nvSpPr>
        <p:spPr bwMode="auto">
          <a:xfrm>
            <a:off x="2152345" y="1005106"/>
            <a:ext cx="6858000" cy="286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5">
            <a:extLst>
              <a:ext uri="{FF2B5EF4-FFF2-40B4-BE49-F238E27FC236}">
                <a16:creationId xmlns:a16="http://schemas.microsoft.com/office/drawing/2014/main" id="{17698035-FB99-4D30-B2B0-42DDB22B285E}"/>
              </a:ext>
            </a:extLst>
          </p:cNvPr>
          <p:cNvSpPr>
            <a:spLocks noChangeShapeType="1"/>
          </p:cNvSpPr>
          <p:nvPr/>
        </p:nvSpPr>
        <p:spPr bwMode="auto">
          <a:xfrm flipV="1">
            <a:off x="2152345" y="2100481"/>
            <a:ext cx="6662737" cy="4763"/>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7E6957D2-F058-4E95-8406-4578559B10E0}"/>
              </a:ext>
            </a:extLst>
          </p:cNvPr>
          <p:cNvSpPr>
            <a:spLocks noChangeShapeType="1"/>
          </p:cNvSpPr>
          <p:nvPr/>
        </p:nvSpPr>
        <p:spPr bwMode="auto">
          <a:xfrm>
            <a:off x="4508195" y="1803619"/>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4DF6CDF4-4D43-47D1-81B6-4E65A10F93BB}"/>
              </a:ext>
            </a:extLst>
          </p:cNvPr>
          <p:cNvSpPr>
            <a:spLocks noChangeShapeType="1"/>
          </p:cNvSpPr>
          <p:nvPr/>
        </p:nvSpPr>
        <p:spPr bwMode="auto">
          <a:xfrm>
            <a:off x="4273245" y="1803619"/>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9" name="Group 8">
            <a:extLst>
              <a:ext uri="{FF2B5EF4-FFF2-40B4-BE49-F238E27FC236}">
                <a16:creationId xmlns:a16="http://schemas.microsoft.com/office/drawing/2014/main" id="{6126BDDB-0332-4E52-811B-9F417ACA683F}"/>
              </a:ext>
            </a:extLst>
          </p:cNvPr>
          <p:cNvGrpSpPr>
            <a:grpSpLocks/>
          </p:cNvGrpSpPr>
          <p:nvPr/>
        </p:nvGrpSpPr>
        <p:grpSpPr bwMode="auto">
          <a:xfrm>
            <a:off x="2466670" y="1630581"/>
            <a:ext cx="509587" cy="474663"/>
            <a:chOff x="100047879" y="122924822"/>
            <a:chExt cx="371181" cy="628649"/>
          </a:xfrm>
        </p:grpSpPr>
        <p:sp>
          <p:nvSpPr>
            <p:cNvPr id="10" name="Line 9">
              <a:extLst>
                <a:ext uri="{FF2B5EF4-FFF2-40B4-BE49-F238E27FC236}">
                  <a16:creationId xmlns:a16="http://schemas.microsoft.com/office/drawing/2014/main" id="{62AD7BEC-909A-4F44-920F-E997C38B8F4D}"/>
                </a:ext>
              </a:extLst>
            </p:cNvPr>
            <p:cNvSpPr>
              <a:spLocks noChangeShapeType="1"/>
            </p:cNvSpPr>
            <p:nvPr/>
          </p:nvSpPr>
          <p:spPr bwMode="auto">
            <a:xfrm>
              <a:off x="100219330" y="123153420"/>
              <a:ext cx="2" cy="40005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8BE7C271-8F37-44D9-AA1F-CD2D382860B2}"/>
                </a:ext>
              </a:extLst>
            </p:cNvPr>
            <p:cNvSpPr>
              <a:spLocks noChangeShapeType="1"/>
            </p:cNvSpPr>
            <p:nvPr/>
          </p:nvSpPr>
          <p:spPr bwMode="auto">
            <a:xfrm>
              <a:off x="100047879" y="123153420"/>
              <a:ext cx="342899" cy="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23AAB7FC-8522-40AB-97B3-09993AA6F2E2}"/>
                </a:ext>
              </a:extLst>
            </p:cNvPr>
            <p:cNvSpPr txBox="1">
              <a:spLocks noChangeArrowheads="1"/>
            </p:cNvSpPr>
            <p:nvPr/>
          </p:nvSpPr>
          <p:spPr bwMode="auto">
            <a:xfrm>
              <a:off x="100047879" y="122924822"/>
              <a:ext cx="371181" cy="2603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3" name="Text Box 12">
            <a:extLst>
              <a:ext uri="{FF2B5EF4-FFF2-40B4-BE49-F238E27FC236}">
                <a16:creationId xmlns:a16="http://schemas.microsoft.com/office/drawing/2014/main" id="{93D3BA45-8521-4883-9E3C-601CE5995D68}"/>
              </a:ext>
            </a:extLst>
          </p:cNvPr>
          <p:cNvSpPr txBox="1">
            <a:spLocks noChangeArrowheads="1"/>
          </p:cNvSpPr>
          <p:nvPr/>
        </p:nvSpPr>
        <p:spPr bwMode="auto">
          <a:xfrm>
            <a:off x="4095445" y="1062256"/>
            <a:ext cx="85725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222bc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87995376-D18E-4AB2-9C77-D94FAF1FD58A}"/>
              </a:ext>
            </a:extLst>
          </p:cNvPr>
          <p:cNvSpPr txBox="1">
            <a:spLocks noChangeArrowheads="1"/>
          </p:cNvSpPr>
          <p:nvPr/>
        </p:nvSpPr>
        <p:spPr bwMode="auto">
          <a:xfrm>
            <a:off x="5581345" y="2148106"/>
            <a:ext cx="1362075" cy="738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KS</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400" b="1" i="0" u="none" strike="noStrike" cap="none" normalizeH="0" baseline="0">
              <a:ln>
                <a:noFill/>
              </a:ln>
              <a:solidFill>
                <a:srgbClr val="000000"/>
              </a:solidFill>
              <a:effectLst/>
              <a:latin typeface="Wingdings 2" panose="05020102010507070707" pitchFamily="18"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Antiochus III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Ptolemy Phiopator (P)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EBF11179-DF5D-4327-9CAC-F6FB90F4BAB1}"/>
              </a:ext>
            </a:extLst>
          </p:cNvPr>
          <p:cNvSpPr>
            <a:spLocks noChangeShapeType="1"/>
          </p:cNvSpPr>
          <p:nvPr/>
        </p:nvSpPr>
        <p:spPr bwMode="auto">
          <a:xfrm>
            <a:off x="8200720" y="1803619"/>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A68BE3A5-D64A-4588-980F-32C5705725E8}"/>
              </a:ext>
            </a:extLst>
          </p:cNvPr>
          <p:cNvSpPr>
            <a:spLocks noChangeShapeType="1"/>
          </p:cNvSpPr>
          <p:nvPr/>
        </p:nvSpPr>
        <p:spPr bwMode="auto">
          <a:xfrm>
            <a:off x="7965770" y="1803619"/>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6">
            <a:extLst>
              <a:ext uri="{FF2B5EF4-FFF2-40B4-BE49-F238E27FC236}">
                <a16:creationId xmlns:a16="http://schemas.microsoft.com/office/drawing/2014/main" id="{113A5B03-C2FB-468A-8858-5295461D1FCC}"/>
              </a:ext>
            </a:extLst>
          </p:cNvPr>
          <p:cNvSpPr txBox="1">
            <a:spLocks noChangeArrowheads="1"/>
          </p:cNvSpPr>
          <p:nvPr/>
        </p:nvSpPr>
        <p:spPr bwMode="auto">
          <a:xfrm>
            <a:off x="7729232" y="1214656"/>
            <a:ext cx="942975"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13-15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7">
            <a:extLst>
              <a:ext uri="{FF2B5EF4-FFF2-40B4-BE49-F238E27FC236}">
                <a16:creationId xmlns:a16="http://schemas.microsoft.com/office/drawing/2014/main" id="{9463BEDD-3DFE-42F1-B21B-6F4D8D1C208B}"/>
              </a:ext>
            </a:extLst>
          </p:cNvPr>
          <p:cNvSpPr>
            <a:spLocks noChangeShapeType="1"/>
          </p:cNvSpPr>
          <p:nvPr/>
        </p:nvSpPr>
        <p:spPr bwMode="auto">
          <a:xfrm>
            <a:off x="6236982" y="1803619"/>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DCB0B6E0-75AF-4E5E-9F4F-50AFC9FE5D5D}"/>
              </a:ext>
            </a:extLst>
          </p:cNvPr>
          <p:cNvSpPr>
            <a:spLocks noChangeShapeType="1"/>
          </p:cNvSpPr>
          <p:nvPr/>
        </p:nvSpPr>
        <p:spPr bwMode="auto">
          <a:xfrm>
            <a:off x="6002032" y="1803619"/>
            <a:ext cx="47148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9">
            <a:extLst>
              <a:ext uri="{FF2B5EF4-FFF2-40B4-BE49-F238E27FC236}">
                <a16:creationId xmlns:a16="http://schemas.microsoft.com/office/drawing/2014/main" id="{69F051D9-9AEB-413F-BB88-5A9DD4FA8008}"/>
              </a:ext>
            </a:extLst>
          </p:cNvPr>
          <p:cNvSpPr txBox="1">
            <a:spLocks noChangeArrowheads="1"/>
          </p:cNvSpPr>
          <p:nvPr/>
        </p:nvSpPr>
        <p:spPr bwMode="auto">
          <a:xfrm>
            <a:off x="5924245" y="1005106"/>
            <a:ext cx="62865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11-12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217bc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4880B78D-C35D-43CD-8B10-ADBBDD4DCADF}"/>
              </a:ext>
            </a:extLst>
          </p:cNvPr>
          <p:cNvSpPr txBox="1">
            <a:spLocks noChangeArrowheads="1"/>
          </p:cNvSpPr>
          <p:nvPr/>
        </p:nvSpPr>
        <p:spPr bwMode="auto">
          <a:xfrm>
            <a:off x="7638745" y="2148106"/>
            <a:ext cx="12573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KN</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400" b="1"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Antiochus III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Scopus of Aetolia (P)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496707F8-72F9-44C5-8897-5A099F5DBE26}"/>
              </a:ext>
            </a:extLst>
          </p:cNvPr>
          <p:cNvSpPr txBox="1">
            <a:spLocks noChangeArrowheads="1"/>
          </p:cNvSpPr>
          <p:nvPr/>
        </p:nvSpPr>
        <p:spPr bwMode="auto">
          <a:xfrm>
            <a:off x="3896031" y="2268053"/>
            <a:ext cx="13144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Seleucus Ceraunus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Antiochus Magnus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AutoShape 22">
            <a:extLst>
              <a:ext uri="{FF2B5EF4-FFF2-40B4-BE49-F238E27FC236}">
                <a16:creationId xmlns:a16="http://schemas.microsoft.com/office/drawing/2014/main" id="{90306B6B-6074-4C41-ACF0-DDF989E376F1}"/>
              </a:ext>
            </a:extLst>
          </p:cNvPr>
          <p:cNvSpPr>
            <a:spLocks/>
          </p:cNvSpPr>
          <p:nvPr/>
        </p:nvSpPr>
        <p:spPr bwMode="auto">
          <a:xfrm>
            <a:off x="3843863" y="2393014"/>
            <a:ext cx="57150" cy="400050"/>
          </a:xfrm>
          <a:prstGeom prst="leftBracket">
            <a:avLst>
              <a:gd name="adj" fmla="val 58333"/>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AutoShape 23">
            <a:extLst>
              <a:ext uri="{FF2B5EF4-FFF2-40B4-BE49-F238E27FC236}">
                <a16:creationId xmlns:a16="http://schemas.microsoft.com/office/drawing/2014/main" id="{A05AFBA4-2082-455F-BAA3-DD31414FCB72}"/>
              </a:ext>
            </a:extLst>
          </p:cNvPr>
          <p:cNvSpPr>
            <a:spLocks/>
          </p:cNvSpPr>
          <p:nvPr/>
        </p:nvSpPr>
        <p:spPr bwMode="auto">
          <a:xfrm>
            <a:off x="5148569" y="2393014"/>
            <a:ext cx="57150" cy="400050"/>
          </a:xfrm>
          <a:prstGeom prst="rightBracket">
            <a:avLst>
              <a:gd name="adj" fmla="val 58333"/>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7441E8E5-E89B-4CD0-B795-D1F5CB694448}"/>
              </a:ext>
            </a:extLst>
          </p:cNvPr>
          <p:cNvSpPr txBox="1">
            <a:spLocks noChangeArrowheads="1"/>
          </p:cNvSpPr>
          <p:nvPr/>
        </p:nvSpPr>
        <p:spPr bwMode="auto">
          <a:xfrm>
            <a:off x="3866845" y="2033806"/>
            <a:ext cx="13763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 sons of the </a:t>
            </a:r>
            <a:r>
              <a:rPr kumimoji="0" lang="en-US" altLang="en-US" sz="1400" b="1" i="0" u="none" strike="noStrike" cap="none" normalizeH="0" baseline="0">
                <a:ln>
                  <a:noFill/>
                </a:ln>
                <a:solidFill>
                  <a:srgbClr val="000000"/>
                </a:solidFill>
                <a:effectLst/>
                <a:latin typeface="Arial Narrow" panose="020B0606020202030204" pitchFamily="34" charset="0"/>
              </a:rPr>
              <a:t>KN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58A00B09-1D84-447F-B779-96289620C904}"/>
              </a:ext>
            </a:extLst>
          </p:cNvPr>
          <p:cNvSpPr txBox="1">
            <a:spLocks noChangeArrowheads="1"/>
          </p:cNvSpPr>
          <p:nvPr/>
        </p:nvSpPr>
        <p:spPr bwMode="auto">
          <a:xfrm>
            <a:off x="3912372" y="2817707"/>
            <a:ext cx="13144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rgbClr val="000000"/>
                </a:solidFill>
                <a:effectLst/>
                <a:latin typeface="Arial Narrow" panose="020B0606020202030204" pitchFamily="34" charset="0"/>
              </a:rPr>
              <a:t>Ronald Reagan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rgbClr val="000000"/>
                </a:solidFill>
                <a:effectLst/>
                <a:latin typeface="Arial Narrow" panose="020B0606020202030204" pitchFamily="34" charset="0"/>
              </a:rPr>
              <a:t>George Bush Sr.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AutoShape 26">
            <a:extLst>
              <a:ext uri="{FF2B5EF4-FFF2-40B4-BE49-F238E27FC236}">
                <a16:creationId xmlns:a16="http://schemas.microsoft.com/office/drawing/2014/main" id="{131FA51B-3D59-467A-83DD-7DA6EED705DB}"/>
              </a:ext>
            </a:extLst>
          </p:cNvPr>
          <p:cNvSpPr>
            <a:spLocks/>
          </p:cNvSpPr>
          <p:nvPr/>
        </p:nvSpPr>
        <p:spPr bwMode="auto">
          <a:xfrm>
            <a:off x="3867456" y="2965398"/>
            <a:ext cx="57150" cy="400050"/>
          </a:xfrm>
          <a:prstGeom prst="leftBracket">
            <a:avLst>
              <a:gd name="adj" fmla="val 58333"/>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AutoShape 27">
            <a:extLst>
              <a:ext uri="{FF2B5EF4-FFF2-40B4-BE49-F238E27FC236}">
                <a16:creationId xmlns:a16="http://schemas.microsoft.com/office/drawing/2014/main" id="{3EC96FBE-74C7-4B1A-9E1A-E68279902428}"/>
              </a:ext>
            </a:extLst>
          </p:cNvPr>
          <p:cNvSpPr>
            <a:spLocks/>
          </p:cNvSpPr>
          <p:nvPr/>
        </p:nvSpPr>
        <p:spPr bwMode="auto">
          <a:xfrm>
            <a:off x="5153331" y="2976781"/>
            <a:ext cx="57150" cy="400050"/>
          </a:xfrm>
          <a:prstGeom prst="rightBracket">
            <a:avLst>
              <a:gd name="adj" fmla="val 58333"/>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Rectangle 28">
            <a:extLst>
              <a:ext uri="{FF2B5EF4-FFF2-40B4-BE49-F238E27FC236}">
                <a16:creationId xmlns:a16="http://schemas.microsoft.com/office/drawing/2014/main" id="{29F19E2E-FF75-4915-A98E-F42B9CD4E5FE}"/>
              </a:ext>
            </a:extLst>
          </p:cNvPr>
          <p:cNvSpPr/>
          <p:nvPr/>
        </p:nvSpPr>
        <p:spPr>
          <a:xfrm>
            <a:off x="749531" y="278566"/>
            <a:ext cx="9921369" cy="553998"/>
          </a:xfrm>
          <a:prstGeom prst="rect">
            <a:avLst/>
          </a:prstGeom>
        </p:spPr>
        <p:txBody>
          <a:bodyPr wrap="square">
            <a:spAutoFit/>
          </a:bodyPr>
          <a:lstStyle/>
          <a:p>
            <a:r>
              <a:rPr lang="en-US" sz="1600" kern="1400" dirty="0">
                <a:solidFill>
                  <a:srgbClr val="000000"/>
                </a:solidFill>
                <a:latin typeface="Arial Narrow" panose="020B0606020202030204" pitchFamily="34" charset="0"/>
              </a:rPr>
              <a:t>When it comes to our history, what kings are we saying fight Raphia and </a:t>
            </a:r>
            <a:r>
              <a:rPr lang="en-US" sz="1600" kern="1400" dirty="0" err="1">
                <a:solidFill>
                  <a:srgbClr val="000000"/>
                </a:solidFill>
                <a:latin typeface="Arial Narrow" panose="020B0606020202030204" pitchFamily="34" charset="0"/>
              </a:rPr>
              <a:t>Panium</a:t>
            </a:r>
            <a:r>
              <a:rPr lang="en-US" sz="1600" kern="1400" dirty="0">
                <a:solidFill>
                  <a:srgbClr val="000000"/>
                </a:solidFill>
                <a:latin typeface="Arial Narrow" panose="020B0606020202030204" pitchFamily="34" charset="0"/>
              </a:rPr>
              <a:t>?</a:t>
            </a:r>
            <a:r>
              <a:rPr lang="en-US" kern="1400" dirty="0">
                <a:solidFill>
                  <a:srgbClr val="000000"/>
                </a:solidFill>
                <a:latin typeface="Arial Narrow" panose="020B0606020202030204" pitchFamily="34" charset="0"/>
              </a:rPr>
              <a:t> </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30" name="Rectangle 29">
            <a:extLst>
              <a:ext uri="{FF2B5EF4-FFF2-40B4-BE49-F238E27FC236}">
                <a16:creationId xmlns:a16="http://schemas.microsoft.com/office/drawing/2014/main" id="{8E1CCB36-5D15-43B1-AF44-5C04EC25A9DF}"/>
              </a:ext>
            </a:extLst>
          </p:cNvPr>
          <p:cNvSpPr/>
          <p:nvPr/>
        </p:nvSpPr>
        <p:spPr>
          <a:xfrm>
            <a:off x="1041365" y="3732755"/>
            <a:ext cx="9921333" cy="2646878"/>
          </a:xfrm>
          <a:prstGeom prst="rect">
            <a:avLst/>
          </a:prstGeom>
        </p:spPr>
        <p:txBody>
          <a:bodyPr wrap="square">
            <a:spAutoFit/>
          </a:bodyPr>
          <a:lstStyle/>
          <a:p>
            <a:r>
              <a:rPr lang="en-US" sz="1400" kern="1400" dirty="0">
                <a:solidFill>
                  <a:srgbClr val="000000"/>
                </a:solidFill>
                <a:latin typeface="Arial Narrow" panose="020B0606020202030204" pitchFamily="34" charset="0"/>
              </a:rPr>
              <a:t>No one line gives us every detail.  They are not always the same time spans or people.  In 1989, the people are different, but it’s still the KN and KS.  </a:t>
            </a:r>
          </a:p>
          <a:p>
            <a:r>
              <a:rPr lang="en-US" sz="1400" kern="1400" dirty="0">
                <a:solidFill>
                  <a:srgbClr val="000000"/>
                </a:solidFill>
                <a:latin typeface="Arial Narrow" panose="020B0606020202030204" pitchFamily="34" charset="0"/>
              </a:rPr>
              <a:t> </a:t>
            </a:r>
          </a:p>
          <a:p>
            <a:r>
              <a:rPr lang="en-US" sz="1400" kern="1400" dirty="0">
                <a:solidFill>
                  <a:srgbClr val="000000"/>
                </a:solidFill>
                <a:latin typeface="Arial Narrow" panose="020B0606020202030204" pitchFamily="34" charset="0"/>
              </a:rPr>
              <a:t>We've identified that at this waymark (vs 10) there's two sons, they both assemble a great multitude, and then they overflow and pass through, and go to the fortress, to the borders of Egypt but they don't go into Egypt. The application is 1989, it's 222 BC. Who are these two sons? When we get to 1989 this war between the Soviet Union and the United States, we can mark two presidents: Ronald Reagan and George Bush Senior.  It’s between the two of them that they form this multitude and are engaged in war. But it says one shall come, so it's just one of them that uses this army and takes down the King of the South. Because in 1989 we are in an election cycle, and what did we do in Acts 27 at the time of the end? Who did we mark in Caesarea at the time of the end?  Felix and Festus.  By marking a president and a vice president we're also marking a co-rulership. In Acts 27 we mark Felix and Festus. At the time of the end we see a transition in leadership in the King of the North.  And this is 1989.   In this history it's </a:t>
            </a:r>
            <a:r>
              <a:rPr lang="en-US" sz="1400" kern="1400" dirty="0" err="1">
                <a:solidFill>
                  <a:srgbClr val="000000"/>
                </a:solidFill>
                <a:latin typeface="Arial Narrow" panose="020B0606020202030204" pitchFamily="34" charset="0"/>
              </a:rPr>
              <a:t>Seleucus</a:t>
            </a:r>
            <a:r>
              <a:rPr lang="en-US" sz="1400" kern="1400" dirty="0">
                <a:solidFill>
                  <a:srgbClr val="000000"/>
                </a:solidFill>
                <a:latin typeface="Arial Narrow" panose="020B0606020202030204" pitchFamily="34" charset="0"/>
              </a:rPr>
              <a:t> that builds the army, but it's Antiochus that uses it against the King of the South. When we come to Reagan and Bush, it's Reagan that goes into the alliance and does all that work, but it's Bush who's in 1989 to 1991 that actually sees the completion of that process.</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631527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9B0B0E-6FA6-4545-B3DF-D0252A7EAE30}"/>
              </a:ext>
            </a:extLst>
          </p:cNvPr>
          <p:cNvSpPr>
            <a:spLocks noGrp="1"/>
          </p:cNvSpPr>
          <p:nvPr>
            <p:ph type="sldNum" sz="quarter" idx="12"/>
          </p:nvPr>
        </p:nvSpPr>
        <p:spPr/>
        <p:txBody>
          <a:bodyPr/>
          <a:lstStyle/>
          <a:p>
            <a:fld id="{1E1B8BD3-EEEF-4896-BEE3-06C250004F3C}" type="slidenum">
              <a:rPr lang="en-US" smtClean="0"/>
              <a:pPr/>
              <a:t>12</a:t>
            </a:fld>
            <a:endParaRPr lang="en-US" dirty="0"/>
          </a:p>
        </p:txBody>
      </p:sp>
      <p:sp>
        <p:nvSpPr>
          <p:cNvPr id="3" name="Text Box 2">
            <a:extLst>
              <a:ext uri="{FF2B5EF4-FFF2-40B4-BE49-F238E27FC236}">
                <a16:creationId xmlns:a16="http://schemas.microsoft.com/office/drawing/2014/main" id="{73E3612A-0833-4511-B298-8283FE648B93}"/>
              </a:ext>
            </a:extLst>
          </p:cNvPr>
          <p:cNvSpPr txBox="1">
            <a:spLocks noChangeArrowheads="1"/>
          </p:cNvSpPr>
          <p:nvPr/>
        </p:nvSpPr>
        <p:spPr bwMode="auto">
          <a:xfrm>
            <a:off x="4844687" y="3196730"/>
            <a:ext cx="131445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Felix/Festus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A52451DC-5B8C-4669-8191-914EF5335EC1}"/>
              </a:ext>
            </a:extLst>
          </p:cNvPr>
          <p:cNvSpPr txBox="1">
            <a:spLocks noChangeArrowheads="1"/>
          </p:cNvSpPr>
          <p:nvPr/>
        </p:nvSpPr>
        <p:spPr bwMode="auto">
          <a:xfrm>
            <a:off x="7244987" y="1310780"/>
            <a:ext cx="74295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Desecrates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temple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11DB2FE1-9AD7-4275-82E4-028924CC6F4C}"/>
              </a:ext>
            </a:extLst>
          </p:cNvPr>
          <p:cNvSpPr txBox="1">
            <a:spLocks noChangeArrowheads="1"/>
          </p:cNvSpPr>
          <p:nvPr/>
        </p:nvSpPr>
        <p:spPr bwMode="auto">
          <a:xfrm>
            <a:off x="2387237" y="739280"/>
            <a:ext cx="6858000" cy="286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5">
            <a:extLst>
              <a:ext uri="{FF2B5EF4-FFF2-40B4-BE49-F238E27FC236}">
                <a16:creationId xmlns:a16="http://schemas.microsoft.com/office/drawing/2014/main" id="{E21C1C47-B828-4245-8C9C-98E73B9B6F52}"/>
              </a:ext>
            </a:extLst>
          </p:cNvPr>
          <p:cNvSpPr>
            <a:spLocks noChangeShapeType="1"/>
          </p:cNvSpPr>
          <p:nvPr/>
        </p:nvSpPr>
        <p:spPr bwMode="auto">
          <a:xfrm flipV="1">
            <a:off x="2387237" y="1891805"/>
            <a:ext cx="6662737" cy="4763"/>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0F4202FD-2510-4BAA-B729-EDECB6A32023}"/>
              </a:ext>
            </a:extLst>
          </p:cNvPr>
          <p:cNvSpPr>
            <a:spLocks noChangeShapeType="1"/>
          </p:cNvSpPr>
          <p:nvPr/>
        </p:nvSpPr>
        <p:spPr bwMode="auto">
          <a:xfrm>
            <a:off x="5428887" y="1585418"/>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E62CEE54-7FB0-4D67-9428-16ED3DE57706}"/>
              </a:ext>
            </a:extLst>
          </p:cNvPr>
          <p:cNvSpPr>
            <a:spLocks noChangeShapeType="1"/>
          </p:cNvSpPr>
          <p:nvPr/>
        </p:nvSpPr>
        <p:spPr bwMode="auto">
          <a:xfrm>
            <a:off x="5193937" y="1585418"/>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DEA44588-F928-4BD9-B13F-7DEEC48F86FA}"/>
              </a:ext>
            </a:extLst>
          </p:cNvPr>
          <p:cNvSpPr>
            <a:spLocks noChangeShapeType="1"/>
          </p:cNvSpPr>
          <p:nvPr/>
        </p:nvSpPr>
        <p:spPr bwMode="auto">
          <a:xfrm>
            <a:off x="4193812" y="1594943"/>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18B77B9E-8768-4671-98B8-1ACA081163FE}"/>
              </a:ext>
            </a:extLst>
          </p:cNvPr>
          <p:cNvSpPr>
            <a:spLocks noChangeShapeType="1"/>
          </p:cNvSpPr>
          <p:nvPr/>
        </p:nvSpPr>
        <p:spPr bwMode="auto">
          <a:xfrm>
            <a:off x="3958862" y="1594943"/>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EB996CA0-553E-47D0-A360-F5A5421B428F}"/>
              </a:ext>
            </a:extLst>
          </p:cNvPr>
          <p:cNvSpPr txBox="1">
            <a:spLocks noChangeArrowheads="1"/>
          </p:cNvSpPr>
          <p:nvPr/>
        </p:nvSpPr>
        <p:spPr bwMode="auto">
          <a:xfrm>
            <a:off x="3758837" y="796430"/>
            <a:ext cx="100012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Laodicean Wars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246bc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690B1707-CB2E-4795-85F5-72EBC2B7F985}"/>
              </a:ext>
            </a:extLst>
          </p:cNvPr>
          <p:cNvSpPr txBox="1">
            <a:spLocks noChangeArrowheads="1"/>
          </p:cNvSpPr>
          <p:nvPr/>
        </p:nvSpPr>
        <p:spPr bwMode="auto">
          <a:xfrm>
            <a:off x="5016137" y="844055"/>
            <a:ext cx="85725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222bc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4777A916-ECF6-478D-A77F-A019EB54E6BA}"/>
              </a:ext>
            </a:extLst>
          </p:cNvPr>
          <p:cNvSpPr txBox="1">
            <a:spLocks noChangeArrowheads="1"/>
          </p:cNvSpPr>
          <p:nvPr/>
        </p:nvSpPr>
        <p:spPr bwMode="auto">
          <a:xfrm>
            <a:off x="6216287" y="1939430"/>
            <a:ext cx="1362075" cy="738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KS</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400" b="1" i="0" u="none" strike="noStrike" cap="none" normalizeH="0" baseline="0">
              <a:ln>
                <a:noFill/>
              </a:ln>
              <a:solidFill>
                <a:srgbClr val="000000"/>
              </a:solidFill>
              <a:effectLst/>
              <a:latin typeface="Wingdings 2" panose="05020102010507070707" pitchFamily="18"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Antiochus III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Ptolemy Phiopator (P)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7360F0BE-DEF0-4CCC-AFE6-FF1ED5E2BDDA}"/>
              </a:ext>
            </a:extLst>
          </p:cNvPr>
          <p:cNvSpPr>
            <a:spLocks noChangeShapeType="1"/>
          </p:cNvSpPr>
          <p:nvPr/>
        </p:nvSpPr>
        <p:spPr bwMode="auto">
          <a:xfrm>
            <a:off x="8435612" y="1594943"/>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436DF17E-E890-4E88-97F4-61A8089C3903}"/>
              </a:ext>
            </a:extLst>
          </p:cNvPr>
          <p:cNvSpPr>
            <a:spLocks noChangeShapeType="1"/>
          </p:cNvSpPr>
          <p:nvPr/>
        </p:nvSpPr>
        <p:spPr bwMode="auto">
          <a:xfrm>
            <a:off x="8200662" y="1594943"/>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D1211140-0094-4B25-BC8F-2DF80409A269}"/>
              </a:ext>
            </a:extLst>
          </p:cNvPr>
          <p:cNvSpPr txBox="1">
            <a:spLocks noChangeArrowheads="1"/>
          </p:cNvSpPr>
          <p:nvPr/>
        </p:nvSpPr>
        <p:spPr bwMode="auto">
          <a:xfrm>
            <a:off x="8045087" y="1025030"/>
            <a:ext cx="747712"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13-15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1C29958C-A520-462F-A137-57D4412BD424}"/>
              </a:ext>
            </a:extLst>
          </p:cNvPr>
          <p:cNvSpPr>
            <a:spLocks noChangeShapeType="1"/>
          </p:cNvSpPr>
          <p:nvPr/>
        </p:nvSpPr>
        <p:spPr bwMode="auto">
          <a:xfrm>
            <a:off x="6871924" y="1594943"/>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EF4B0544-520F-437E-8AB2-5B0E8DF3A297}"/>
              </a:ext>
            </a:extLst>
          </p:cNvPr>
          <p:cNvSpPr>
            <a:spLocks noChangeShapeType="1"/>
          </p:cNvSpPr>
          <p:nvPr/>
        </p:nvSpPr>
        <p:spPr bwMode="auto">
          <a:xfrm>
            <a:off x="6636974" y="1594943"/>
            <a:ext cx="47148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4D83F773-264C-4CA7-94FE-E8111975B34C}"/>
              </a:ext>
            </a:extLst>
          </p:cNvPr>
          <p:cNvSpPr txBox="1">
            <a:spLocks noChangeArrowheads="1"/>
          </p:cNvSpPr>
          <p:nvPr/>
        </p:nvSpPr>
        <p:spPr bwMode="auto">
          <a:xfrm>
            <a:off x="6559187" y="796430"/>
            <a:ext cx="62865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11-12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217bc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5035C8F0-8547-477A-97D4-705129969D6D}"/>
              </a:ext>
            </a:extLst>
          </p:cNvPr>
          <p:cNvSpPr txBox="1">
            <a:spLocks noChangeArrowheads="1"/>
          </p:cNvSpPr>
          <p:nvPr/>
        </p:nvSpPr>
        <p:spPr bwMode="auto">
          <a:xfrm>
            <a:off x="7873637" y="1939430"/>
            <a:ext cx="12573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KN</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400" b="1"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Antiochus III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Scopus of Aetolia (P)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7E49C8EB-38B2-4925-B1FA-7583FF5FBA8E}"/>
              </a:ext>
            </a:extLst>
          </p:cNvPr>
          <p:cNvSpPr txBox="1">
            <a:spLocks noChangeArrowheads="1"/>
          </p:cNvSpPr>
          <p:nvPr/>
        </p:nvSpPr>
        <p:spPr bwMode="auto">
          <a:xfrm>
            <a:off x="4844687" y="1975739"/>
            <a:ext cx="13144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err="1">
                <a:ln>
                  <a:noFill/>
                </a:ln>
                <a:solidFill>
                  <a:srgbClr val="000000"/>
                </a:solidFill>
                <a:effectLst/>
                <a:latin typeface="Arial Narrow" panose="020B0606020202030204" pitchFamily="34" charset="0"/>
              </a:rPr>
              <a:t>Seleucus</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err="1">
                <a:ln>
                  <a:noFill/>
                </a:ln>
                <a:solidFill>
                  <a:srgbClr val="000000"/>
                </a:solidFill>
                <a:effectLst/>
                <a:latin typeface="Arial Narrow" panose="020B0606020202030204" pitchFamily="34" charset="0"/>
              </a:rPr>
              <a:t>Ceraunus</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rgbClr val="000000"/>
                </a:solidFill>
                <a:effectLst/>
                <a:latin typeface="Arial Narrow" panose="020B0606020202030204" pitchFamily="34" charset="0"/>
              </a:rPr>
              <a:t>Antiochus Magnus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AutoShape 21">
            <a:extLst>
              <a:ext uri="{FF2B5EF4-FFF2-40B4-BE49-F238E27FC236}">
                <a16:creationId xmlns:a16="http://schemas.microsoft.com/office/drawing/2014/main" id="{142046E0-DC8C-4084-88DE-4A56CE6381C0}"/>
              </a:ext>
            </a:extLst>
          </p:cNvPr>
          <p:cNvSpPr>
            <a:spLocks/>
          </p:cNvSpPr>
          <p:nvPr/>
        </p:nvSpPr>
        <p:spPr bwMode="auto">
          <a:xfrm>
            <a:off x="4844687" y="2101355"/>
            <a:ext cx="57150" cy="400050"/>
          </a:xfrm>
          <a:prstGeom prst="leftBracket">
            <a:avLst>
              <a:gd name="adj" fmla="val 58333"/>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9456D34C-DF98-4F4A-A7F9-871FFE6C0665}"/>
              </a:ext>
            </a:extLst>
          </p:cNvPr>
          <p:cNvSpPr>
            <a:spLocks/>
          </p:cNvSpPr>
          <p:nvPr/>
        </p:nvSpPr>
        <p:spPr bwMode="auto">
          <a:xfrm>
            <a:off x="6101987" y="2101355"/>
            <a:ext cx="57150" cy="400050"/>
          </a:xfrm>
          <a:prstGeom prst="rightBracket">
            <a:avLst>
              <a:gd name="adj" fmla="val 58333"/>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09E0F641-909D-4053-93C3-EE7D7AC32EE0}"/>
              </a:ext>
            </a:extLst>
          </p:cNvPr>
          <p:cNvSpPr txBox="1">
            <a:spLocks noChangeArrowheads="1"/>
          </p:cNvSpPr>
          <p:nvPr/>
        </p:nvSpPr>
        <p:spPr bwMode="auto">
          <a:xfrm>
            <a:off x="4787537" y="1815605"/>
            <a:ext cx="13763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 sons of the </a:t>
            </a:r>
            <a:r>
              <a:rPr kumimoji="0" lang="en-US" altLang="en-US" sz="1400" b="1" i="0" u="none" strike="noStrike" cap="none" normalizeH="0" baseline="0">
                <a:ln>
                  <a:noFill/>
                </a:ln>
                <a:solidFill>
                  <a:srgbClr val="000000"/>
                </a:solidFill>
                <a:effectLst/>
                <a:latin typeface="Arial Narrow" panose="020B0606020202030204" pitchFamily="34" charset="0"/>
              </a:rPr>
              <a:t>KN</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3BF0454E-20AC-4B8B-94B4-583C35E11799}"/>
              </a:ext>
            </a:extLst>
          </p:cNvPr>
          <p:cNvSpPr txBox="1">
            <a:spLocks noChangeArrowheads="1"/>
          </p:cNvSpPr>
          <p:nvPr/>
        </p:nvSpPr>
        <p:spPr bwMode="auto">
          <a:xfrm>
            <a:off x="4876117" y="2510406"/>
            <a:ext cx="13144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rgbClr val="000000"/>
                </a:solidFill>
                <a:effectLst/>
                <a:latin typeface="Arial Narrow" panose="020B0606020202030204" pitchFamily="34" charset="0"/>
              </a:rPr>
              <a:t>Ronald Reagan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rgbClr val="000000"/>
                </a:solidFill>
                <a:effectLst/>
                <a:latin typeface="Arial Narrow" panose="020B0606020202030204" pitchFamily="34" charset="0"/>
              </a:rPr>
              <a:t>George Bush Sr.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AutoShape 25">
            <a:extLst>
              <a:ext uri="{FF2B5EF4-FFF2-40B4-BE49-F238E27FC236}">
                <a16:creationId xmlns:a16="http://schemas.microsoft.com/office/drawing/2014/main" id="{C69D76E6-48A3-4D1F-BDB0-FB6E04F50F2D}"/>
              </a:ext>
            </a:extLst>
          </p:cNvPr>
          <p:cNvSpPr>
            <a:spLocks/>
          </p:cNvSpPr>
          <p:nvPr/>
        </p:nvSpPr>
        <p:spPr bwMode="auto">
          <a:xfrm>
            <a:off x="4844687" y="2625230"/>
            <a:ext cx="57150" cy="400050"/>
          </a:xfrm>
          <a:prstGeom prst="leftBracket">
            <a:avLst>
              <a:gd name="adj" fmla="val 58333"/>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AutoShape 26">
            <a:extLst>
              <a:ext uri="{FF2B5EF4-FFF2-40B4-BE49-F238E27FC236}">
                <a16:creationId xmlns:a16="http://schemas.microsoft.com/office/drawing/2014/main" id="{652C5A21-57B2-4357-A558-01A8994D8E80}"/>
              </a:ext>
            </a:extLst>
          </p:cNvPr>
          <p:cNvSpPr>
            <a:spLocks/>
          </p:cNvSpPr>
          <p:nvPr/>
        </p:nvSpPr>
        <p:spPr bwMode="auto">
          <a:xfrm>
            <a:off x="6101987" y="2625230"/>
            <a:ext cx="57150" cy="400050"/>
          </a:xfrm>
          <a:prstGeom prst="rightBracket">
            <a:avLst>
              <a:gd name="adj" fmla="val 58333"/>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7">
            <a:extLst>
              <a:ext uri="{FF2B5EF4-FFF2-40B4-BE49-F238E27FC236}">
                <a16:creationId xmlns:a16="http://schemas.microsoft.com/office/drawing/2014/main" id="{1EFA2FB9-9C04-4E68-9550-90C4C6C4E4A0}"/>
              </a:ext>
            </a:extLst>
          </p:cNvPr>
          <p:cNvSpPr txBox="1">
            <a:spLocks noChangeArrowheads="1"/>
          </p:cNvSpPr>
          <p:nvPr/>
        </p:nvSpPr>
        <p:spPr bwMode="auto">
          <a:xfrm>
            <a:off x="3758837" y="1939430"/>
            <a:ext cx="9144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KS</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CE40AEA3-0078-4135-AD62-F8D55D59D263}"/>
              </a:ext>
            </a:extLst>
          </p:cNvPr>
          <p:cNvSpPr>
            <a:spLocks noChangeShapeType="1"/>
          </p:cNvSpPr>
          <p:nvPr/>
        </p:nvSpPr>
        <p:spPr bwMode="auto">
          <a:xfrm>
            <a:off x="2822212" y="1594943"/>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A7ADB5AB-7DD7-4B52-BDC8-86BB31DBB500}"/>
              </a:ext>
            </a:extLst>
          </p:cNvPr>
          <p:cNvSpPr>
            <a:spLocks noChangeShapeType="1"/>
          </p:cNvSpPr>
          <p:nvPr/>
        </p:nvSpPr>
        <p:spPr bwMode="auto">
          <a:xfrm>
            <a:off x="2587262" y="1594943"/>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413BD61D-4AE6-4E13-AD2E-44010756A0CC}"/>
              </a:ext>
            </a:extLst>
          </p:cNvPr>
          <p:cNvSpPr txBox="1">
            <a:spLocks noChangeArrowheads="1"/>
          </p:cNvSpPr>
          <p:nvPr/>
        </p:nvSpPr>
        <p:spPr bwMode="auto">
          <a:xfrm>
            <a:off x="2387237" y="796430"/>
            <a:ext cx="100012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5A1A3F8C-75F0-42B4-B802-0E8386CE846B}"/>
              </a:ext>
            </a:extLst>
          </p:cNvPr>
          <p:cNvSpPr txBox="1">
            <a:spLocks noChangeArrowheads="1"/>
          </p:cNvSpPr>
          <p:nvPr/>
        </p:nvSpPr>
        <p:spPr bwMode="auto">
          <a:xfrm>
            <a:off x="3530237" y="167780"/>
            <a:ext cx="1000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Treaty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Tolentino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32">
            <a:extLst>
              <a:ext uri="{FF2B5EF4-FFF2-40B4-BE49-F238E27FC236}">
                <a16:creationId xmlns:a16="http://schemas.microsoft.com/office/drawing/2014/main" id="{C84FCADE-86AA-4B6F-9954-087C37B28E96}"/>
              </a:ext>
            </a:extLst>
          </p:cNvPr>
          <p:cNvSpPr/>
          <p:nvPr/>
        </p:nvSpPr>
        <p:spPr>
          <a:xfrm>
            <a:off x="534323" y="3499494"/>
            <a:ext cx="11249628" cy="2923877"/>
          </a:xfrm>
          <a:prstGeom prst="rect">
            <a:avLst/>
          </a:prstGeom>
        </p:spPr>
        <p:txBody>
          <a:bodyPr wrap="square">
            <a:spAutoFit/>
          </a:bodyPr>
          <a:lstStyle/>
          <a:p>
            <a:r>
              <a:rPr lang="en-US" sz="1400" kern="1400" dirty="0">
                <a:solidFill>
                  <a:srgbClr val="000000"/>
                </a:solidFill>
                <a:latin typeface="Arial Narrow" panose="020B0606020202030204" pitchFamily="34" charset="0"/>
              </a:rPr>
              <a:t>We will paraphrase these versus simply. The King of the North and the King of the South are in an alliance. They make an agreement. The King of the South’s daughter marries the King of the North. That agreement is broken, the alliance ends. So the King of the South comes against the King of the North and defeats him. This is where we mark that he goes into the fortress. This history is known as the Laodicean wars. It was Berenice the daughter of Ptolemy that married the King of the North.  They go into this alliance, the King of the north puts away his wife Laodice and he marries Ptolemy’s daughter Berenice. He begins to miss his former wife, so he brings her back. Fearing that she'll be put away again, she poisons him, Berenice and their child. So they have this Alliance and its broken. And it's her brother who takes revenge and comes against the King of the North. That is described in verse 7, that in retaliation for her murder he attacks the King of the North, goes into his fortress and defeats him. What history is this? We're going to call it the Laodicean wars on our line. This is the history and application of 1798. In 1796 France had invaded the Papal States and defeated the papal army. They then went into a treaty or an alliance. The King of the North violated that alliance which the King of the South, France, used as the reason to march into Rome, proclaim a republic and take the pope captive. So it begins with an alliance, that alliance is broken, and then the King of the South defeats the King of the North. To this lines up with 246  BC.</a:t>
            </a:r>
          </a:p>
          <a:p>
            <a:r>
              <a:rPr lang="en-US" sz="1400" kern="1400" dirty="0">
                <a:solidFill>
                  <a:srgbClr val="000000"/>
                </a:solidFill>
                <a:latin typeface="Arial Narrow" panose="020B0606020202030204" pitchFamily="34" charset="0"/>
              </a:rPr>
              <a:t> </a:t>
            </a:r>
          </a:p>
          <a:p>
            <a:r>
              <a:rPr lang="en-US" sz="1400" kern="1400" dirty="0">
                <a:solidFill>
                  <a:srgbClr val="000000"/>
                </a:solidFill>
                <a:latin typeface="Arial Narrow" panose="020B0606020202030204" pitchFamily="34" charset="0"/>
              </a:rPr>
              <a:t>In 1797 it's known as the Treaty of Tolentino. And this is when there is a treaty or peace made between France and the papacy. In 1798 the papal army killed one of the generals of the French army. Just like their </a:t>
            </a:r>
            <a:r>
              <a:rPr lang="en-US" sz="1400" kern="1400" dirty="0" err="1">
                <a:solidFill>
                  <a:srgbClr val="000000"/>
                </a:solidFill>
                <a:latin typeface="Arial Narrow" panose="020B0606020202030204" pitchFamily="34" charset="0"/>
              </a:rPr>
              <a:t>Bereniece</a:t>
            </a:r>
            <a:r>
              <a:rPr lang="en-US" sz="1400" kern="1400" dirty="0">
                <a:solidFill>
                  <a:srgbClr val="000000"/>
                </a:solidFill>
                <a:latin typeface="Arial Narrow" panose="020B0606020202030204" pitchFamily="34" charset="0"/>
              </a:rPr>
              <a:t> was killed , and it's used as an excuse for France to invade the Papal States.</a:t>
            </a:r>
            <a:r>
              <a:rPr lang="en-US" sz="1600" kern="1400" dirty="0">
                <a:solidFill>
                  <a:srgbClr val="000000"/>
                </a:solidFill>
                <a:latin typeface="Arial Narrow" panose="020B0606020202030204" pitchFamily="34" charset="0"/>
              </a:rPr>
              <a:t> </a:t>
            </a:r>
            <a:endParaRPr lang="en-US" sz="1600" kern="1400" dirty="0">
              <a:solidFill>
                <a:srgbClr val="000000"/>
              </a:solidFill>
              <a:effectLst/>
              <a:latin typeface="Arial Narrow" panose="020B0606020202030204" pitchFamily="34" charset="0"/>
            </a:endParaRPr>
          </a:p>
        </p:txBody>
      </p:sp>
    </p:spTree>
    <p:extLst>
      <p:ext uri="{BB962C8B-B14F-4D97-AF65-F5344CB8AC3E}">
        <p14:creationId xmlns:p14="http://schemas.microsoft.com/office/powerpoint/2010/main" val="3410466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7D3A7D-E956-48E0-B0CE-7A63FBBC7C90}"/>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3" name="Rectangle 2">
            <a:extLst>
              <a:ext uri="{FF2B5EF4-FFF2-40B4-BE49-F238E27FC236}">
                <a16:creationId xmlns:a16="http://schemas.microsoft.com/office/drawing/2014/main" id="{0B54417E-309B-4896-980D-BCC43A249883}"/>
              </a:ext>
            </a:extLst>
          </p:cNvPr>
          <p:cNvSpPr/>
          <p:nvPr/>
        </p:nvSpPr>
        <p:spPr>
          <a:xfrm>
            <a:off x="380300" y="257637"/>
            <a:ext cx="11104227" cy="824543"/>
          </a:xfrm>
          <a:prstGeom prst="rect">
            <a:avLst/>
          </a:prstGeom>
        </p:spPr>
        <p:txBody>
          <a:bodyPr wrap="square">
            <a:spAutoFit/>
          </a:bodyPr>
          <a:lstStyle/>
          <a:p>
            <a:r>
              <a:rPr lang="en-US" kern="1400" dirty="0">
                <a:solidFill>
                  <a:srgbClr val="000000"/>
                </a:solidFill>
                <a:latin typeface="Arial Narrow" panose="020B0606020202030204" pitchFamily="34" charset="0"/>
              </a:rPr>
              <a:t>Daniel  11:5	And the king of the south shall be strong, and [one] of his princes; and he shall be strong above him, and have dominion; his dominion [shall be] a great dominion. </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96A7D82A-CFEB-4106-87CB-84EA577BF7E3}"/>
              </a:ext>
            </a:extLst>
          </p:cNvPr>
          <p:cNvSpPr txBox="1">
            <a:spLocks noChangeArrowheads="1"/>
          </p:cNvSpPr>
          <p:nvPr/>
        </p:nvSpPr>
        <p:spPr bwMode="auto">
          <a:xfrm>
            <a:off x="4903409" y="3951739"/>
            <a:ext cx="131445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Felix/Festus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D5039272-ADC7-4919-A9C0-BB3777236203}"/>
              </a:ext>
            </a:extLst>
          </p:cNvPr>
          <p:cNvSpPr txBox="1">
            <a:spLocks noChangeArrowheads="1"/>
          </p:cNvSpPr>
          <p:nvPr/>
        </p:nvSpPr>
        <p:spPr bwMode="auto">
          <a:xfrm>
            <a:off x="7303709" y="2065789"/>
            <a:ext cx="74295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Desecrates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temple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755B3574-BB1F-48E7-916A-19C7452043F4}"/>
              </a:ext>
            </a:extLst>
          </p:cNvPr>
          <p:cNvSpPr txBox="1">
            <a:spLocks noChangeArrowheads="1"/>
          </p:cNvSpPr>
          <p:nvPr/>
        </p:nvSpPr>
        <p:spPr bwMode="auto">
          <a:xfrm>
            <a:off x="2430841" y="1488085"/>
            <a:ext cx="6858000" cy="286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5">
            <a:extLst>
              <a:ext uri="{FF2B5EF4-FFF2-40B4-BE49-F238E27FC236}">
                <a16:creationId xmlns:a16="http://schemas.microsoft.com/office/drawing/2014/main" id="{251F2235-09B8-4A5A-BFE2-2135D9A25D1F}"/>
              </a:ext>
            </a:extLst>
          </p:cNvPr>
          <p:cNvSpPr>
            <a:spLocks noChangeShapeType="1"/>
          </p:cNvSpPr>
          <p:nvPr/>
        </p:nvSpPr>
        <p:spPr bwMode="auto">
          <a:xfrm flipV="1">
            <a:off x="2445959" y="2646814"/>
            <a:ext cx="6662737" cy="4763"/>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015A3185-1F1D-41EE-9D38-DDF8E26855E0}"/>
              </a:ext>
            </a:extLst>
          </p:cNvPr>
          <p:cNvSpPr>
            <a:spLocks noChangeShapeType="1"/>
          </p:cNvSpPr>
          <p:nvPr/>
        </p:nvSpPr>
        <p:spPr bwMode="auto">
          <a:xfrm>
            <a:off x="5487609" y="2340427"/>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3DD83ECC-0789-4400-B5F8-3E70C2780D8F}"/>
              </a:ext>
            </a:extLst>
          </p:cNvPr>
          <p:cNvSpPr>
            <a:spLocks noChangeShapeType="1"/>
          </p:cNvSpPr>
          <p:nvPr/>
        </p:nvSpPr>
        <p:spPr bwMode="auto">
          <a:xfrm>
            <a:off x="5252659" y="2340427"/>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B29CCC49-226C-401E-A559-81623F881BFF}"/>
              </a:ext>
            </a:extLst>
          </p:cNvPr>
          <p:cNvSpPr>
            <a:spLocks noChangeShapeType="1"/>
          </p:cNvSpPr>
          <p:nvPr/>
        </p:nvSpPr>
        <p:spPr bwMode="auto">
          <a:xfrm>
            <a:off x="4252534" y="2349952"/>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6A1FF828-B872-4E0D-A610-5AB5957A9A88}"/>
              </a:ext>
            </a:extLst>
          </p:cNvPr>
          <p:cNvSpPr>
            <a:spLocks noChangeShapeType="1"/>
          </p:cNvSpPr>
          <p:nvPr/>
        </p:nvSpPr>
        <p:spPr bwMode="auto">
          <a:xfrm>
            <a:off x="4017584" y="2349952"/>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8FA1BE1E-5613-4290-AE63-D846D18B43F9}"/>
              </a:ext>
            </a:extLst>
          </p:cNvPr>
          <p:cNvSpPr txBox="1">
            <a:spLocks noChangeArrowheads="1"/>
          </p:cNvSpPr>
          <p:nvPr/>
        </p:nvSpPr>
        <p:spPr bwMode="auto">
          <a:xfrm>
            <a:off x="3817559" y="1551439"/>
            <a:ext cx="100012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Laodicean Wars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246bc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41469AF7-4986-46B8-B4F7-7530127B0351}"/>
              </a:ext>
            </a:extLst>
          </p:cNvPr>
          <p:cNvSpPr txBox="1">
            <a:spLocks noChangeArrowheads="1"/>
          </p:cNvSpPr>
          <p:nvPr/>
        </p:nvSpPr>
        <p:spPr bwMode="auto">
          <a:xfrm>
            <a:off x="5074859" y="1599064"/>
            <a:ext cx="85725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222bc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CA4CA566-ACE4-4B65-8C1E-F339B9378F79}"/>
              </a:ext>
            </a:extLst>
          </p:cNvPr>
          <p:cNvSpPr txBox="1">
            <a:spLocks noChangeArrowheads="1"/>
          </p:cNvSpPr>
          <p:nvPr/>
        </p:nvSpPr>
        <p:spPr bwMode="auto">
          <a:xfrm>
            <a:off x="6275009" y="2694439"/>
            <a:ext cx="1362075" cy="738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KS</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400" b="1" i="0" u="none" strike="noStrike" cap="none" normalizeH="0" baseline="0">
              <a:ln>
                <a:noFill/>
              </a:ln>
              <a:solidFill>
                <a:srgbClr val="000000"/>
              </a:solidFill>
              <a:effectLst/>
              <a:latin typeface="Wingdings 2" panose="05020102010507070707" pitchFamily="18"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Antiochus III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Ptolemy Phiopator (P)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3">
            <a:extLst>
              <a:ext uri="{FF2B5EF4-FFF2-40B4-BE49-F238E27FC236}">
                <a16:creationId xmlns:a16="http://schemas.microsoft.com/office/drawing/2014/main" id="{9B1BB2D5-A544-467B-BD57-32016C8DFFAF}"/>
              </a:ext>
            </a:extLst>
          </p:cNvPr>
          <p:cNvSpPr>
            <a:spLocks noChangeShapeType="1"/>
          </p:cNvSpPr>
          <p:nvPr/>
        </p:nvSpPr>
        <p:spPr bwMode="auto">
          <a:xfrm>
            <a:off x="8494334" y="2349952"/>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59892761-3A24-43D5-BA33-545FD36D4C49}"/>
              </a:ext>
            </a:extLst>
          </p:cNvPr>
          <p:cNvSpPr>
            <a:spLocks noChangeShapeType="1"/>
          </p:cNvSpPr>
          <p:nvPr/>
        </p:nvSpPr>
        <p:spPr bwMode="auto">
          <a:xfrm>
            <a:off x="8259384" y="2349952"/>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5">
            <a:extLst>
              <a:ext uri="{FF2B5EF4-FFF2-40B4-BE49-F238E27FC236}">
                <a16:creationId xmlns:a16="http://schemas.microsoft.com/office/drawing/2014/main" id="{EFC1B04D-648F-41FE-8D28-FC1A027A0978}"/>
              </a:ext>
            </a:extLst>
          </p:cNvPr>
          <p:cNvSpPr txBox="1">
            <a:spLocks noChangeArrowheads="1"/>
          </p:cNvSpPr>
          <p:nvPr/>
        </p:nvSpPr>
        <p:spPr bwMode="auto">
          <a:xfrm>
            <a:off x="8103809" y="1780039"/>
            <a:ext cx="747712"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13-15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4C720572-14E1-4CB3-B5A5-EB78838B0ECE}"/>
              </a:ext>
            </a:extLst>
          </p:cNvPr>
          <p:cNvSpPr>
            <a:spLocks noChangeShapeType="1"/>
          </p:cNvSpPr>
          <p:nvPr/>
        </p:nvSpPr>
        <p:spPr bwMode="auto">
          <a:xfrm>
            <a:off x="6930646" y="2349952"/>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4ADE6AD3-3C05-4A50-9C75-6A14F4151B37}"/>
              </a:ext>
            </a:extLst>
          </p:cNvPr>
          <p:cNvSpPr>
            <a:spLocks noChangeShapeType="1"/>
          </p:cNvSpPr>
          <p:nvPr/>
        </p:nvSpPr>
        <p:spPr bwMode="auto">
          <a:xfrm>
            <a:off x="6695696" y="2349952"/>
            <a:ext cx="47148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EA6093E7-5E42-401D-8162-17F052E905F0}"/>
              </a:ext>
            </a:extLst>
          </p:cNvPr>
          <p:cNvSpPr txBox="1">
            <a:spLocks noChangeArrowheads="1"/>
          </p:cNvSpPr>
          <p:nvPr/>
        </p:nvSpPr>
        <p:spPr bwMode="auto">
          <a:xfrm>
            <a:off x="6617909" y="1551439"/>
            <a:ext cx="62865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11-12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217bc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9401C360-490A-4C64-9B7D-131907616CDB}"/>
              </a:ext>
            </a:extLst>
          </p:cNvPr>
          <p:cNvSpPr txBox="1">
            <a:spLocks noChangeArrowheads="1"/>
          </p:cNvSpPr>
          <p:nvPr/>
        </p:nvSpPr>
        <p:spPr bwMode="auto">
          <a:xfrm>
            <a:off x="7932359" y="2694439"/>
            <a:ext cx="12573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KN</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400" b="1"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Antiochus III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Scopus of Aetolia (P)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086704CF-5AF1-4676-A241-8B0107C0C908}"/>
              </a:ext>
            </a:extLst>
          </p:cNvPr>
          <p:cNvSpPr txBox="1">
            <a:spLocks noChangeArrowheads="1"/>
          </p:cNvSpPr>
          <p:nvPr/>
        </p:nvSpPr>
        <p:spPr bwMode="auto">
          <a:xfrm>
            <a:off x="4896315" y="2713489"/>
            <a:ext cx="13144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err="1">
                <a:ln>
                  <a:noFill/>
                </a:ln>
                <a:solidFill>
                  <a:srgbClr val="000000"/>
                </a:solidFill>
                <a:effectLst/>
                <a:latin typeface="Arial Narrow" panose="020B0606020202030204" pitchFamily="34" charset="0"/>
              </a:rPr>
              <a:t>Seleucus</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err="1">
                <a:ln>
                  <a:noFill/>
                </a:ln>
                <a:solidFill>
                  <a:srgbClr val="000000"/>
                </a:solidFill>
                <a:effectLst/>
                <a:latin typeface="Arial Narrow" panose="020B0606020202030204" pitchFamily="34" charset="0"/>
              </a:rPr>
              <a:t>Ceraunus</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rgbClr val="000000"/>
                </a:solidFill>
                <a:effectLst/>
                <a:latin typeface="Arial Narrow" panose="020B0606020202030204" pitchFamily="34" charset="0"/>
              </a:rPr>
              <a:t>Antiochus Magnus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AutoShape 21">
            <a:extLst>
              <a:ext uri="{FF2B5EF4-FFF2-40B4-BE49-F238E27FC236}">
                <a16:creationId xmlns:a16="http://schemas.microsoft.com/office/drawing/2014/main" id="{1AF098A6-51D7-4300-A354-DDB74DA6C033}"/>
              </a:ext>
            </a:extLst>
          </p:cNvPr>
          <p:cNvSpPr>
            <a:spLocks/>
          </p:cNvSpPr>
          <p:nvPr/>
        </p:nvSpPr>
        <p:spPr bwMode="auto">
          <a:xfrm>
            <a:off x="4903409" y="2856364"/>
            <a:ext cx="57150" cy="400050"/>
          </a:xfrm>
          <a:prstGeom prst="leftBracket">
            <a:avLst>
              <a:gd name="adj" fmla="val 58333"/>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AutoShape 22">
            <a:extLst>
              <a:ext uri="{FF2B5EF4-FFF2-40B4-BE49-F238E27FC236}">
                <a16:creationId xmlns:a16="http://schemas.microsoft.com/office/drawing/2014/main" id="{4EB34CE6-B164-4864-BE41-0B87B2F3169E}"/>
              </a:ext>
            </a:extLst>
          </p:cNvPr>
          <p:cNvSpPr>
            <a:spLocks/>
          </p:cNvSpPr>
          <p:nvPr/>
        </p:nvSpPr>
        <p:spPr bwMode="auto">
          <a:xfrm>
            <a:off x="6160709" y="2856364"/>
            <a:ext cx="57150" cy="400050"/>
          </a:xfrm>
          <a:prstGeom prst="rightBracket">
            <a:avLst>
              <a:gd name="adj" fmla="val 58333"/>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3">
            <a:extLst>
              <a:ext uri="{FF2B5EF4-FFF2-40B4-BE49-F238E27FC236}">
                <a16:creationId xmlns:a16="http://schemas.microsoft.com/office/drawing/2014/main" id="{B58EA214-DFAC-416F-9494-E0A28B3AFB6A}"/>
              </a:ext>
            </a:extLst>
          </p:cNvPr>
          <p:cNvSpPr txBox="1">
            <a:spLocks noChangeArrowheads="1"/>
          </p:cNvSpPr>
          <p:nvPr/>
        </p:nvSpPr>
        <p:spPr bwMode="auto">
          <a:xfrm>
            <a:off x="4846259" y="2570614"/>
            <a:ext cx="13763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 sons of the </a:t>
            </a:r>
            <a:r>
              <a:rPr kumimoji="0" lang="en-US" altLang="en-US" sz="1400" b="1" i="0" u="none" strike="noStrike" cap="none" normalizeH="0" baseline="0">
                <a:ln>
                  <a:noFill/>
                </a:ln>
                <a:solidFill>
                  <a:srgbClr val="000000"/>
                </a:solidFill>
                <a:effectLst/>
                <a:latin typeface="Arial Narrow" panose="020B0606020202030204" pitchFamily="34" charset="0"/>
              </a:rPr>
              <a:t>KN</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4">
            <a:extLst>
              <a:ext uri="{FF2B5EF4-FFF2-40B4-BE49-F238E27FC236}">
                <a16:creationId xmlns:a16="http://schemas.microsoft.com/office/drawing/2014/main" id="{7475A265-CC90-4572-90AA-EBB4A98AFF31}"/>
              </a:ext>
            </a:extLst>
          </p:cNvPr>
          <p:cNvSpPr txBox="1">
            <a:spLocks noChangeArrowheads="1"/>
          </p:cNvSpPr>
          <p:nvPr/>
        </p:nvSpPr>
        <p:spPr bwMode="auto">
          <a:xfrm>
            <a:off x="4928437" y="3236643"/>
            <a:ext cx="13144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rgbClr val="000000"/>
                </a:solidFill>
                <a:effectLst/>
                <a:latin typeface="Arial Narrow" panose="020B0606020202030204" pitchFamily="34" charset="0"/>
              </a:rPr>
              <a:t>Ronald Reagan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rgbClr val="000000"/>
                </a:solidFill>
                <a:effectLst/>
                <a:latin typeface="Arial Narrow" panose="020B0606020202030204" pitchFamily="34" charset="0"/>
              </a:rPr>
              <a:t>George Bush Sr.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AutoShape 25">
            <a:extLst>
              <a:ext uri="{FF2B5EF4-FFF2-40B4-BE49-F238E27FC236}">
                <a16:creationId xmlns:a16="http://schemas.microsoft.com/office/drawing/2014/main" id="{F09A652C-D761-46CE-A6E0-2FDC5017E621}"/>
              </a:ext>
            </a:extLst>
          </p:cNvPr>
          <p:cNvSpPr>
            <a:spLocks/>
          </p:cNvSpPr>
          <p:nvPr/>
        </p:nvSpPr>
        <p:spPr bwMode="auto">
          <a:xfrm>
            <a:off x="4903409" y="3380239"/>
            <a:ext cx="57150" cy="400050"/>
          </a:xfrm>
          <a:prstGeom prst="leftBracket">
            <a:avLst>
              <a:gd name="adj" fmla="val 58333"/>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AutoShape 26">
            <a:extLst>
              <a:ext uri="{FF2B5EF4-FFF2-40B4-BE49-F238E27FC236}">
                <a16:creationId xmlns:a16="http://schemas.microsoft.com/office/drawing/2014/main" id="{3572002B-07C2-4AA0-817E-1041FA95EDB2}"/>
              </a:ext>
            </a:extLst>
          </p:cNvPr>
          <p:cNvSpPr>
            <a:spLocks/>
          </p:cNvSpPr>
          <p:nvPr/>
        </p:nvSpPr>
        <p:spPr bwMode="auto">
          <a:xfrm>
            <a:off x="6160709" y="3380239"/>
            <a:ext cx="57150" cy="400050"/>
          </a:xfrm>
          <a:prstGeom prst="rightBracket">
            <a:avLst>
              <a:gd name="adj" fmla="val 58333"/>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988E085D-5121-4727-A60A-F9F8FD00F26A}"/>
              </a:ext>
            </a:extLst>
          </p:cNvPr>
          <p:cNvSpPr>
            <a:spLocks noChangeShapeType="1"/>
          </p:cNvSpPr>
          <p:nvPr/>
        </p:nvSpPr>
        <p:spPr bwMode="auto">
          <a:xfrm>
            <a:off x="2880934" y="2349952"/>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622131C3-7D12-4CDD-82DD-96E3BD09754E}"/>
              </a:ext>
            </a:extLst>
          </p:cNvPr>
          <p:cNvSpPr>
            <a:spLocks noChangeShapeType="1"/>
          </p:cNvSpPr>
          <p:nvPr/>
        </p:nvSpPr>
        <p:spPr bwMode="auto">
          <a:xfrm>
            <a:off x="2645984" y="2349952"/>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29">
            <a:extLst>
              <a:ext uri="{FF2B5EF4-FFF2-40B4-BE49-F238E27FC236}">
                <a16:creationId xmlns:a16="http://schemas.microsoft.com/office/drawing/2014/main" id="{D8DD692B-D34D-4755-BEEE-9446468193AE}"/>
              </a:ext>
            </a:extLst>
          </p:cNvPr>
          <p:cNvSpPr txBox="1">
            <a:spLocks noChangeArrowheads="1"/>
          </p:cNvSpPr>
          <p:nvPr/>
        </p:nvSpPr>
        <p:spPr bwMode="auto">
          <a:xfrm>
            <a:off x="2445959" y="1551439"/>
            <a:ext cx="100012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0">
            <a:extLst>
              <a:ext uri="{FF2B5EF4-FFF2-40B4-BE49-F238E27FC236}">
                <a16:creationId xmlns:a16="http://schemas.microsoft.com/office/drawing/2014/main" id="{7694BCB2-DAC7-4C02-997E-923A5B790504}"/>
              </a:ext>
            </a:extLst>
          </p:cNvPr>
          <p:cNvSpPr txBox="1">
            <a:spLocks noChangeArrowheads="1"/>
          </p:cNvSpPr>
          <p:nvPr/>
        </p:nvSpPr>
        <p:spPr bwMode="auto">
          <a:xfrm>
            <a:off x="3588959" y="922789"/>
            <a:ext cx="1000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Treaty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Tolentino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AutoShape 31">
            <a:extLst>
              <a:ext uri="{FF2B5EF4-FFF2-40B4-BE49-F238E27FC236}">
                <a16:creationId xmlns:a16="http://schemas.microsoft.com/office/drawing/2014/main" id="{03A234B5-A526-40A5-8F3D-3EF753056CB0}"/>
              </a:ext>
            </a:extLst>
          </p:cNvPr>
          <p:cNvSpPr>
            <a:spLocks/>
          </p:cNvSpPr>
          <p:nvPr/>
        </p:nvSpPr>
        <p:spPr bwMode="auto">
          <a:xfrm rot="-5400000">
            <a:off x="3531809" y="2408689"/>
            <a:ext cx="57150" cy="1314450"/>
          </a:xfrm>
          <a:prstGeom prst="leftBracket">
            <a:avLst>
              <a:gd name="adj" fmla="val 191667"/>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2">
            <a:extLst>
              <a:ext uri="{FF2B5EF4-FFF2-40B4-BE49-F238E27FC236}">
                <a16:creationId xmlns:a16="http://schemas.microsoft.com/office/drawing/2014/main" id="{F71FFE22-9022-4361-82A4-2E54E0903521}"/>
              </a:ext>
            </a:extLst>
          </p:cNvPr>
          <p:cNvSpPr txBox="1">
            <a:spLocks noChangeArrowheads="1"/>
          </p:cNvSpPr>
          <p:nvPr/>
        </p:nvSpPr>
        <p:spPr bwMode="auto">
          <a:xfrm>
            <a:off x="3989009" y="2694439"/>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KS</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3">
            <a:extLst>
              <a:ext uri="{FF2B5EF4-FFF2-40B4-BE49-F238E27FC236}">
                <a16:creationId xmlns:a16="http://schemas.microsoft.com/office/drawing/2014/main" id="{1FD72EA9-E25A-4C2F-A2FE-3F2E899FCCFE}"/>
              </a:ext>
            </a:extLst>
          </p:cNvPr>
          <p:cNvSpPr txBox="1">
            <a:spLocks noChangeArrowheads="1"/>
          </p:cNvSpPr>
          <p:nvPr/>
        </p:nvSpPr>
        <p:spPr bwMode="auto">
          <a:xfrm>
            <a:off x="2903159" y="3151639"/>
            <a:ext cx="131445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AutoShape 34">
            <a:extLst>
              <a:ext uri="{FF2B5EF4-FFF2-40B4-BE49-F238E27FC236}">
                <a16:creationId xmlns:a16="http://schemas.microsoft.com/office/drawing/2014/main" id="{17410D55-520B-49A6-ADFE-9E80288A941A}"/>
              </a:ext>
            </a:extLst>
          </p:cNvPr>
          <p:cNvSpPr>
            <a:spLocks/>
          </p:cNvSpPr>
          <p:nvPr/>
        </p:nvSpPr>
        <p:spPr bwMode="auto">
          <a:xfrm rot="5400000">
            <a:off x="3588959" y="865639"/>
            <a:ext cx="57150" cy="1314450"/>
          </a:xfrm>
          <a:prstGeom prst="leftBracket">
            <a:avLst>
              <a:gd name="adj" fmla="val 191667"/>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5">
            <a:extLst>
              <a:ext uri="{FF2B5EF4-FFF2-40B4-BE49-F238E27FC236}">
                <a16:creationId xmlns:a16="http://schemas.microsoft.com/office/drawing/2014/main" id="{9A83B736-D47F-46BC-AD6F-7322CF937BA9}"/>
              </a:ext>
            </a:extLst>
          </p:cNvPr>
          <p:cNvSpPr txBox="1">
            <a:spLocks noChangeArrowheads="1"/>
          </p:cNvSpPr>
          <p:nvPr/>
        </p:nvSpPr>
        <p:spPr bwMode="auto">
          <a:xfrm>
            <a:off x="3360359" y="1551439"/>
            <a:ext cx="45720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7">
            <a:extLst>
              <a:ext uri="{FF2B5EF4-FFF2-40B4-BE49-F238E27FC236}">
                <a16:creationId xmlns:a16="http://schemas.microsoft.com/office/drawing/2014/main" id="{0A2365F4-4874-450B-A589-DF9B8D604C28}"/>
              </a:ext>
            </a:extLst>
          </p:cNvPr>
          <p:cNvSpPr/>
          <p:nvPr/>
        </p:nvSpPr>
        <p:spPr>
          <a:xfrm>
            <a:off x="620786" y="4053193"/>
            <a:ext cx="11104226" cy="2492990"/>
          </a:xfrm>
          <a:prstGeom prst="rect">
            <a:avLst/>
          </a:prstGeom>
        </p:spPr>
        <p:txBody>
          <a:bodyPr wrap="square">
            <a:spAutoFit/>
          </a:bodyPr>
          <a:lstStyle/>
          <a:p>
            <a:r>
              <a:rPr lang="en-US" kern="1400" dirty="0">
                <a:solidFill>
                  <a:srgbClr val="000000"/>
                </a:solidFill>
                <a:latin typeface="Arial Narrow" panose="020B0606020202030204" pitchFamily="34" charset="0"/>
              </a:rPr>
              <a:t>In verse 4, it goes from the death of Alexander the Great to 4 generals. Vs 5 goes from 4 generals to 2 generals. It starts talking about Cassandra and Lysimachus, and from verse 5 it's only a story of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and Ptolemy. It's describing how they began. It says the King of the South is strong, and who is the King of the South? Ptolemy. Ptolemy has a prince in reality a general, it's describing a general. And this general of the King of the South is going to be stronger than he is, he's going to have a bigger empire and more power. That General is to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So literally in that history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was a general of Ptolemy who was then given Babylon and began to establish the Seleucid empire. In application when it says his dominion she'll be a great dominion, what do we describe that dominion to be? We say it's the 1260, the great Dominion where the King of the North is more powerful than the King of the South, and he's going to rule with this great power. We would say 538 to 1798 is the great Dominion.</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911501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969419A-9E4B-4C76-BB44-655115FE0127}"/>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3" name="Rectangle 2">
            <a:extLst>
              <a:ext uri="{FF2B5EF4-FFF2-40B4-BE49-F238E27FC236}">
                <a16:creationId xmlns:a16="http://schemas.microsoft.com/office/drawing/2014/main" id="{4D7FE587-8DD9-4C58-9C75-B86B1C719AB9}"/>
              </a:ext>
            </a:extLst>
          </p:cNvPr>
          <p:cNvSpPr/>
          <p:nvPr/>
        </p:nvSpPr>
        <p:spPr>
          <a:xfrm>
            <a:off x="455801" y="814268"/>
            <a:ext cx="7513739" cy="5724644"/>
          </a:xfrm>
          <a:prstGeom prst="rect">
            <a:avLst/>
          </a:prstGeom>
        </p:spPr>
        <p:txBody>
          <a:bodyPr wrap="square">
            <a:spAutoFit/>
          </a:bodyPr>
          <a:lstStyle/>
          <a:p>
            <a:r>
              <a:rPr lang="en-US" kern="1400" dirty="0">
                <a:solidFill>
                  <a:srgbClr val="000000"/>
                </a:solidFill>
                <a:latin typeface="Arial Narrow" panose="020B0606020202030204" pitchFamily="34" charset="0"/>
              </a:rPr>
              <a:t>The point we need to come to in doing this, the main reason, it's we understand </a:t>
            </a:r>
            <a:r>
              <a:rPr lang="en-US" kern="1400" dirty="0" err="1">
                <a:solidFill>
                  <a:srgbClr val="000000"/>
                </a:solidFill>
                <a:latin typeface="Arial Narrow" panose="020B0606020202030204" pitchFamily="34" charset="0"/>
              </a:rPr>
              <a:t>Ralphia</a:t>
            </a:r>
            <a:r>
              <a:rPr lang="en-US" kern="1400" dirty="0">
                <a:solidFill>
                  <a:srgbClr val="000000"/>
                </a:solidFill>
                <a:latin typeface="Arial Narrow" panose="020B0606020202030204" pitchFamily="34" charset="0"/>
              </a:rPr>
              <a:t> and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we understand this prior history, but why are they fighting? Because they started out as allies and somewhere in their history they began to fight over </a:t>
            </a:r>
            <a:r>
              <a:rPr lang="en-US" kern="1400" dirty="0" err="1">
                <a:solidFill>
                  <a:srgbClr val="000000"/>
                </a:solidFill>
                <a:latin typeface="Arial Narrow" panose="020B0606020202030204" pitchFamily="34" charset="0"/>
              </a:rPr>
              <a:t>Coele</a:t>
            </a:r>
            <a:r>
              <a:rPr lang="en-US" kern="1400" dirty="0">
                <a:solidFill>
                  <a:srgbClr val="000000"/>
                </a:solidFill>
                <a:latin typeface="Arial Narrow" panose="020B0606020202030204" pitchFamily="34" charset="0"/>
              </a:rPr>
              <a:t> Syria. This is what they're fighting over, that territory. We need to understand where that all began. Where that began is verse 4. We won't read it in the verse, we have to go to Wikipedia. Wikipedia will tell us that this tension between the King of the North and the King of the South began at the Battle of </a:t>
            </a:r>
            <a:r>
              <a:rPr lang="en-US" kern="1400" dirty="0" err="1">
                <a:solidFill>
                  <a:srgbClr val="000000"/>
                </a:solidFill>
                <a:latin typeface="Arial Narrow" panose="020B0606020202030204" pitchFamily="34" charset="0"/>
              </a:rPr>
              <a:t>Ipsus</a:t>
            </a:r>
            <a:r>
              <a:rPr lang="en-US" kern="1400" dirty="0">
                <a:solidFill>
                  <a:srgbClr val="000000"/>
                </a:solidFill>
                <a:latin typeface="Arial Narrow" panose="020B0606020202030204" pitchFamily="34" charset="0"/>
              </a:rPr>
              <a:t>, what we've been discussing for the last couple of classes. We need to make the point, we talked a lot about Raphia, but even from the perspective of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and Ptolemy, ignoring Pyrrhus and Demetrius, there is no Raphia and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without </a:t>
            </a:r>
            <a:r>
              <a:rPr lang="en-US" kern="1400" dirty="0" err="1">
                <a:solidFill>
                  <a:srgbClr val="000000"/>
                </a:solidFill>
                <a:latin typeface="Arial Narrow" panose="020B0606020202030204" pitchFamily="34" charset="0"/>
              </a:rPr>
              <a:t>Ipsus</a:t>
            </a:r>
            <a:r>
              <a:rPr lang="en-US" kern="1400" dirty="0">
                <a:solidFill>
                  <a:srgbClr val="000000"/>
                </a:solidFill>
                <a:latin typeface="Arial Narrow" panose="020B0606020202030204" pitchFamily="34" charset="0"/>
              </a:rPr>
              <a:t>. And what happened at the Battle of </a:t>
            </a:r>
            <a:r>
              <a:rPr lang="en-US" kern="1400" dirty="0" err="1">
                <a:solidFill>
                  <a:srgbClr val="000000"/>
                </a:solidFill>
                <a:latin typeface="Arial Narrow" panose="020B0606020202030204" pitchFamily="34" charset="0"/>
              </a:rPr>
              <a:t>Ipsus</a:t>
            </a:r>
            <a:r>
              <a:rPr lang="en-US" kern="1400" dirty="0">
                <a:solidFill>
                  <a:srgbClr val="000000"/>
                </a:solidFill>
                <a:latin typeface="Arial Narrow" panose="020B0606020202030204" pitchFamily="34" charset="0"/>
              </a:rPr>
              <a:t>? There was an alliance of 4 generals,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Ptolemy, </a:t>
            </a:r>
            <a:r>
              <a:rPr lang="en-US" kern="1400" dirty="0" err="1">
                <a:solidFill>
                  <a:srgbClr val="000000"/>
                </a:solidFill>
                <a:latin typeface="Arial Narrow" panose="020B0606020202030204" pitchFamily="34" charset="0"/>
              </a:rPr>
              <a:t>Cassander</a:t>
            </a:r>
            <a:r>
              <a:rPr lang="en-US" kern="1400" dirty="0">
                <a:solidFill>
                  <a:srgbClr val="000000"/>
                </a:solidFill>
                <a:latin typeface="Arial Narrow" panose="020B0606020202030204" pitchFamily="34" charset="0"/>
              </a:rPr>
              <a:t> and </a:t>
            </a:r>
            <a:r>
              <a:rPr lang="en-US" dirty="0" err="1"/>
              <a:t>Lysimuchus</a:t>
            </a:r>
            <a:r>
              <a:rPr lang="en-US" dirty="0"/>
              <a:t>.  Just before they fought that battle, Ptolemy heard word that it had been lost, while still be in an alliance and supporting the others, he never came and fought himself. What that battle looks like, was </a:t>
            </a:r>
            <a:r>
              <a:rPr lang="en-US" dirty="0" err="1"/>
              <a:t>Antigonus</a:t>
            </a:r>
            <a:r>
              <a:rPr lang="en-US" dirty="0"/>
              <a:t> against </a:t>
            </a:r>
            <a:r>
              <a:rPr lang="en-US" dirty="0" err="1"/>
              <a:t>Seleucus</a:t>
            </a:r>
            <a:r>
              <a:rPr lang="en-US" dirty="0"/>
              <a:t>, and Cassandra and Lysimachus. </a:t>
            </a:r>
            <a:r>
              <a:rPr lang="en-US" dirty="0" err="1"/>
              <a:t>Antigonus</a:t>
            </a:r>
            <a:r>
              <a:rPr lang="en-US" dirty="0"/>
              <a:t> was killed and when he was killed his empire was divided up between these three. </a:t>
            </a:r>
            <a:r>
              <a:rPr lang="en-US" dirty="0" err="1"/>
              <a:t>Seleucus</a:t>
            </a:r>
            <a:r>
              <a:rPr lang="en-US" dirty="0"/>
              <a:t> was given </a:t>
            </a:r>
            <a:r>
              <a:rPr lang="en-US" dirty="0" err="1"/>
              <a:t>Coele</a:t>
            </a:r>
            <a:r>
              <a:rPr lang="en-US" dirty="0"/>
              <a:t> Syria. Before he could take control of that region, Ptolemy when it went up and took it for himself. It was not Ptolemy’s to take but he took it anyway. Because these men were old friends </a:t>
            </a:r>
            <a:r>
              <a:rPr lang="en-US" dirty="0" err="1"/>
              <a:t>Seleucus</a:t>
            </a:r>
            <a:r>
              <a:rPr lang="en-US" dirty="0"/>
              <a:t> never fought him over it. He let him keep it.</a:t>
            </a:r>
          </a:p>
          <a:p>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pic>
        <p:nvPicPr>
          <p:cNvPr id="2050" name="Picture 2">
            <a:extLst>
              <a:ext uri="{FF2B5EF4-FFF2-40B4-BE49-F238E27FC236}">
                <a16:creationId xmlns:a16="http://schemas.microsoft.com/office/drawing/2014/main" id="{5995839D-5834-405D-B994-9F9D3B4E41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4487" y="1342238"/>
            <a:ext cx="3363985" cy="33639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437225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C04D54-C63B-4E33-9751-D15A1DA5EBB0}"/>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3" name="Rectangle 2">
            <a:extLst>
              <a:ext uri="{FF2B5EF4-FFF2-40B4-BE49-F238E27FC236}">
                <a16:creationId xmlns:a16="http://schemas.microsoft.com/office/drawing/2014/main" id="{E86CF395-8514-472C-A973-BDC72AEAC5CB}"/>
              </a:ext>
            </a:extLst>
          </p:cNvPr>
          <p:cNvSpPr/>
          <p:nvPr/>
        </p:nvSpPr>
        <p:spPr>
          <a:xfrm>
            <a:off x="715860" y="521051"/>
            <a:ext cx="6522792" cy="3970318"/>
          </a:xfrm>
          <a:prstGeom prst="rect">
            <a:avLst/>
          </a:prstGeom>
        </p:spPr>
        <p:txBody>
          <a:bodyPr wrap="square">
            <a:spAutoFit/>
          </a:bodyPr>
          <a:lstStyle/>
          <a:p>
            <a:r>
              <a:rPr lang="en-US" kern="1400" dirty="0">
                <a:solidFill>
                  <a:srgbClr val="000000"/>
                </a:solidFill>
                <a:latin typeface="Arial Narrow" panose="020B0606020202030204" pitchFamily="34" charset="0"/>
              </a:rPr>
              <a:t>But when those two kings died, their children fought for it for many years. So the six Syrian Wars are their descendants fighting over </a:t>
            </a:r>
            <a:r>
              <a:rPr lang="en-US" kern="1400" dirty="0" err="1">
                <a:solidFill>
                  <a:srgbClr val="000000"/>
                </a:solidFill>
                <a:latin typeface="Arial Narrow" panose="020B0606020202030204" pitchFamily="34" charset="0"/>
              </a:rPr>
              <a:t>Coele</a:t>
            </a:r>
            <a:r>
              <a:rPr lang="en-US" kern="1400" dirty="0">
                <a:solidFill>
                  <a:srgbClr val="000000"/>
                </a:solidFill>
                <a:latin typeface="Arial Narrow" panose="020B0606020202030204" pitchFamily="34" charset="0"/>
              </a:rPr>
              <a:t> Syria, they didn't fight over it. But it began at the Battle of </a:t>
            </a:r>
            <a:r>
              <a:rPr lang="en-US" kern="1400" dirty="0" err="1">
                <a:solidFill>
                  <a:srgbClr val="000000"/>
                </a:solidFill>
                <a:latin typeface="Arial Narrow" panose="020B0606020202030204" pitchFamily="34" charset="0"/>
              </a:rPr>
              <a:t>Ipsus</a:t>
            </a:r>
            <a:r>
              <a:rPr lang="en-US" kern="1400" dirty="0">
                <a:solidFill>
                  <a:srgbClr val="000000"/>
                </a:solidFill>
                <a:latin typeface="Arial Narrow" panose="020B0606020202030204" pitchFamily="34" charset="0"/>
              </a:rPr>
              <a:t>. We spoke at the beginning of our class on </a:t>
            </a:r>
            <a:r>
              <a:rPr lang="en-US" kern="1400" dirty="0" err="1">
                <a:solidFill>
                  <a:srgbClr val="000000"/>
                </a:solidFill>
                <a:latin typeface="Arial Narrow" panose="020B0606020202030204" pitchFamily="34" charset="0"/>
              </a:rPr>
              <a:t>Ipsus</a:t>
            </a:r>
            <a:r>
              <a:rPr lang="en-US" kern="1400" dirty="0">
                <a:solidFill>
                  <a:srgbClr val="000000"/>
                </a:solidFill>
                <a:latin typeface="Arial Narrow" panose="020B0606020202030204" pitchFamily="34" charset="0"/>
              </a:rPr>
              <a:t>, but we need to be able to look at one battle or history from more than one perspective. If we could take a picture of something, we might see we can have this card, it's the same card, but you can look at it from one angle and see one picture, and you could look at it from another angle and see another picture. We can look at it from the history of Pyrrhus and Demetrius, but if we take it from this other perspective of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and Ptolemy, now you have a different perspective. It's the King of the North,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he's going into battle with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is like the ancestor, the same person. But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is fighting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and who isn't at that battle, that is supporting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Ptolemy.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25EA9C30-D04A-4E3D-9BE2-301673B4E0AA}"/>
              </a:ext>
            </a:extLst>
          </p:cNvPr>
          <p:cNvSpPr txBox="1">
            <a:spLocks noChangeArrowheads="1"/>
          </p:cNvSpPr>
          <p:nvPr/>
        </p:nvSpPr>
        <p:spPr bwMode="auto">
          <a:xfrm>
            <a:off x="8235892" y="1677387"/>
            <a:ext cx="2743200" cy="188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80486747-A90C-48FC-A8D4-8E95B90B4905}"/>
              </a:ext>
            </a:extLst>
          </p:cNvPr>
          <p:cNvSpPr txBox="1">
            <a:spLocks noChangeArrowheads="1"/>
          </p:cNvSpPr>
          <p:nvPr/>
        </p:nvSpPr>
        <p:spPr bwMode="auto">
          <a:xfrm>
            <a:off x="8407342" y="1791687"/>
            <a:ext cx="2457450" cy="165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200" b="0" i="0" u="none" strike="noStrike" cap="none" normalizeH="0" baseline="0" dirty="0" err="1">
                <a:ln>
                  <a:noFill/>
                </a:ln>
                <a:solidFill>
                  <a:srgbClr val="000000"/>
                </a:solidFill>
                <a:effectLst/>
                <a:latin typeface="Arial Narrow" panose="020B0606020202030204" pitchFamily="34" charset="0"/>
              </a:rPr>
              <a:t>Seleucus</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lang="en-US" altLang="en-US" sz="1200" dirty="0" err="1">
                <a:solidFill>
                  <a:srgbClr val="000000"/>
                </a:solidFill>
                <a:latin typeface="Arial Narrow" panose="020B0606020202030204" pitchFamily="34" charset="0"/>
              </a:rPr>
              <a:t>Antigonus</a:t>
            </a:r>
            <a:endParaRPr lang="en-US" altLang="en-US" sz="1200" dirty="0">
              <a:solidFill>
                <a:srgbClr val="000000"/>
              </a:solidFill>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Cassander</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Lysimachus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58D5487A-996E-4FC5-B07B-6028D34166C2}"/>
              </a:ext>
            </a:extLst>
          </p:cNvPr>
          <p:cNvSpPr>
            <a:spLocks noChangeShapeType="1"/>
          </p:cNvSpPr>
          <p:nvPr/>
        </p:nvSpPr>
        <p:spPr bwMode="auto">
          <a:xfrm>
            <a:off x="9436042" y="2020287"/>
            <a:ext cx="0" cy="13716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5">
            <a:extLst>
              <a:ext uri="{FF2B5EF4-FFF2-40B4-BE49-F238E27FC236}">
                <a16:creationId xmlns:a16="http://schemas.microsoft.com/office/drawing/2014/main" id="{6A32E17A-BD03-4F1C-8F37-8B87CAA30C3B}"/>
              </a:ext>
            </a:extLst>
          </p:cNvPr>
          <p:cNvSpPr txBox="1">
            <a:spLocks noChangeArrowheads="1"/>
          </p:cNvSpPr>
          <p:nvPr/>
        </p:nvSpPr>
        <p:spPr bwMode="auto">
          <a:xfrm>
            <a:off x="9721792" y="2134587"/>
            <a:ext cx="10287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“like ancestor”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CF3407F2-6AF5-4991-8C9A-ED5419375A25}"/>
              </a:ext>
            </a:extLst>
          </p:cNvPr>
          <p:cNvSpPr txBox="1">
            <a:spLocks noChangeArrowheads="1"/>
          </p:cNvSpPr>
          <p:nvPr/>
        </p:nvSpPr>
        <p:spPr bwMode="auto">
          <a:xfrm>
            <a:off x="7550092" y="1277337"/>
            <a:ext cx="85725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Ptolemy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47A0EE63-A550-435B-A1E8-99018FA5E902}"/>
              </a:ext>
            </a:extLst>
          </p:cNvPr>
          <p:cNvSpPr txBox="1">
            <a:spLocks noChangeArrowheads="1"/>
          </p:cNvSpPr>
          <p:nvPr/>
        </p:nvSpPr>
        <p:spPr bwMode="auto">
          <a:xfrm>
            <a:off x="8635942" y="1563087"/>
            <a:ext cx="33655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8">
            <a:extLst>
              <a:ext uri="{FF2B5EF4-FFF2-40B4-BE49-F238E27FC236}">
                <a16:creationId xmlns:a16="http://schemas.microsoft.com/office/drawing/2014/main" id="{CD6228A4-4116-40F2-A26E-985F97CAFDA4}"/>
              </a:ext>
            </a:extLst>
          </p:cNvPr>
          <p:cNvSpPr>
            <a:spLocks noChangeShapeType="1"/>
          </p:cNvSpPr>
          <p:nvPr/>
        </p:nvSpPr>
        <p:spPr bwMode="auto">
          <a:xfrm>
            <a:off x="8235892" y="1563087"/>
            <a:ext cx="171450" cy="2286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9">
            <a:extLst>
              <a:ext uri="{FF2B5EF4-FFF2-40B4-BE49-F238E27FC236}">
                <a16:creationId xmlns:a16="http://schemas.microsoft.com/office/drawing/2014/main" id="{32378E9B-1928-436A-8BE4-C202EE2C2DDF}"/>
              </a:ext>
            </a:extLst>
          </p:cNvPr>
          <p:cNvSpPr txBox="1">
            <a:spLocks noChangeArrowheads="1"/>
          </p:cNvSpPr>
          <p:nvPr/>
        </p:nvSpPr>
        <p:spPr bwMode="auto">
          <a:xfrm>
            <a:off x="3079459" y="4592037"/>
            <a:ext cx="6858000" cy="154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2" name="Group 10">
            <a:extLst>
              <a:ext uri="{FF2B5EF4-FFF2-40B4-BE49-F238E27FC236}">
                <a16:creationId xmlns:a16="http://schemas.microsoft.com/office/drawing/2014/main" id="{77AE28BE-CE97-4FE0-9BA6-BF9D42967AEC}"/>
              </a:ext>
            </a:extLst>
          </p:cNvPr>
          <p:cNvGrpSpPr>
            <a:grpSpLocks/>
          </p:cNvGrpSpPr>
          <p:nvPr/>
        </p:nvGrpSpPr>
        <p:grpSpPr bwMode="auto">
          <a:xfrm>
            <a:off x="3308059" y="4763487"/>
            <a:ext cx="6057900" cy="1257300"/>
            <a:chOff x="106341863" y="107833886"/>
            <a:chExt cx="6057900" cy="1257300"/>
          </a:xfrm>
        </p:grpSpPr>
        <p:sp>
          <p:nvSpPr>
            <p:cNvPr id="13" name="Line 11">
              <a:extLst>
                <a:ext uri="{FF2B5EF4-FFF2-40B4-BE49-F238E27FC236}">
                  <a16:creationId xmlns:a16="http://schemas.microsoft.com/office/drawing/2014/main" id="{5DB6266D-547B-4003-BA16-17F837C7CC01}"/>
                </a:ext>
              </a:extLst>
            </p:cNvPr>
            <p:cNvSpPr>
              <a:spLocks noChangeShapeType="1"/>
            </p:cNvSpPr>
            <p:nvPr/>
          </p:nvSpPr>
          <p:spPr bwMode="auto">
            <a:xfrm>
              <a:off x="107084813" y="108748286"/>
              <a:ext cx="531495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51312F64-5F9D-453A-9313-7E5BD41E4D0B}"/>
                </a:ext>
              </a:extLst>
            </p:cNvPr>
            <p:cNvSpPr>
              <a:spLocks noChangeShapeType="1"/>
            </p:cNvSpPr>
            <p:nvPr/>
          </p:nvSpPr>
          <p:spPr bwMode="auto">
            <a:xfrm>
              <a:off x="107656313" y="108291086"/>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71C82FC1-642B-489D-9C6A-700FB4A21199}"/>
                </a:ext>
              </a:extLst>
            </p:cNvPr>
            <p:cNvSpPr>
              <a:spLocks noChangeShapeType="1"/>
            </p:cNvSpPr>
            <p:nvPr/>
          </p:nvSpPr>
          <p:spPr bwMode="auto">
            <a:xfrm>
              <a:off x="109370813" y="108291086"/>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ECF115C7-B0C7-4ADC-802D-AF4D78FA46FF}"/>
                </a:ext>
              </a:extLst>
            </p:cNvPr>
            <p:cNvSpPr>
              <a:spLocks noChangeShapeType="1"/>
            </p:cNvSpPr>
            <p:nvPr/>
          </p:nvSpPr>
          <p:spPr bwMode="auto">
            <a:xfrm>
              <a:off x="110971013" y="108291086"/>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E41A183C-C60F-4566-A898-0E24FEAE2026}"/>
                </a:ext>
              </a:extLst>
            </p:cNvPr>
            <p:cNvSpPr>
              <a:spLocks noChangeShapeType="1"/>
            </p:cNvSpPr>
            <p:nvPr/>
          </p:nvSpPr>
          <p:spPr bwMode="auto">
            <a:xfrm>
              <a:off x="111771113" y="108291086"/>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457E69FE-25A8-4A22-B943-E20B72B3327A}"/>
                </a:ext>
              </a:extLst>
            </p:cNvPr>
            <p:cNvSpPr>
              <a:spLocks noChangeShapeType="1"/>
            </p:cNvSpPr>
            <p:nvPr/>
          </p:nvSpPr>
          <p:spPr bwMode="auto">
            <a:xfrm>
              <a:off x="110170913" y="108291086"/>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36A9AF65-F1C8-4748-82A5-5B17ACF282BC}"/>
                </a:ext>
              </a:extLst>
            </p:cNvPr>
            <p:cNvSpPr>
              <a:spLocks noChangeShapeType="1"/>
            </p:cNvSpPr>
            <p:nvPr/>
          </p:nvSpPr>
          <p:spPr bwMode="auto">
            <a:xfrm>
              <a:off x="108456413" y="108291086"/>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WordArt 18">
              <a:extLst>
                <a:ext uri="{FF2B5EF4-FFF2-40B4-BE49-F238E27FC236}">
                  <a16:creationId xmlns:a16="http://schemas.microsoft.com/office/drawing/2014/main" id="{CCCA8639-EB02-4BA5-8AA4-F2BBCB8142BB}"/>
                </a:ext>
              </a:extLst>
            </p:cNvPr>
            <p:cNvSpPr>
              <a:spLocks noChangeArrowheads="1" noChangeShapeType="1" noTextEdit="1"/>
            </p:cNvSpPr>
            <p:nvPr/>
          </p:nvSpPr>
          <p:spPr bwMode="auto">
            <a:xfrm>
              <a:off x="106341863" y="107833886"/>
              <a:ext cx="1314450" cy="57150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rtl="0">
                <a:buNone/>
              </a:pPr>
              <a:r>
                <a:rPr lang="en-US" sz="3600" kern="10" spc="0">
                  <a:ln w="9525" algn="ctr">
                    <a:solidFill>
                      <a:srgbClr val="000000"/>
                    </a:solidFill>
                    <a:round/>
                    <a:headEnd/>
                    <a:tailEnd/>
                  </a:ln>
                  <a:solidFill>
                    <a:srgbClr val="000000"/>
                  </a:solidFill>
                  <a:effectLst/>
                  <a:latin typeface="Arial Narrow" panose="020B0606020202030204" pitchFamily="34" charset="0"/>
                </a:rPr>
                <a:t>6 Syrian Wars</a:t>
              </a:r>
            </a:p>
          </p:txBody>
        </p:sp>
        <p:sp>
          <p:nvSpPr>
            <p:cNvPr id="21" name="Text Box 19">
              <a:extLst>
                <a:ext uri="{FF2B5EF4-FFF2-40B4-BE49-F238E27FC236}">
                  <a16:creationId xmlns:a16="http://schemas.microsoft.com/office/drawing/2014/main" id="{210B7FB9-9328-4FEA-BF35-A2EE4C6EC937}"/>
                </a:ext>
              </a:extLst>
            </p:cNvPr>
            <p:cNvSpPr txBox="1">
              <a:spLocks noChangeArrowheads="1"/>
            </p:cNvSpPr>
            <p:nvPr/>
          </p:nvSpPr>
          <p:spPr bwMode="auto">
            <a:xfrm>
              <a:off x="107484863" y="108805436"/>
              <a:ext cx="34290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0D3CEEC2-028A-47D2-AD55-2E8D5B251AD2}"/>
                </a:ext>
              </a:extLst>
            </p:cNvPr>
            <p:cNvSpPr txBox="1">
              <a:spLocks noChangeArrowheads="1"/>
            </p:cNvSpPr>
            <p:nvPr/>
          </p:nvSpPr>
          <p:spPr bwMode="auto">
            <a:xfrm>
              <a:off x="108284963" y="108805436"/>
              <a:ext cx="34290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B6B8C667-3C0A-4080-95D0-EBB2414372D3}"/>
                </a:ext>
              </a:extLst>
            </p:cNvPr>
            <p:cNvSpPr txBox="1">
              <a:spLocks noChangeArrowheads="1"/>
            </p:cNvSpPr>
            <p:nvPr/>
          </p:nvSpPr>
          <p:spPr bwMode="auto">
            <a:xfrm>
              <a:off x="109199363" y="108805436"/>
              <a:ext cx="34290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440A7764-7EE1-4B8C-A312-82A39FD3B23C}"/>
                </a:ext>
              </a:extLst>
            </p:cNvPr>
            <p:cNvSpPr txBox="1">
              <a:spLocks noChangeArrowheads="1"/>
            </p:cNvSpPr>
            <p:nvPr/>
          </p:nvSpPr>
          <p:spPr bwMode="auto">
            <a:xfrm>
              <a:off x="109999463" y="108805436"/>
              <a:ext cx="34290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3">
              <a:extLst>
                <a:ext uri="{FF2B5EF4-FFF2-40B4-BE49-F238E27FC236}">
                  <a16:creationId xmlns:a16="http://schemas.microsoft.com/office/drawing/2014/main" id="{204F53A9-FE41-42AB-A0A8-381C97692FC9}"/>
                </a:ext>
              </a:extLst>
            </p:cNvPr>
            <p:cNvSpPr txBox="1">
              <a:spLocks noChangeArrowheads="1"/>
            </p:cNvSpPr>
            <p:nvPr/>
          </p:nvSpPr>
          <p:spPr bwMode="auto">
            <a:xfrm>
              <a:off x="110799563" y="108805436"/>
              <a:ext cx="34290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4">
              <a:extLst>
                <a:ext uri="{FF2B5EF4-FFF2-40B4-BE49-F238E27FC236}">
                  <a16:creationId xmlns:a16="http://schemas.microsoft.com/office/drawing/2014/main" id="{541D1011-4043-49C5-BE3E-1A6AABEF5F97}"/>
                </a:ext>
              </a:extLst>
            </p:cNvPr>
            <p:cNvSpPr txBox="1">
              <a:spLocks noChangeArrowheads="1"/>
            </p:cNvSpPr>
            <p:nvPr/>
          </p:nvSpPr>
          <p:spPr bwMode="auto">
            <a:xfrm>
              <a:off x="111599663" y="108805436"/>
              <a:ext cx="34290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5">
              <a:extLst>
                <a:ext uri="{FF2B5EF4-FFF2-40B4-BE49-F238E27FC236}">
                  <a16:creationId xmlns:a16="http://schemas.microsoft.com/office/drawing/2014/main" id="{EFB8F609-ABF4-4BDC-A58A-ED7DF67104F1}"/>
                </a:ext>
              </a:extLst>
            </p:cNvPr>
            <p:cNvSpPr txBox="1">
              <a:spLocks noChangeArrowheads="1"/>
            </p:cNvSpPr>
            <p:nvPr/>
          </p:nvSpPr>
          <p:spPr bwMode="auto">
            <a:xfrm>
              <a:off x="110513813" y="107948186"/>
              <a:ext cx="85725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712529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019E29-9EDE-4F2C-BC83-B9A17B76B8AC}"/>
              </a:ext>
            </a:extLst>
          </p:cNvPr>
          <p:cNvSpPr>
            <a:spLocks noGrp="1"/>
          </p:cNvSpPr>
          <p:nvPr>
            <p:ph type="sldNum" sz="quarter" idx="12"/>
          </p:nvPr>
        </p:nvSpPr>
        <p:spPr/>
        <p:txBody>
          <a:bodyPr/>
          <a:lstStyle/>
          <a:p>
            <a:fld id="{1E1B8BD3-EEEF-4896-BEE3-06C250004F3C}" type="slidenum">
              <a:rPr lang="en-US" smtClean="0"/>
              <a:pPr/>
              <a:t>16</a:t>
            </a:fld>
            <a:endParaRPr lang="en-US"/>
          </a:p>
        </p:txBody>
      </p:sp>
      <p:sp>
        <p:nvSpPr>
          <p:cNvPr id="3" name="Rectangle 2">
            <a:extLst>
              <a:ext uri="{FF2B5EF4-FFF2-40B4-BE49-F238E27FC236}">
                <a16:creationId xmlns:a16="http://schemas.microsoft.com/office/drawing/2014/main" id="{8D7CF332-A444-434A-8847-A9A84C5DEA71}"/>
              </a:ext>
            </a:extLst>
          </p:cNvPr>
          <p:cNvSpPr/>
          <p:nvPr/>
        </p:nvSpPr>
        <p:spPr>
          <a:xfrm>
            <a:off x="838200" y="627499"/>
            <a:ext cx="6096000" cy="6370975"/>
          </a:xfrm>
          <a:prstGeom prst="rect">
            <a:avLst/>
          </a:prstGeom>
        </p:spPr>
        <p:txBody>
          <a:bodyPr>
            <a:spAutoFit/>
          </a:bodyPr>
          <a:lstStyle/>
          <a:p>
            <a:r>
              <a:rPr lang="en-US" kern="1400" dirty="0">
                <a:solidFill>
                  <a:srgbClr val="000000"/>
                </a:solidFill>
                <a:latin typeface="Arial Narrow" panose="020B0606020202030204" pitchFamily="34" charset="0"/>
              </a:rPr>
              <a:t>Now we have a different perspective of 2016. In one perspective we have Pyrrhus supporting Demetrius, trying to take over these three allies. But from this other perspective of the battle who is taking down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Donald Trump.  This is one perspective of </a:t>
            </a:r>
            <a:r>
              <a:rPr lang="en-US" kern="1400" dirty="0" err="1">
                <a:solidFill>
                  <a:srgbClr val="000000"/>
                </a:solidFill>
                <a:latin typeface="Arial Narrow" panose="020B0606020202030204" pitchFamily="34" charset="0"/>
              </a:rPr>
              <a:t>Ipsus</a:t>
            </a:r>
            <a:r>
              <a:rPr lang="en-US" kern="1400" dirty="0">
                <a:solidFill>
                  <a:srgbClr val="000000"/>
                </a:solidFill>
                <a:latin typeface="Arial Narrow" panose="020B0606020202030204" pitchFamily="34" charset="0"/>
              </a:rPr>
              <a:t>.  Who was the King of the North? Demetrius. King of the South? </a:t>
            </a:r>
            <a:r>
              <a:rPr lang="en-US" kern="1400" dirty="0" err="1">
                <a:solidFill>
                  <a:srgbClr val="000000"/>
                </a:solidFill>
                <a:latin typeface="Arial Narrow" panose="020B0606020202030204" pitchFamily="34" charset="0"/>
              </a:rPr>
              <a:t>Pyrrus</a:t>
            </a:r>
            <a:r>
              <a:rPr lang="en-US" kern="1400" dirty="0">
                <a:solidFill>
                  <a:srgbClr val="000000"/>
                </a:solidFill>
                <a:latin typeface="Arial Narrow" panose="020B0606020202030204" pitchFamily="34" charset="0"/>
              </a:rPr>
              <a:t>. We can take it to a different history, now it's not a story of Demetrius and Pyrrhus. Now we're understanding why Raphia happens in the first place. It happens because of the battle of </a:t>
            </a:r>
            <a:r>
              <a:rPr lang="en-US" kern="1400" dirty="0" err="1">
                <a:solidFill>
                  <a:srgbClr val="000000"/>
                </a:solidFill>
                <a:latin typeface="Arial Narrow" panose="020B0606020202030204" pitchFamily="34" charset="0"/>
              </a:rPr>
              <a:t>Ipsus</a:t>
            </a:r>
            <a:r>
              <a:rPr lang="en-US" kern="1400" dirty="0">
                <a:solidFill>
                  <a:srgbClr val="000000"/>
                </a:solidFill>
                <a:latin typeface="Arial Narrow" panose="020B0606020202030204" pitchFamily="34" charset="0"/>
              </a:rPr>
              <a:t>. Now it's a history of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and Ptolemy. And in this first battle they're not enemies like in the 6 Syrian wars, they’re allies. They're on the same side taking down a common enemy-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who is like the ancestor.   We come back to 2016, who is fighting Clinton from this perspective?  Trump and Putin. And from this perspective, who has 400-500 elephants? Who has the new mode of warfare? Because it's not Clinton, she's not using the new mode of warfare. Now it's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now it's Trump. We make a big deal about how Putin uses this disinformation and lies, but I think we're a little harsh on Putin. Those elephants didn't come from Ptolemy, we can't blame Putin for Trump's Twitter feed. This happened within America, to themselves. I think we blame too much on Putin. But if we're willing to understand elephants is a new mode of warfare, then who is wielding that weapon in 2016? Donald Trump.</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F8ABB450-672A-4F91-9244-A6D03C95D10A}"/>
              </a:ext>
            </a:extLst>
          </p:cNvPr>
          <p:cNvSpPr txBox="1">
            <a:spLocks noChangeArrowheads="1"/>
          </p:cNvSpPr>
          <p:nvPr/>
        </p:nvSpPr>
        <p:spPr bwMode="auto">
          <a:xfrm>
            <a:off x="7625592" y="2133862"/>
            <a:ext cx="3543300"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8CEA3299-18EE-4130-9FB8-64A4E4840B60}"/>
              </a:ext>
            </a:extLst>
          </p:cNvPr>
          <p:cNvSpPr txBox="1">
            <a:spLocks noChangeArrowheads="1"/>
          </p:cNvSpPr>
          <p:nvPr/>
        </p:nvSpPr>
        <p:spPr bwMode="auto">
          <a:xfrm>
            <a:off x="7754180" y="2143387"/>
            <a:ext cx="1528762" cy="217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err="1">
                <a:ln>
                  <a:noFill/>
                </a:ln>
                <a:solidFill>
                  <a:srgbClr val="000000"/>
                </a:solidFill>
                <a:effectLst/>
                <a:latin typeface="Arial Narrow" panose="020B0606020202030204" pitchFamily="34" charset="0"/>
              </a:rPr>
              <a:t>Antigonus</a:t>
            </a:r>
            <a:r>
              <a:rPr kumimoji="0" lang="en-US" altLang="en-US" sz="1200" b="1"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“like the ancestor”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Alexander the Great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=CLINTON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1" i="0" u="none" strike="noStrike" cap="none" normalizeH="0" baseline="0" dirty="0">
                <a:ln>
                  <a:noFill/>
                </a:ln>
                <a:solidFill>
                  <a:srgbClr val="000000"/>
                </a:solidFill>
                <a:effectLst/>
                <a:latin typeface="Arial Narrow" panose="020B0606020202030204" pitchFamily="34" charset="0"/>
              </a:rPr>
              <a:t>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Demeter: corn harvest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=TRUMP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=PUTIN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BD4E9337-4622-4AE7-9FD8-6D770B4CE14B}"/>
              </a:ext>
            </a:extLst>
          </p:cNvPr>
          <p:cNvSpPr txBox="1">
            <a:spLocks noChangeArrowheads="1"/>
          </p:cNvSpPr>
          <p:nvPr/>
        </p:nvSpPr>
        <p:spPr bwMode="auto">
          <a:xfrm>
            <a:off x="10010017" y="2200537"/>
            <a:ext cx="1158875" cy="170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Seleucus           “E”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Lysimichus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AutoShape 5">
            <a:extLst>
              <a:ext uri="{FF2B5EF4-FFF2-40B4-BE49-F238E27FC236}">
                <a16:creationId xmlns:a16="http://schemas.microsoft.com/office/drawing/2014/main" id="{AF766EA5-25A1-42F9-9B75-4174328854AC}"/>
              </a:ext>
            </a:extLst>
          </p:cNvPr>
          <p:cNvSpPr>
            <a:spLocks/>
          </p:cNvSpPr>
          <p:nvPr/>
        </p:nvSpPr>
        <p:spPr bwMode="auto">
          <a:xfrm rot="-10800000">
            <a:off x="9397242" y="2257687"/>
            <a:ext cx="128588" cy="1117600"/>
          </a:xfrm>
          <a:prstGeom prst="leftBracket">
            <a:avLst>
              <a:gd name="adj" fmla="val 72428"/>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7179D0F1-2D7E-4202-BA2C-434F2A91474D}"/>
              </a:ext>
            </a:extLst>
          </p:cNvPr>
          <p:cNvSpPr txBox="1">
            <a:spLocks noChangeArrowheads="1"/>
          </p:cNvSpPr>
          <p:nvPr/>
        </p:nvSpPr>
        <p:spPr bwMode="auto">
          <a:xfrm>
            <a:off x="9568692" y="2543437"/>
            <a:ext cx="385763"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22DE2FB6-252C-4D20-AF63-8A463E10EE02}"/>
              </a:ext>
            </a:extLst>
          </p:cNvPr>
          <p:cNvSpPr txBox="1">
            <a:spLocks noChangeArrowheads="1"/>
          </p:cNvSpPr>
          <p:nvPr/>
        </p:nvSpPr>
        <p:spPr bwMode="auto">
          <a:xfrm>
            <a:off x="7682742" y="1686187"/>
            <a:ext cx="3486150"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2016   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8">
            <a:extLst>
              <a:ext uri="{FF2B5EF4-FFF2-40B4-BE49-F238E27FC236}">
                <a16:creationId xmlns:a16="http://schemas.microsoft.com/office/drawing/2014/main" id="{108BA6DC-8920-43A1-9A08-A15404F24ECE}"/>
              </a:ext>
            </a:extLst>
          </p:cNvPr>
          <p:cNvSpPr>
            <a:spLocks noChangeShapeType="1"/>
          </p:cNvSpPr>
          <p:nvPr/>
        </p:nvSpPr>
        <p:spPr bwMode="auto">
          <a:xfrm flipH="1">
            <a:off x="10648192" y="2506925"/>
            <a:ext cx="257175"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709353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45C68B-A863-40BF-8EA3-2F5366F51961}"/>
              </a:ext>
            </a:extLst>
          </p:cNvPr>
          <p:cNvSpPr>
            <a:spLocks noGrp="1"/>
          </p:cNvSpPr>
          <p:nvPr>
            <p:ph type="sldNum" sz="quarter" idx="12"/>
          </p:nvPr>
        </p:nvSpPr>
        <p:spPr/>
        <p:txBody>
          <a:bodyPr/>
          <a:lstStyle/>
          <a:p>
            <a:fld id="{1E1B8BD3-EEEF-4896-BEE3-06C250004F3C}" type="slidenum">
              <a:rPr lang="en-US" smtClean="0"/>
              <a:pPr/>
              <a:t>17</a:t>
            </a:fld>
            <a:endParaRPr lang="en-US"/>
          </a:p>
        </p:txBody>
      </p:sp>
      <p:sp>
        <p:nvSpPr>
          <p:cNvPr id="3" name="Rectangle 2">
            <a:extLst>
              <a:ext uri="{FF2B5EF4-FFF2-40B4-BE49-F238E27FC236}">
                <a16:creationId xmlns:a16="http://schemas.microsoft.com/office/drawing/2014/main" id="{1E59EC81-2B5A-4903-A164-5018AAC03774}"/>
              </a:ext>
            </a:extLst>
          </p:cNvPr>
          <p:cNvSpPr/>
          <p:nvPr/>
        </p:nvSpPr>
        <p:spPr>
          <a:xfrm>
            <a:off x="464191" y="273496"/>
            <a:ext cx="11196506" cy="2585323"/>
          </a:xfrm>
          <a:prstGeom prst="rect">
            <a:avLst/>
          </a:prstGeom>
        </p:spPr>
        <p:txBody>
          <a:bodyPr wrap="square">
            <a:spAutoFit/>
          </a:bodyPr>
          <a:lstStyle/>
          <a:p>
            <a:r>
              <a:rPr lang="en-US" kern="1400" dirty="0">
                <a:solidFill>
                  <a:srgbClr val="000000"/>
                </a:solidFill>
                <a:latin typeface="Arial" panose="020B0604020202020204" pitchFamily="34" charset="0"/>
              </a:rPr>
              <a:t>There's more that we need to add to the story but we need to do it a little bit more slowly in another study, to give us a little more evidence of why we can do this. I'm sure some people have noticed that if we take this battle back to </a:t>
            </a:r>
            <a:r>
              <a:rPr lang="en-US" kern="1400" dirty="0" err="1">
                <a:solidFill>
                  <a:srgbClr val="000000"/>
                </a:solidFill>
                <a:latin typeface="Arial" panose="020B0604020202020204" pitchFamily="34" charset="0"/>
              </a:rPr>
              <a:t>Ipsus</a:t>
            </a:r>
            <a:r>
              <a:rPr lang="en-US" kern="1400" dirty="0">
                <a:solidFill>
                  <a:srgbClr val="000000"/>
                </a:solidFill>
                <a:latin typeface="Arial" panose="020B0604020202020204" pitchFamily="34" charset="0"/>
              </a:rPr>
              <a:t> and make application, we're saying 2016, skipping all this history and saying that without 2016 there is no Raphia. We’re skipping this history and could just be saying it’s all just noise.  We can give stronger logic for why we're doing this, of why we can skip the history and identify </a:t>
            </a:r>
            <a:r>
              <a:rPr lang="en-US" kern="1400" dirty="0" err="1">
                <a:solidFill>
                  <a:srgbClr val="000000"/>
                </a:solidFill>
                <a:latin typeface="Arial" panose="020B0604020202020204" pitchFamily="34" charset="0"/>
              </a:rPr>
              <a:t>Ipsus</a:t>
            </a:r>
            <a:r>
              <a:rPr lang="en-US" kern="1400" dirty="0">
                <a:solidFill>
                  <a:srgbClr val="000000"/>
                </a:solidFill>
                <a:latin typeface="Arial" panose="020B0604020202020204" pitchFamily="34" charset="0"/>
              </a:rPr>
              <a:t> as 2016 that leads us to Raphia. It's a jump to Raphia from 301 to 217 -there's history that is jumped over. Some may want to try reapplying these verses and saying they've happened between 2016 and 2019.  538 is verse 5. Verse 6 to 8 is 538 to 1798. </a:t>
            </a:r>
            <a:endParaRPr lang="en-US" kern="1400" dirty="0">
              <a:solidFill>
                <a:srgbClr val="000000"/>
              </a:solidFill>
              <a:latin typeface="Times New Roman" panose="02020603050405020304" pitchFamily="18" charset="0"/>
            </a:endParaRPr>
          </a:p>
          <a:p>
            <a:r>
              <a:rPr lang="en-US" kern="1400" dirty="0">
                <a:solidFill>
                  <a:srgbClr val="000000"/>
                </a:solidFill>
                <a:latin typeface="Times New Roman" panose="02020603050405020304" pitchFamily="18" charset="0"/>
              </a:rPr>
              <a:t> </a:t>
            </a:r>
          </a:p>
        </p:txBody>
      </p:sp>
      <p:sp>
        <p:nvSpPr>
          <p:cNvPr id="4" name="Text Box 2">
            <a:extLst>
              <a:ext uri="{FF2B5EF4-FFF2-40B4-BE49-F238E27FC236}">
                <a16:creationId xmlns:a16="http://schemas.microsoft.com/office/drawing/2014/main" id="{66DEFE50-32F2-481C-8215-9E1959C1B30A}"/>
              </a:ext>
            </a:extLst>
          </p:cNvPr>
          <p:cNvSpPr txBox="1">
            <a:spLocks noChangeArrowheads="1"/>
          </p:cNvSpPr>
          <p:nvPr/>
        </p:nvSpPr>
        <p:spPr bwMode="auto">
          <a:xfrm>
            <a:off x="5190732" y="6090364"/>
            <a:ext cx="131445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Felix/Festus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06071388-5B0C-4395-AED8-F503B01F0955}"/>
              </a:ext>
            </a:extLst>
          </p:cNvPr>
          <p:cNvSpPr txBox="1">
            <a:spLocks noChangeArrowheads="1"/>
          </p:cNvSpPr>
          <p:nvPr/>
        </p:nvSpPr>
        <p:spPr bwMode="auto">
          <a:xfrm>
            <a:off x="7591032" y="4132976"/>
            <a:ext cx="74295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Desecrates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temple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A0A00A4F-4EF8-4296-A03F-EE9E7968FF65}"/>
              </a:ext>
            </a:extLst>
          </p:cNvPr>
          <p:cNvSpPr txBox="1">
            <a:spLocks noChangeArrowheads="1"/>
          </p:cNvSpPr>
          <p:nvPr/>
        </p:nvSpPr>
        <p:spPr bwMode="auto">
          <a:xfrm>
            <a:off x="2504682" y="3580526"/>
            <a:ext cx="6858000" cy="286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5">
            <a:extLst>
              <a:ext uri="{FF2B5EF4-FFF2-40B4-BE49-F238E27FC236}">
                <a16:creationId xmlns:a16="http://schemas.microsoft.com/office/drawing/2014/main" id="{2BC48D07-3C34-4B67-B8B1-D96BB94D2091}"/>
              </a:ext>
            </a:extLst>
          </p:cNvPr>
          <p:cNvSpPr>
            <a:spLocks noChangeShapeType="1"/>
          </p:cNvSpPr>
          <p:nvPr/>
        </p:nvSpPr>
        <p:spPr bwMode="auto">
          <a:xfrm flipV="1">
            <a:off x="2504682" y="4733051"/>
            <a:ext cx="6662737" cy="4763"/>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7AB21F57-EDFB-40A6-A539-AF00DF9389D1}"/>
              </a:ext>
            </a:extLst>
          </p:cNvPr>
          <p:cNvSpPr>
            <a:spLocks noChangeShapeType="1"/>
          </p:cNvSpPr>
          <p:nvPr/>
        </p:nvSpPr>
        <p:spPr bwMode="auto">
          <a:xfrm>
            <a:off x="5774932" y="4407614"/>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E05CAB0C-6E0A-4123-B1DA-9653123EBBC6}"/>
              </a:ext>
            </a:extLst>
          </p:cNvPr>
          <p:cNvSpPr>
            <a:spLocks noChangeShapeType="1"/>
          </p:cNvSpPr>
          <p:nvPr/>
        </p:nvSpPr>
        <p:spPr bwMode="auto">
          <a:xfrm>
            <a:off x="5539982" y="4407614"/>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F97797C2-4CB9-4B05-9599-AE7A828A46E0}"/>
              </a:ext>
            </a:extLst>
          </p:cNvPr>
          <p:cNvSpPr>
            <a:spLocks noChangeShapeType="1"/>
          </p:cNvSpPr>
          <p:nvPr/>
        </p:nvSpPr>
        <p:spPr bwMode="auto">
          <a:xfrm>
            <a:off x="4539857" y="4417139"/>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B4BF9ACE-31C5-432D-B008-6729ED9B2596}"/>
              </a:ext>
            </a:extLst>
          </p:cNvPr>
          <p:cNvSpPr>
            <a:spLocks noChangeShapeType="1"/>
          </p:cNvSpPr>
          <p:nvPr/>
        </p:nvSpPr>
        <p:spPr bwMode="auto">
          <a:xfrm>
            <a:off x="4304907" y="4417139"/>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37C419D6-5DCB-4BD4-83ED-DA76C5A676DA}"/>
              </a:ext>
            </a:extLst>
          </p:cNvPr>
          <p:cNvSpPr txBox="1">
            <a:spLocks noChangeArrowheads="1"/>
          </p:cNvSpPr>
          <p:nvPr/>
        </p:nvSpPr>
        <p:spPr bwMode="auto">
          <a:xfrm>
            <a:off x="4104882" y="3618626"/>
            <a:ext cx="100012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Vs 6-8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Laodicean Wars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246bc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32319152-E821-4DC8-858C-0F2114F3CA50}"/>
              </a:ext>
            </a:extLst>
          </p:cNvPr>
          <p:cNvSpPr txBox="1">
            <a:spLocks noChangeArrowheads="1"/>
          </p:cNvSpPr>
          <p:nvPr/>
        </p:nvSpPr>
        <p:spPr bwMode="auto">
          <a:xfrm>
            <a:off x="5362182" y="3666251"/>
            <a:ext cx="85725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Vs 10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222bc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2">
            <a:extLst>
              <a:ext uri="{FF2B5EF4-FFF2-40B4-BE49-F238E27FC236}">
                <a16:creationId xmlns:a16="http://schemas.microsoft.com/office/drawing/2014/main" id="{01D04D7E-220C-44D0-B23C-CF62F14612B4}"/>
              </a:ext>
            </a:extLst>
          </p:cNvPr>
          <p:cNvSpPr>
            <a:spLocks noChangeShapeType="1"/>
          </p:cNvSpPr>
          <p:nvPr/>
        </p:nvSpPr>
        <p:spPr bwMode="auto">
          <a:xfrm>
            <a:off x="8781657" y="4417139"/>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5B63FCC8-3400-480E-AEB4-11EAF53E08C2}"/>
              </a:ext>
            </a:extLst>
          </p:cNvPr>
          <p:cNvSpPr>
            <a:spLocks noChangeShapeType="1"/>
          </p:cNvSpPr>
          <p:nvPr/>
        </p:nvSpPr>
        <p:spPr bwMode="auto">
          <a:xfrm>
            <a:off x="8546707" y="4417139"/>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AC3D39A3-67F1-4267-8E4C-7AD8B8B6EDDD}"/>
              </a:ext>
            </a:extLst>
          </p:cNvPr>
          <p:cNvSpPr txBox="1">
            <a:spLocks noChangeArrowheads="1"/>
          </p:cNvSpPr>
          <p:nvPr/>
        </p:nvSpPr>
        <p:spPr bwMode="auto">
          <a:xfrm>
            <a:off x="8391132" y="3847226"/>
            <a:ext cx="747712"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Vs 13-15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5">
            <a:extLst>
              <a:ext uri="{FF2B5EF4-FFF2-40B4-BE49-F238E27FC236}">
                <a16:creationId xmlns:a16="http://schemas.microsoft.com/office/drawing/2014/main" id="{596913F1-0172-4067-B80A-569BE224B05A}"/>
              </a:ext>
            </a:extLst>
          </p:cNvPr>
          <p:cNvSpPr>
            <a:spLocks noChangeShapeType="1"/>
          </p:cNvSpPr>
          <p:nvPr/>
        </p:nvSpPr>
        <p:spPr bwMode="auto">
          <a:xfrm>
            <a:off x="7217969" y="4417139"/>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4F819DF3-2C51-4974-88C9-7629D681F663}"/>
              </a:ext>
            </a:extLst>
          </p:cNvPr>
          <p:cNvSpPr>
            <a:spLocks noChangeShapeType="1"/>
          </p:cNvSpPr>
          <p:nvPr/>
        </p:nvSpPr>
        <p:spPr bwMode="auto">
          <a:xfrm>
            <a:off x="6983019" y="4417139"/>
            <a:ext cx="47148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7">
            <a:extLst>
              <a:ext uri="{FF2B5EF4-FFF2-40B4-BE49-F238E27FC236}">
                <a16:creationId xmlns:a16="http://schemas.microsoft.com/office/drawing/2014/main" id="{C500167C-987C-4D77-8177-A950A4FF046A}"/>
              </a:ext>
            </a:extLst>
          </p:cNvPr>
          <p:cNvSpPr txBox="1">
            <a:spLocks noChangeArrowheads="1"/>
          </p:cNvSpPr>
          <p:nvPr/>
        </p:nvSpPr>
        <p:spPr bwMode="auto">
          <a:xfrm>
            <a:off x="6905232" y="3618626"/>
            <a:ext cx="62865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Vs 11-12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217bc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BC7F667E-630A-4924-9A64-95326B0529F5}"/>
              </a:ext>
            </a:extLst>
          </p:cNvPr>
          <p:cNvSpPr txBox="1">
            <a:spLocks noChangeArrowheads="1"/>
          </p:cNvSpPr>
          <p:nvPr/>
        </p:nvSpPr>
        <p:spPr bwMode="auto">
          <a:xfrm>
            <a:off x="8219682" y="4723526"/>
            <a:ext cx="12573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KN</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400" b="1"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Antiochus III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Scopus of Aetolia (P)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26EC774E-D640-472B-AA58-3724175F3DDF}"/>
              </a:ext>
            </a:extLst>
          </p:cNvPr>
          <p:cNvSpPr txBox="1">
            <a:spLocks noChangeArrowheads="1"/>
          </p:cNvSpPr>
          <p:nvPr/>
        </p:nvSpPr>
        <p:spPr bwMode="auto">
          <a:xfrm>
            <a:off x="5198639" y="4852114"/>
            <a:ext cx="13144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err="1">
                <a:ln>
                  <a:noFill/>
                </a:ln>
                <a:solidFill>
                  <a:srgbClr val="000000"/>
                </a:solidFill>
                <a:effectLst/>
                <a:latin typeface="Arial Narrow" panose="020B0606020202030204" pitchFamily="34" charset="0"/>
              </a:rPr>
              <a:t>Seleucus</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err="1">
                <a:ln>
                  <a:noFill/>
                </a:ln>
                <a:solidFill>
                  <a:srgbClr val="000000"/>
                </a:solidFill>
                <a:effectLst/>
                <a:latin typeface="Arial Narrow" panose="020B0606020202030204" pitchFamily="34" charset="0"/>
              </a:rPr>
              <a:t>Ceraunus</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rgbClr val="000000"/>
                </a:solidFill>
                <a:effectLst/>
                <a:latin typeface="Arial Narrow" panose="020B0606020202030204" pitchFamily="34" charset="0"/>
              </a:rPr>
              <a:t>Antiochus Magnus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AutoShape 20">
            <a:extLst>
              <a:ext uri="{FF2B5EF4-FFF2-40B4-BE49-F238E27FC236}">
                <a16:creationId xmlns:a16="http://schemas.microsoft.com/office/drawing/2014/main" id="{A8277C10-0851-47EA-A7BF-9E3E3A2FEC49}"/>
              </a:ext>
            </a:extLst>
          </p:cNvPr>
          <p:cNvSpPr>
            <a:spLocks/>
          </p:cNvSpPr>
          <p:nvPr/>
        </p:nvSpPr>
        <p:spPr bwMode="auto">
          <a:xfrm>
            <a:off x="5190732" y="4994989"/>
            <a:ext cx="57150" cy="400050"/>
          </a:xfrm>
          <a:prstGeom prst="leftBracket">
            <a:avLst>
              <a:gd name="adj" fmla="val 58333"/>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1">
            <a:extLst>
              <a:ext uri="{FF2B5EF4-FFF2-40B4-BE49-F238E27FC236}">
                <a16:creationId xmlns:a16="http://schemas.microsoft.com/office/drawing/2014/main" id="{AFCAA2A4-B292-4E7C-91BB-D5DA966FE741}"/>
              </a:ext>
            </a:extLst>
          </p:cNvPr>
          <p:cNvSpPr>
            <a:spLocks/>
          </p:cNvSpPr>
          <p:nvPr/>
        </p:nvSpPr>
        <p:spPr bwMode="auto">
          <a:xfrm>
            <a:off x="6448032" y="4994989"/>
            <a:ext cx="57150" cy="400050"/>
          </a:xfrm>
          <a:prstGeom prst="rightBracket">
            <a:avLst>
              <a:gd name="adj" fmla="val 58333"/>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2">
            <a:extLst>
              <a:ext uri="{FF2B5EF4-FFF2-40B4-BE49-F238E27FC236}">
                <a16:creationId xmlns:a16="http://schemas.microsoft.com/office/drawing/2014/main" id="{9B3AA354-AC80-48F5-B0B1-FEC67C6EFCAB}"/>
              </a:ext>
            </a:extLst>
          </p:cNvPr>
          <p:cNvSpPr txBox="1">
            <a:spLocks noChangeArrowheads="1"/>
          </p:cNvSpPr>
          <p:nvPr/>
        </p:nvSpPr>
        <p:spPr bwMode="auto">
          <a:xfrm>
            <a:off x="5133582" y="4709239"/>
            <a:ext cx="13763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 sons of the </a:t>
            </a:r>
            <a:r>
              <a:rPr kumimoji="0" lang="en-US" altLang="en-US" sz="1400" b="1" i="0" u="none" strike="noStrike" cap="none" normalizeH="0" baseline="0">
                <a:ln>
                  <a:noFill/>
                </a:ln>
                <a:solidFill>
                  <a:srgbClr val="000000"/>
                </a:solidFill>
                <a:effectLst/>
                <a:latin typeface="Arial Narrow" panose="020B0606020202030204" pitchFamily="34" charset="0"/>
              </a:rPr>
              <a:t>KN</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3">
            <a:extLst>
              <a:ext uri="{FF2B5EF4-FFF2-40B4-BE49-F238E27FC236}">
                <a16:creationId xmlns:a16="http://schemas.microsoft.com/office/drawing/2014/main" id="{A9C82F0A-5201-436A-B673-6D4FDD7D6926}"/>
              </a:ext>
            </a:extLst>
          </p:cNvPr>
          <p:cNvSpPr txBox="1">
            <a:spLocks noChangeArrowheads="1"/>
          </p:cNvSpPr>
          <p:nvPr/>
        </p:nvSpPr>
        <p:spPr bwMode="auto">
          <a:xfrm>
            <a:off x="5215870" y="5384422"/>
            <a:ext cx="13144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rgbClr val="000000"/>
                </a:solidFill>
                <a:effectLst/>
                <a:latin typeface="Arial Narrow" panose="020B0606020202030204" pitchFamily="34" charset="0"/>
              </a:rPr>
              <a:t>Ronald Reagan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rgbClr val="000000"/>
                </a:solidFill>
                <a:effectLst/>
                <a:latin typeface="Arial Narrow" panose="020B0606020202030204" pitchFamily="34" charset="0"/>
              </a:rPr>
              <a:t>George Bush Sr.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AutoShape 24">
            <a:extLst>
              <a:ext uri="{FF2B5EF4-FFF2-40B4-BE49-F238E27FC236}">
                <a16:creationId xmlns:a16="http://schemas.microsoft.com/office/drawing/2014/main" id="{9A7E3A45-C909-4C8A-9EC6-9727425A15C0}"/>
              </a:ext>
            </a:extLst>
          </p:cNvPr>
          <p:cNvSpPr>
            <a:spLocks/>
          </p:cNvSpPr>
          <p:nvPr/>
        </p:nvSpPr>
        <p:spPr bwMode="auto">
          <a:xfrm>
            <a:off x="5190732" y="5518864"/>
            <a:ext cx="57150" cy="400050"/>
          </a:xfrm>
          <a:prstGeom prst="leftBracket">
            <a:avLst>
              <a:gd name="adj" fmla="val 58333"/>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AutoShape 25">
            <a:extLst>
              <a:ext uri="{FF2B5EF4-FFF2-40B4-BE49-F238E27FC236}">
                <a16:creationId xmlns:a16="http://schemas.microsoft.com/office/drawing/2014/main" id="{D55562B1-838A-43E4-9E3B-A48F746F0356}"/>
              </a:ext>
            </a:extLst>
          </p:cNvPr>
          <p:cNvSpPr>
            <a:spLocks/>
          </p:cNvSpPr>
          <p:nvPr/>
        </p:nvSpPr>
        <p:spPr bwMode="auto">
          <a:xfrm>
            <a:off x="6448032" y="5518864"/>
            <a:ext cx="57150" cy="400050"/>
          </a:xfrm>
          <a:prstGeom prst="rightBracket">
            <a:avLst>
              <a:gd name="adj" fmla="val 58333"/>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CBAAC939-9F2C-4CA0-943A-7565C0C7F7D4}"/>
              </a:ext>
            </a:extLst>
          </p:cNvPr>
          <p:cNvSpPr>
            <a:spLocks noChangeShapeType="1"/>
          </p:cNvSpPr>
          <p:nvPr/>
        </p:nvSpPr>
        <p:spPr bwMode="auto">
          <a:xfrm>
            <a:off x="3476232" y="4418726"/>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D902D5B2-BB43-4FF8-9D61-6A691CA249A6}"/>
              </a:ext>
            </a:extLst>
          </p:cNvPr>
          <p:cNvSpPr>
            <a:spLocks noChangeShapeType="1"/>
          </p:cNvSpPr>
          <p:nvPr/>
        </p:nvSpPr>
        <p:spPr bwMode="auto">
          <a:xfrm>
            <a:off x="3241282" y="4418726"/>
            <a:ext cx="4699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8">
            <a:extLst>
              <a:ext uri="{FF2B5EF4-FFF2-40B4-BE49-F238E27FC236}">
                <a16:creationId xmlns:a16="http://schemas.microsoft.com/office/drawing/2014/main" id="{EA8456AF-47A8-4A8B-8B8F-135356D39348}"/>
              </a:ext>
            </a:extLst>
          </p:cNvPr>
          <p:cNvSpPr txBox="1">
            <a:spLocks noChangeArrowheads="1"/>
          </p:cNvSpPr>
          <p:nvPr/>
        </p:nvSpPr>
        <p:spPr bwMode="auto">
          <a:xfrm>
            <a:off x="3247632" y="3618626"/>
            <a:ext cx="4286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Vs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9">
            <a:extLst>
              <a:ext uri="{FF2B5EF4-FFF2-40B4-BE49-F238E27FC236}">
                <a16:creationId xmlns:a16="http://schemas.microsoft.com/office/drawing/2014/main" id="{33E82E26-1800-4008-8AEA-C8B33E57EDD6}"/>
              </a:ext>
            </a:extLst>
          </p:cNvPr>
          <p:cNvSpPr txBox="1">
            <a:spLocks noChangeArrowheads="1"/>
          </p:cNvSpPr>
          <p:nvPr/>
        </p:nvSpPr>
        <p:spPr bwMode="auto">
          <a:xfrm>
            <a:off x="3876282" y="2989976"/>
            <a:ext cx="1000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Treaty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Tolentino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AutoShape 30">
            <a:extLst>
              <a:ext uri="{FF2B5EF4-FFF2-40B4-BE49-F238E27FC236}">
                <a16:creationId xmlns:a16="http://schemas.microsoft.com/office/drawing/2014/main" id="{2BD1E1E3-00F7-4975-B436-397AC721CB44}"/>
              </a:ext>
            </a:extLst>
          </p:cNvPr>
          <p:cNvSpPr>
            <a:spLocks/>
          </p:cNvSpPr>
          <p:nvPr/>
        </p:nvSpPr>
        <p:spPr bwMode="auto">
          <a:xfrm rot="-5400000">
            <a:off x="3933432" y="4590176"/>
            <a:ext cx="114300" cy="102870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31">
            <a:extLst>
              <a:ext uri="{FF2B5EF4-FFF2-40B4-BE49-F238E27FC236}">
                <a16:creationId xmlns:a16="http://schemas.microsoft.com/office/drawing/2014/main" id="{29CF8234-7446-493F-B08C-A204C163CC08}"/>
              </a:ext>
            </a:extLst>
          </p:cNvPr>
          <p:cNvSpPr txBox="1">
            <a:spLocks noChangeArrowheads="1"/>
          </p:cNvSpPr>
          <p:nvPr/>
        </p:nvSpPr>
        <p:spPr bwMode="auto">
          <a:xfrm>
            <a:off x="4276332" y="4761626"/>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KS</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32">
            <a:extLst>
              <a:ext uri="{FF2B5EF4-FFF2-40B4-BE49-F238E27FC236}">
                <a16:creationId xmlns:a16="http://schemas.microsoft.com/office/drawing/2014/main" id="{AEC3A006-12A0-48FA-AA4A-4DD3890CFB2A}"/>
              </a:ext>
            </a:extLst>
          </p:cNvPr>
          <p:cNvSpPr txBox="1">
            <a:spLocks noChangeArrowheads="1"/>
          </p:cNvSpPr>
          <p:nvPr/>
        </p:nvSpPr>
        <p:spPr bwMode="auto">
          <a:xfrm>
            <a:off x="3533382" y="5218826"/>
            <a:ext cx="97155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AutoShape 33">
            <a:extLst>
              <a:ext uri="{FF2B5EF4-FFF2-40B4-BE49-F238E27FC236}">
                <a16:creationId xmlns:a16="http://schemas.microsoft.com/office/drawing/2014/main" id="{A78C7183-4912-444F-B32D-A4C11537CBA4}"/>
              </a:ext>
            </a:extLst>
          </p:cNvPr>
          <p:cNvSpPr>
            <a:spLocks/>
          </p:cNvSpPr>
          <p:nvPr/>
        </p:nvSpPr>
        <p:spPr bwMode="auto">
          <a:xfrm rot="5400000">
            <a:off x="4019157" y="3075701"/>
            <a:ext cx="57150" cy="1028700"/>
          </a:xfrm>
          <a:prstGeom prst="leftBracket">
            <a:avLst>
              <a:gd name="adj" fmla="val 150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4">
            <a:extLst>
              <a:ext uri="{FF2B5EF4-FFF2-40B4-BE49-F238E27FC236}">
                <a16:creationId xmlns:a16="http://schemas.microsoft.com/office/drawing/2014/main" id="{0481C3F5-786A-422D-96B2-0E5E54ADC7FA}"/>
              </a:ext>
            </a:extLst>
          </p:cNvPr>
          <p:cNvSpPr txBox="1">
            <a:spLocks noChangeArrowheads="1"/>
          </p:cNvSpPr>
          <p:nvPr/>
        </p:nvSpPr>
        <p:spPr bwMode="auto">
          <a:xfrm>
            <a:off x="3704832" y="3618626"/>
            <a:ext cx="40005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35">
            <a:extLst>
              <a:ext uri="{FF2B5EF4-FFF2-40B4-BE49-F238E27FC236}">
                <a16:creationId xmlns:a16="http://schemas.microsoft.com/office/drawing/2014/main" id="{16782C2F-1C8A-4C8A-ACED-E9F9FCEDAFFA}"/>
              </a:ext>
            </a:extLst>
          </p:cNvPr>
          <p:cNvSpPr>
            <a:spLocks noChangeShapeType="1"/>
          </p:cNvSpPr>
          <p:nvPr/>
        </p:nvSpPr>
        <p:spPr bwMode="auto">
          <a:xfrm>
            <a:off x="2739632" y="4437776"/>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C9363979-CF21-406D-A841-1EA64857130E}"/>
              </a:ext>
            </a:extLst>
          </p:cNvPr>
          <p:cNvSpPr>
            <a:spLocks noChangeShapeType="1"/>
          </p:cNvSpPr>
          <p:nvPr/>
        </p:nvSpPr>
        <p:spPr bwMode="auto">
          <a:xfrm>
            <a:off x="2504682" y="4437776"/>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20A9FBD3-9DF5-4CC4-88D5-E9044BDEA56C}"/>
              </a:ext>
            </a:extLst>
          </p:cNvPr>
          <p:cNvSpPr txBox="1">
            <a:spLocks noChangeArrowheads="1"/>
          </p:cNvSpPr>
          <p:nvPr/>
        </p:nvSpPr>
        <p:spPr bwMode="auto">
          <a:xfrm>
            <a:off x="2504682" y="3580526"/>
            <a:ext cx="51435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301bc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AutoShape 38">
            <a:extLst>
              <a:ext uri="{FF2B5EF4-FFF2-40B4-BE49-F238E27FC236}">
                <a16:creationId xmlns:a16="http://schemas.microsoft.com/office/drawing/2014/main" id="{301500C5-9158-4D68-BCAC-B2D1888D6276}"/>
              </a:ext>
            </a:extLst>
          </p:cNvPr>
          <p:cNvSpPr>
            <a:spLocks/>
          </p:cNvSpPr>
          <p:nvPr/>
        </p:nvSpPr>
        <p:spPr bwMode="auto">
          <a:xfrm rot="5400000">
            <a:off x="4790682" y="837326"/>
            <a:ext cx="342900" cy="4343400"/>
          </a:xfrm>
          <a:prstGeom prst="leftBracket">
            <a:avLst>
              <a:gd name="adj" fmla="val 105556"/>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39">
            <a:extLst>
              <a:ext uri="{FF2B5EF4-FFF2-40B4-BE49-F238E27FC236}">
                <a16:creationId xmlns:a16="http://schemas.microsoft.com/office/drawing/2014/main" id="{4E22FFFA-A3C8-49EF-AAD3-28AC7565A839}"/>
              </a:ext>
            </a:extLst>
          </p:cNvPr>
          <p:cNvSpPr>
            <a:spLocks noChangeShapeType="1"/>
          </p:cNvSpPr>
          <p:nvPr/>
        </p:nvSpPr>
        <p:spPr bwMode="auto">
          <a:xfrm>
            <a:off x="3076182" y="2951876"/>
            <a:ext cx="0" cy="24003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0">
            <a:extLst>
              <a:ext uri="{FF2B5EF4-FFF2-40B4-BE49-F238E27FC236}">
                <a16:creationId xmlns:a16="http://schemas.microsoft.com/office/drawing/2014/main" id="{74E3AF51-DFD0-4D9B-BD2E-EFE5F2052DC6}"/>
              </a:ext>
            </a:extLst>
          </p:cNvPr>
          <p:cNvSpPr>
            <a:spLocks noChangeShapeType="1"/>
          </p:cNvSpPr>
          <p:nvPr/>
        </p:nvSpPr>
        <p:spPr bwMode="auto">
          <a:xfrm>
            <a:off x="6848082" y="2951876"/>
            <a:ext cx="0" cy="24003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312318E8-0945-4AEF-B2F8-AA4BB430D47F}"/>
              </a:ext>
            </a:extLst>
          </p:cNvPr>
          <p:cNvSpPr txBox="1">
            <a:spLocks noChangeArrowheads="1"/>
          </p:cNvSpPr>
          <p:nvPr/>
        </p:nvSpPr>
        <p:spPr bwMode="auto">
          <a:xfrm>
            <a:off x="6619482" y="4723526"/>
            <a:ext cx="1362075" cy="738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KS</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400" b="1" i="0" u="none" strike="noStrike" cap="none" normalizeH="0" baseline="0">
              <a:ln>
                <a:noFill/>
              </a:ln>
              <a:solidFill>
                <a:srgbClr val="000000"/>
              </a:solidFill>
              <a:effectLst/>
              <a:latin typeface="Wingdings 2" panose="05020102010507070707" pitchFamily="18"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Antiochus III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Ptolemy Phiopator (P)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2">
            <a:extLst>
              <a:ext uri="{FF2B5EF4-FFF2-40B4-BE49-F238E27FC236}">
                <a16:creationId xmlns:a16="http://schemas.microsoft.com/office/drawing/2014/main" id="{FB76CF3E-49A0-41AF-82E1-BFA0F77823DC}"/>
              </a:ext>
            </a:extLst>
          </p:cNvPr>
          <p:cNvSpPr>
            <a:spLocks noChangeShapeType="1"/>
          </p:cNvSpPr>
          <p:nvPr/>
        </p:nvSpPr>
        <p:spPr bwMode="auto">
          <a:xfrm>
            <a:off x="5247882" y="2951876"/>
            <a:ext cx="142875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3">
            <a:extLst>
              <a:ext uri="{FF2B5EF4-FFF2-40B4-BE49-F238E27FC236}">
                <a16:creationId xmlns:a16="http://schemas.microsoft.com/office/drawing/2014/main" id="{1BE9410D-E30B-4FB0-BFC4-42E133350D5F}"/>
              </a:ext>
            </a:extLst>
          </p:cNvPr>
          <p:cNvSpPr>
            <a:spLocks noChangeShapeType="1"/>
          </p:cNvSpPr>
          <p:nvPr/>
        </p:nvSpPr>
        <p:spPr bwMode="auto">
          <a:xfrm flipH="1">
            <a:off x="3247632" y="2951876"/>
            <a:ext cx="10287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4">
            <a:extLst>
              <a:ext uri="{FF2B5EF4-FFF2-40B4-BE49-F238E27FC236}">
                <a16:creationId xmlns:a16="http://schemas.microsoft.com/office/drawing/2014/main" id="{75044832-67BC-4337-964E-BF4C20D5FC98}"/>
              </a:ext>
            </a:extLst>
          </p:cNvPr>
          <p:cNvSpPr txBox="1">
            <a:spLocks noChangeArrowheads="1"/>
          </p:cNvSpPr>
          <p:nvPr/>
        </p:nvSpPr>
        <p:spPr bwMode="auto">
          <a:xfrm>
            <a:off x="4504932" y="2608976"/>
            <a:ext cx="554037"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3495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33E85443-43AA-4FCE-89F4-C80F5C497AED}"/>
              </a:ext>
            </a:extLst>
          </p:cNvPr>
          <p:cNvSpPr txBox="1">
            <a:spLocks noChangeArrowheads="1"/>
          </p:cNvSpPr>
          <p:nvPr/>
        </p:nvSpPr>
        <p:spPr bwMode="auto">
          <a:xfrm>
            <a:off x="8297164" y="1426129"/>
            <a:ext cx="3486150" cy="714375"/>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 name="Group 3">
            <a:extLst>
              <a:ext uri="{FF2B5EF4-FFF2-40B4-BE49-F238E27FC236}">
                <a16:creationId xmlns:a16="http://schemas.microsoft.com/office/drawing/2014/main" id="{B6FE59E0-83E2-4ACC-AC63-7465763E1733}"/>
              </a:ext>
            </a:extLst>
          </p:cNvPr>
          <p:cNvGrpSpPr>
            <a:grpSpLocks/>
          </p:cNvGrpSpPr>
          <p:nvPr/>
        </p:nvGrpSpPr>
        <p:grpSpPr bwMode="auto">
          <a:xfrm>
            <a:off x="8640064" y="1540429"/>
            <a:ext cx="2043113" cy="596900"/>
            <a:chOff x="111416305" y="105556050"/>
            <a:chExt cx="2043114" cy="597209"/>
          </a:xfrm>
        </p:grpSpPr>
        <p:grpSp>
          <p:nvGrpSpPr>
            <p:cNvPr id="4" name="Group 4">
              <a:extLst>
                <a:ext uri="{FF2B5EF4-FFF2-40B4-BE49-F238E27FC236}">
                  <a16:creationId xmlns:a16="http://schemas.microsoft.com/office/drawing/2014/main" id="{13120396-0E3F-4563-9AB6-DB358D470054}"/>
                </a:ext>
              </a:extLst>
            </p:cNvPr>
            <p:cNvGrpSpPr>
              <a:grpSpLocks/>
            </p:cNvGrpSpPr>
            <p:nvPr/>
          </p:nvGrpSpPr>
          <p:grpSpPr bwMode="auto">
            <a:xfrm>
              <a:off x="111416305" y="105556050"/>
              <a:ext cx="928689" cy="597209"/>
              <a:chOff x="108542535" y="107100384"/>
              <a:chExt cx="1142857" cy="825810"/>
            </a:xfrm>
          </p:grpSpPr>
          <p:grpSp>
            <p:nvGrpSpPr>
              <p:cNvPr id="12" name="Group 5">
                <a:extLst>
                  <a:ext uri="{FF2B5EF4-FFF2-40B4-BE49-F238E27FC236}">
                    <a16:creationId xmlns:a16="http://schemas.microsoft.com/office/drawing/2014/main" id="{8EF3477B-02B5-470C-92BF-A6CA4D0E3417}"/>
                  </a:ext>
                </a:extLst>
              </p:cNvPr>
              <p:cNvGrpSpPr>
                <a:grpSpLocks/>
              </p:cNvGrpSpPr>
              <p:nvPr/>
            </p:nvGrpSpPr>
            <p:grpSpPr bwMode="auto">
              <a:xfrm>
                <a:off x="108999735" y="107128959"/>
                <a:ext cx="685657" cy="797235"/>
                <a:chOff x="111052373" y="106846074"/>
                <a:chExt cx="685657" cy="797235"/>
              </a:xfrm>
            </p:grpSpPr>
            <p:sp>
              <p:nvSpPr>
                <p:cNvPr id="16" name="Oval 6">
                  <a:extLst>
                    <a:ext uri="{FF2B5EF4-FFF2-40B4-BE49-F238E27FC236}">
                      <a16:creationId xmlns:a16="http://schemas.microsoft.com/office/drawing/2014/main" id="{7933C416-DCCA-4532-BDC7-EB57EC25F7F1}"/>
                    </a:ext>
                  </a:extLst>
                </p:cNvPr>
                <p:cNvSpPr>
                  <a:spLocks noChangeArrowheads="1"/>
                </p:cNvSpPr>
                <p:nvPr/>
              </p:nvSpPr>
              <p:spPr bwMode="auto">
                <a:xfrm>
                  <a:off x="111052373" y="107529008"/>
                  <a:ext cx="400049" cy="114301"/>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Freeform 7">
                  <a:extLst>
                    <a:ext uri="{FF2B5EF4-FFF2-40B4-BE49-F238E27FC236}">
                      <a16:creationId xmlns:a16="http://schemas.microsoft.com/office/drawing/2014/main" id="{08C79F34-BB5E-4277-B73B-9AB6DAC7CE1A}"/>
                    </a:ext>
                  </a:extLst>
                </p:cNvPr>
                <p:cNvSpPr>
                  <a:spLocks/>
                </p:cNvSpPr>
                <p:nvPr/>
              </p:nvSpPr>
              <p:spPr bwMode="auto">
                <a:xfrm rot="-5054737">
                  <a:off x="111052230" y="106903224"/>
                  <a:ext cx="742949" cy="628650"/>
                </a:xfrm>
                <a:custGeom>
                  <a:avLst/>
                  <a:gdLst>
                    <a:gd name="T0" fmla="*/ 0 w 3952875"/>
                    <a:gd name="T1" fmla="*/ 0 h 1076325"/>
                    <a:gd name="T2" fmla="*/ 3943350 w 3952875"/>
                    <a:gd name="T3" fmla="*/ 971550 h 1076325"/>
                    <a:gd name="T4" fmla="*/ 57150 w 3952875"/>
                    <a:gd name="T5" fmla="*/ 628650 h 1076325"/>
                  </a:gdLst>
                  <a:ahLst/>
                  <a:cxnLst>
                    <a:cxn ang="0">
                      <a:pos x="T0" y="T1"/>
                    </a:cxn>
                    <a:cxn ang="0">
                      <a:pos x="T2" y="T3"/>
                    </a:cxn>
                    <a:cxn ang="0">
                      <a:pos x="T4" y="T5"/>
                    </a:cxn>
                  </a:cxnLst>
                  <a:rect l="0" t="0" r="r" b="b"/>
                  <a:pathLst>
                    <a:path w="3952875" h="1076325">
                      <a:moveTo>
                        <a:pt x="0" y="0"/>
                      </a:moveTo>
                      <a:cubicBezTo>
                        <a:pt x="1966912" y="433387"/>
                        <a:pt x="3933825" y="866775"/>
                        <a:pt x="3943350" y="971550"/>
                      </a:cubicBezTo>
                      <a:cubicBezTo>
                        <a:pt x="3952875" y="1076325"/>
                        <a:pt x="704850" y="685800"/>
                        <a:pt x="57150" y="628650"/>
                      </a:cubicBezTo>
                    </a:path>
                  </a:pathLst>
                </a:custGeom>
                <a:noFill/>
                <a:ln w="9525"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13" name="Group 8">
                <a:extLst>
                  <a:ext uri="{FF2B5EF4-FFF2-40B4-BE49-F238E27FC236}">
                    <a16:creationId xmlns:a16="http://schemas.microsoft.com/office/drawing/2014/main" id="{211EA65F-19B8-4C4A-B635-C46998D073AC}"/>
                  </a:ext>
                </a:extLst>
              </p:cNvPr>
              <p:cNvGrpSpPr>
                <a:grpSpLocks/>
              </p:cNvGrpSpPr>
              <p:nvPr/>
            </p:nvGrpSpPr>
            <p:grpSpPr bwMode="auto">
              <a:xfrm>
                <a:off x="108542535" y="107100384"/>
                <a:ext cx="685657" cy="797235"/>
                <a:chOff x="110304661" y="107631887"/>
                <a:chExt cx="685657" cy="797235"/>
              </a:xfrm>
            </p:grpSpPr>
            <p:sp>
              <p:nvSpPr>
                <p:cNvPr id="14" name="Oval 9">
                  <a:extLst>
                    <a:ext uri="{FF2B5EF4-FFF2-40B4-BE49-F238E27FC236}">
                      <a16:creationId xmlns:a16="http://schemas.microsoft.com/office/drawing/2014/main" id="{FEEB56D3-8862-49D9-8DBF-8345DE72F176}"/>
                    </a:ext>
                  </a:extLst>
                </p:cNvPr>
                <p:cNvSpPr>
                  <a:spLocks noChangeArrowheads="1"/>
                </p:cNvSpPr>
                <p:nvPr/>
              </p:nvSpPr>
              <p:spPr bwMode="auto">
                <a:xfrm>
                  <a:off x="110304661" y="108314821"/>
                  <a:ext cx="400049" cy="114301"/>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Freeform 10">
                  <a:extLst>
                    <a:ext uri="{FF2B5EF4-FFF2-40B4-BE49-F238E27FC236}">
                      <a16:creationId xmlns:a16="http://schemas.microsoft.com/office/drawing/2014/main" id="{0F27FD21-A98C-4D11-AC3E-B3EAEF922176}"/>
                    </a:ext>
                  </a:extLst>
                </p:cNvPr>
                <p:cNvSpPr>
                  <a:spLocks/>
                </p:cNvSpPr>
                <p:nvPr/>
              </p:nvSpPr>
              <p:spPr bwMode="auto">
                <a:xfrm rot="-5054737">
                  <a:off x="110304518" y="107689037"/>
                  <a:ext cx="742949" cy="628650"/>
                </a:xfrm>
                <a:custGeom>
                  <a:avLst/>
                  <a:gdLst>
                    <a:gd name="T0" fmla="*/ 0 w 3952875"/>
                    <a:gd name="T1" fmla="*/ 0 h 1076325"/>
                    <a:gd name="T2" fmla="*/ 3943350 w 3952875"/>
                    <a:gd name="T3" fmla="*/ 971550 h 1076325"/>
                    <a:gd name="T4" fmla="*/ 57150 w 3952875"/>
                    <a:gd name="T5" fmla="*/ 628650 h 1076325"/>
                  </a:gdLst>
                  <a:ahLst/>
                  <a:cxnLst>
                    <a:cxn ang="0">
                      <a:pos x="T0" y="T1"/>
                    </a:cxn>
                    <a:cxn ang="0">
                      <a:pos x="T2" y="T3"/>
                    </a:cxn>
                    <a:cxn ang="0">
                      <a:pos x="T4" y="T5"/>
                    </a:cxn>
                  </a:cxnLst>
                  <a:rect l="0" t="0" r="r" b="b"/>
                  <a:pathLst>
                    <a:path w="3952875" h="1076325">
                      <a:moveTo>
                        <a:pt x="0" y="0"/>
                      </a:moveTo>
                      <a:cubicBezTo>
                        <a:pt x="1966912" y="433387"/>
                        <a:pt x="3933825" y="866775"/>
                        <a:pt x="3943350" y="971550"/>
                      </a:cubicBezTo>
                      <a:cubicBezTo>
                        <a:pt x="3952875" y="1076325"/>
                        <a:pt x="704850" y="685800"/>
                        <a:pt x="57150" y="628650"/>
                      </a:cubicBezTo>
                    </a:path>
                  </a:pathLst>
                </a:custGeom>
                <a:noFill/>
                <a:ln w="9525"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grpSp>
          <p:nvGrpSpPr>
            <p:cNvPr id="5" name="Group 11">
              <a:extLst>
                <a:ext uri="{FF2B5EF4-FFF2-40B4-BE49-F238E27FC236}">
                  <a16:creationId xmlns:a16="http://schemas.microsoft.com/office/drawing/2014/main" id="{AB53BD88-C622-4184-86F7-0CB40E793E2C}"/>
                </a:ext>
              </a:extLst>
            </p:cNvPr>
            <p:cNvGrpSpPr>
              <a:grpSpLocks/>
            </p:cNvGrpSpPr>
            <p:nvPr/>
          </p:nvGrpSpPr>
          <p:grpSpPr bwMode="auto">
            <a:xfrm>
              <a:off x="112685513" y="105784650"/>
              <a:ext cx="340518" cy="114300"/>
              <a:chOff x="107953420" y="108889800"/>
              <a:chExt cx="314325" cy="114300"/>
            </a:xfrm>
          </p:grpSpPr>
          <p:sp>
            <p:nvSpPr>
              <p:cNvPr id="10" name="Oval 12">
                <a:extLst>
                  <a:ext uri="{FF2B5EF4-FFF2-40B4-BE49-F238E27FC236}">
                    <a16:creationId xmlns:a16="http://schemas.microsoft.com/office/drawing/2014/main" id="{200F9294-E9EA-4C11-844A-97A9A3D2569C}"/>
                  </a:ext>
                </a:extLst>
              </p:cNvPr>
              <p:cNvSpPr>
                <a:spLocks noChangeArrowheads="1"/>
              </p:cNvSpPr>
              <p:nvPr/>
            </p:nvSpPr>
            <p:spPr bwMode="auto">
              <a:xfrm>
                <a:off x="107953420" y="108889800"/>
                <a:ext cx="314325" cy="11430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Oval 13">
                <a:extLst>
                  <a:ext uri="{FF2B5EF4-FFF2-40B4-BE49-F238E27FC236}">
                    <a16:creationId xmlns:a16="http://schemas.microsoft.com/office/drawing/2014/main" id="{B6730805-BBB4-4C38-A03D-621C53B5D10A}"/>
                  </a:ext>
                </a:extLst>
              </p:cNvPr>
              <p:cNvSpPr>
                <a:spLocks noChangeArrowheads="1"/>
              </p:cNvSpPr>
              <p:nvPr/>
            </p:nvSpPr>
            <p:spPr bwMode="auto">
              <a:xfrm>
                <a:off x="108067720" y="108889800"/>
                <a:ext cx="85726" cy="114300"/>
              </a:xfrm>
              <a:prstGeom prst="ellipse">
                <a:avLst/>
              </a:prstGeom>
              <a:solidFill>
                <a:srgbClr val="000000"/>
              </a:solidFill>
              <a:ln w="9525" algn="in">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6" name="Oval 14">
              <a:extLst>
                <a:ext uri="{FF2B5EF4-FFF2-40B4-BE49-F238E27FC236}">
                  <a16:creationId xmlns:a16="http://schemas.microsoft.com/office/drawing/2014/main" id="{5B426A40-A7C7-4876-8C98-5C58E872E8D1}"/>
                </a:ext>
              </a:extLst>
            </p:cNvPr>
            <p:cNvSpPr>
              <a:spLocks noChangeArrowheads="1"/>
            </p:cNvSpPr>
            <p:nvPr/>
          </p:nvSpPr>
          <p:spPr bwMode="auto">
            <a:xfrm>
              <a:off x="113118900" y="105784650"/>
              <a:ext cx="340519" cy="114300"/>
            </a:xfrm>
            <a:prstGeom prst="ellipse">
              <a:avLst/>
            </a:prstGeom>
            <a:solidFill>
              <a:srgbClr val="4D4D4D"/>
            </a:solidFill>
            <a:ln w="9525" algn="in">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Oval 15">
              <a:extLst>
                <a:ext uri="{FF2B5EF4-FFF2-40B4-BE49-F238E27FC236}">
                  <a16:creationId xmlns:a16="http://schemas.microsoft.com/office/drawing/2014/main" id="{E6B078A2-AC15-4CE9-A294-59392797C5B0}"/>
                </a:ext>
              </a:extLst>
            </p:cNvPr>
            <p:cNvSpPr>
              <a:spLocks noChangeArrowheads="1"/>
            </p:cNvSpPr>
            <p:nvPr/>
          </p:nvSpPr>
          <p:spPr bwMode="auto">
            <a:xfrm>
              <a:off x="113242725" y="105784650"/>
              <a:ext cx="92869" cy="114300"/>
            </a:xfrm>
            <a:prstGeom prst="ellipse">
              <a:avLst/>
            </a:prstGeom>
            <a:solidFill>
              <a:srgbClr val="000000"/>
            </a:solidFill>
            <a:ln w="9525" algn="in">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16">
              <a:extLst>
                <a:ext uri="{FF2B5EF4-FFF2-40B4-BE49-F238E27FC236}">
                  <a16:creationId xmlns:a16="http://schemas.microsoft.com/office/drawing/2014/main" id="{D9D191A0-B9BB-4531-8F3D-6707083DEBF7}"/>
                </a:ext>
              </a:extLst>
            </p:cNvPr>
            <p:cNvSpPr txBox="1">
              <a:spLocks noChangeArrowheads="1"/>
            </p:cNvSpPr>
            <p:nvPr/>
          </p:nvSpPr>
          <p:spPr bwMode="auto">
            <a:xfrm>
              <a:off x="112375950" y="105756075"/>
              <a:ext cx="278606"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17">
              <a:extLst>
                <a:ext uri="{FF2B5EF4-FFF2-40B4-BE49-F238E27FC236}">
                  <a16:creationId xmlns:a16="http://schemas.microsoft.com/office/drawing/2014/main" id="{CCA854BA-876C-434B-B88A-F5441F9C213F}"/>
                </a:ext>
              </a:extLst>
            </p:cNvPr>
            <p:cNvSpPr txBox="1">
              <a:spLocks noChangeArrowheads="1"/>
            </p:cNvSpPr>
            <p:nvPr/>
          </p:nvSpPr>
          <p:spPr bwMode="auto">
            <a:xfrm>
              <a:off x="112014000" y="105556050"/>
              <a:ext cx="342900" cy="285750"/>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8" name="Text Box 18">
            <a:extLst>
              <a:ext uri="{FF2B5EF4-FFF2-40B4-BE49-F238E27FC236}">
                <a16:creationId xmlns:a16="http://schemas.microsoft.com/office/drawing/2014/main" id="{983F5433-0E86-452B-B46D-51E59616F204}"/>
              </a:ext>
            </a:extLst>
          </p:cNvPr>
          <p:cNvSpPr txBox="1">
            <a:spLocks noChangeArrowheads="1"/>
          </p:cNvSpPr>
          <p:nvPr/>
        </p:nvSpPr>
        <p:spPr bwMode="auto">
          <a:xfrm>
            <a:off x="2229549" y="2054254"/>
            <a:ext cx="3543300"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9">
            <a:extLst>
              <a:ext uri="{FF2B5EF4-FFF2-40B4-BE49-F238E27FC236}">
                <a16:creationId xmlns:a16="http://schemas.microsoft.com/office/drawing/2014/main" id="{89C15A53-1C67-46E3-8A5B-C2BED3B346C3}"/>
              </a:ext>
            </a:extLst>
          </p:cNvPr>
          <p:cNvSpPr txBox="1">
            <a:spLocks noChangeArrowheads="1"/>
          </p:cNvSpPr>
          <p:nvPr/>
        </p:nvSpPr>
        <p:spPr bwMode="auto">
          <a:xfrm>
            <a:off x="7930264" y="2634561"/>
            <a:ext cx="1846917" cy="217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             </a:t>
            </a:r>
            <a:r>
              <a:rPr kumimoji="0" lang="en-US" altLang="en-US" sz="1200" b="1" i="0" u="none" strike="noStrike" cap="none" normalizeH="0" baseline="0" dirty="0" err="1">
                <a:ln>
                  <a:noFill/>
                </a:ln>
                <a:solidFill>
                  <a:srgbClr val="000000"/>
                </a:solidFill>
                <a:effectLst/>
                <a:latin typeface="Arial Narrow" panose="020B0606020202030204" pitchFamily="34" charset="0"/>
              </a:rPr>
              <a:t>Antigonus</a:t>
            </a:r>
            <a:r>
              <a:rPr kumimoji="0" lang="en-US" altLang="en-US" sz="1200" b="1"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“like the ancestor”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Alexander the Great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             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Demeter: corn harvest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=TRUMP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=PUTIN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Text Box 20">
            <a:extLst>
              <a:ext uri="{FF2B5EF4-FFF2-40B4-BE49-F238E27FC236}">
                <a16:creationId xmlns:a16="http://schemas.microsoft.com/office/drawing/2014/main" id="{087A1D23-90FB-423B-89F2-4EF010F3CB5C}"/>
              </a:ext>
            </a:extLst>
          </p:cNvPr>
          <p:cNvSpPr txBox="1">
            <a:spLocks noChangeArrowheads="1"/>
          </p:cNvSpPr>
          <p:nvPr/>
        </p:nvSpPr>
        <p:spPr bwMode="auto">
          <a:xfrm>
            <a:off x="10624439" y="2740579"/>
            <a:ext cx="1158875" cy="170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3 allies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Seleucus</a:t>
            </a:r>
            <a:r>
              <a:rPr kumimoji="0" lang="en-US" altLang="en-US" sz="1200" b="0" i="0" u="none" strike="noStrike" cap="none" normalizeH="0" baseline="0" dirty="0">
                <a:ln>
                  <a:noFill/>
                </a:ln>
                <a:solidFill>
                  <a:srgbClr val="000000"/>
                </a:solidFill>
                <a:effectLst/>
                <a:latin typeface="Arial Narrow" panose="020B0606020202030204" pitchFamily="34" charset="0"/>
              </a:rPr>
              <a:t>           “E”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Lysimichus</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Cassander</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AutoShape 21">
            <a:extLst>
              <a:ext uri="{FF2B5EF4-FFF2-40B4-BE49-F238E27FC236}">
                <a16:creationId xmlns:a16="http://schemas.microsoft.com/office/drawing/2014/main" id="{D5BD2C44-B229-41F0-828D-37FD47BE6B3A}"/>
              </a:ext>
            </a:extLst>
          </p:cNvPr>
          <p:cNvSpPr>
            <a:spLocks/>
          </p:cNvSpPr>
          <p:nvPr/>
        </p:nvSpPr>
        <p:spPr bwMode="auto">
          <a:xfrm rot="-10800000">
            <a:off x="10011664" y="2797729"/>
            <a:ext cx="45719" cy="1824606"/>
          </a:xfrm>
          <a:prstGeom prst="leftBracket">
            <a:avLst>
              <a:gd name="adj" fmla="val 72428"/>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2">
            <a:extLst>
              <a:ext uri="{FF2B5EF4-FFF2-40B4-BE49-F238E27FC236}">
                <a16:creationId xmlns:a16="http://schemas.microsoft.com/office/drawing/2014/main" id="{D5DFD3E0-A6E9-45B8-84DE-30E185D86BA1}"/>
              </a:ext>
            </a:extLst>
          </p:cNvPr>
          <p:cNvSpPr txBox="1">
            <a:spLocks noChangeArrowheads="1"/>
          </p:cNvSpPr>
          <p:nvPr/>
        </p:nvSpPr>
        <p:spPr bwMode="auto">
          <a:xfrm>
            <a:off x="10183114" y="3083479"/>
            <a:ext cx="385763"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3">
            <a:extLst>
              <a:ext uri="{FF2B5EF4-FFF2-40B4-BE49-F238E27FC236}">
                <a16:creationId xmlns:a16="http://schemas.microsoft.com/office/drawing/2014/main" id="{3289C736-28E5-478C-A117-3A5A2CF3BB32}"/>
              </a:ext>
            </a:extLst>
          </p:cNvPr>
          <p:cNvSpPr txBox="1">
            <a:spLocks noChangeArrowheads="1"/>
          </p:cNvSpPr>
          <p:nvPr/>
        </p:nvSpPr>
        <p:spPr bwMode="auto">
          <a:xfrm>
            <a:off x="8297164" y="2226229"/>
            <a:ext cx="3421063"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2016   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4">
            <a:extLst>
              <a:ext uri="{FF2B5EF4-FFF2-40B4-BE49-F238E27FC236}">
                <a16:creationId xmlns:a16="http://schemas.microsoft.com/office/drawing/2014/main" id="{56DEC370-F67C-486B-A60D-DDDD5D51F687}"/>
              </a:ext>
            </a:extLst>
          </p:cNvPr>
          <p:cNvSpPr>
            <a:spLocks noChangeShapeType="1"/>
          </p:cNvSpPr>
          <p:nvPr/>
        </p:nvSpPr>
        <p:spPr bwMode="auto">
          <a:xfrm flipH="1">
            <a:off x="11262614" y="3046967"/>
            <a:ext cx="257175"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Rectangle 24">
            <a:extLst>
              <a:ext uri="{FF2B5EF4-FFF2-40B4-BE49-F238E27FC236}">
                <a16:creationId xmlns:a16="http://schemas.microsoft.com/office/drawing/2014/main" id="{6B856348-4446-49A8-83AE-3A0AF47F98EB}"/>
              </a:ext>
            </a:extLst>
          </p:cNvPr>
          <p:cNvSpPr/>
          <p:nvPr/>
        </p:nvSpPr>
        <p:spPr>
          <a:xfrm>
            <a:off x="408686" y="385893"/>
            <a:ext cx="7489222" cy="6309420"/>
          </a:xfrm>
          <a:prstGeom prst="rect">
            <a:avLst/>
          </a:prstGeom>
        </p:spPr>
        <p:txBody>
          <a:bodyPr wrap="square">
            <a:spAutoFit/>
          </a:bodyPr>
          <a:lstStyle/>
          <a:p>
            <a:r>
              <a:rPr lang="en-US" sz="1400" kern="1400" dirty="0">
                <a:solidFill>
                  <a:srgbClr val="000000"/>
                </a:solidFill>
                <a:latin typeface="Arial Narrow" panose="020B0606020202030204" pitchFamily="34" charset="0"/>
              </a:rPr>
              <a:t>We're looking at the Battle of </a:t>
            </a:r>
            <a:r>
              <a:rPr lang="en-US" sz="1400" kern="1400" dirty="0" err="1">
                <a:solidFill>
                  <a:srgbClr val="000000"/>
                </a:solidFill>
                <a:latin typeface="Arial Narrow" panose="020B0606020202030204" pitchFamily="34" charset="0"/>
              </a:rPr>
              <a:t>Ipsus</a:t>
            </a:r>
            <a:r>
              <a:rPr lang="en-US" sz="1400" kern="1400" dirty="0">
                <a:solidFill>
                  <a:srgbClr val="000000"/>
                </a:solidFill>
                <a:latin typeface="Arial Narrow" panose="020B0606020202030204" pitchFamily="34" charset="0"/>
              </a:rPr>
              <a:t> from the perspective of Pyrrhus as the King of the South. When we considered </a:t>
            </a:r>
            <a:r>
              <a:rPr lang="en-US" sz="1400" kern="1400" dirty="0" err="1">
                <a:solidFill>
                  <a:srgbClr val="000000"/>
                </a:solidFill>
                <a:latin typeface="Arial Narrow" panose="020B0606020202030204" pitchFamily="34" charset="0"/>
              </a:rPr>
              <a:t>Ipsus</a:t>
            </a:r>
            <a:r>
              <a:rPr lang="en-US" sz="1400" kern="1400" dirty="0">
                <a:solidFill>
                  <a:srgbClr val="000000"/>
                </a:solidFill>
                <a:latin typeface="Arial Narrow" panose="020B0606020202030204" pitchFamily="34" charset="0"/>
              </a:rPr>
              <a:t>, we found it was a battle between the last great General who was uniting Alexander's Empire. That General was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His name means like the ancestor.</a:t>
            </a:r>
          </a:p>
          <a:p>
            <a:r>
              <a:rPr lang="en-US" sz="1400" kern="1400" dirty="0">
                <a:solidFill>
                  <a:srgbClr val="000000"/>
                </a:solidFill>
                <a:latin typeface="Arial Narrow" panose="020B0606020202030204" pitchFamily="34" charset="0"/>
              </a:rPr>
              <a:t> </a:t>
            </a:r>
          </a:p>
          <a:p>
            <a:r>
              <a:rPr lang="en-US" sz="1400" kern="1400" dirty="0">
                <a:solidFill>
                  <a:srgbClr val="000000"/>
                </a:solidFill>
                <a:latin typeface="Arial Narrow" panose="020B0606020202030204" pitchFamily="34" charset="0"/>
              </a:rPr>
              <a:t>The ancestor is Alexander the Great so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 Alexander the Great. We have learned that he had one eye, having lost one in a previous battle.</a:t>
            </a:r>
          </a:p>
          <a:p>
            <a:r>
              <a:rPr lang="en-US" sz="1400" kern="1400" dirty="0">
                <a:solidFill>
                  <a:srgbClr val="000000"/>
                </a:solidFill>
                <a:latin typeface="Arial Narrow" panose="020B0606020202030204" pitchFamily="34" charset="0"/>
              </a:rPr>
              <a:t>What application did we make? We made the application of the 2 eyes to represent the 2 horns of the US.  When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comes to the battle </a:t>
            </a:r>
            <a:r>
              <a:rPr lang="en-US" sz="1400" kern="1400" dirty="0" err="1">
                <a:solidFill>
                  <a:srgbClr val="000000"/>
                </a:solidFill>
                <a:latin typeface="Arial Narrow" panose="020B0606020202030204" pitchFamily="34" charset="0"/>
              </a:rPr>
              <a:t>Ipsus</a:t>
            </a:r>
            <a:r>
              <a:rPr lang="en-US" sz="1400" kern="1400" dirty="0">
                <a:solidFill>
                  <a:srgbClr val="000000"/>
                </a:solidFill>
                <a:latin typeface="Arial Narrow" panose="020B0606020202030204" pitchFamily="34" charset="0"/>
              </a:rPr>
              <a:t>, he only has one eye. It's a fully functioning eye, there's nothing wrong with it. But he is blind in one eye. </a:t>
            </a:r>
          </a:p>
          <a:p>
            <a:r>
              <a:rPr lang="en-US" sz="1400" kern="1400" dirty="0">
                <a:solidFill>
                  <a:srgbClr val="000000"/>
                </a:solidFill>
                <a:latin typeface="Arial Narrow" panose="020B0606020202030204" pitchFamily="34" charset="0"/>
              </a:rPr>
              <a:t> </a:t>
            </a:r>
          </a:p>
          <a:p>
            <a:r>
              <a:rPr lang="en-US" sz="1400" kern="1400" dirty="0">
                <a:solidFill>
                  <a:srgbClr val="000000"/>
                </a:solidFill>
                <a:latin typeface="Arial Narrow" panose="020B0606020202030204" pitchFamily="34" charset="0"/>
              </a:rPr>
              <a:t>When we consider the horns in 2016, the US has 1 horn . What happened to the other one?  The Protestant horn was broken when they closed their door in April, 1844. So they've already lost their Protestant horn, and in 2016 they still have their Republican horn. What happens in 2016? Hillary Clinton lost the election.   Who represents Hillary Clinton?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was killed, </a:t>
            </a:r>
            <a:r>
              <a:rPr lang="en-US" sz="1400" i="1" kern="1400" dirty="0">
                <a:solidFill>
                  <a:srgbClr val="000000"/>
                </a:solidFill>
                <a:latin typeface="Arial Narrow" panose="020B0606020202030204" pitchFamily="34" charset="0"/>
              </a:rPr>
              <a:t>the other eye was lost</a:t>
            </a:r>
            <a:r>
              <a:rPr lang="en-US" sz="1400" kern="1400" dirty="0">
                <a:solidFill>
                  <a:srgbClr val="000000"/>
                </a:solidFill>
                <a:latin typeface="Arial Narrow" panose="020B0606020202030204" pitchFamily="34" charset="0"/>
              </a:rPr>
              <a:t>, and we understood that to represent Clinton. But there's one other person in that battle, fighting the same oppositional enemy, and that was Demetrius. What did we learn Demetrius means?   The goddess ‘Demeter’ what we take from that is the corn harvest, so it's related to harvest. Demetrius is an interesting personality and his greatest weakness was that he did not have the respect of his people because of his behavior. He will be studied more later, in the line of Pyrrhus. Demetrius represents who? Donald Trump. We have these two parties,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in Demetrius, and they're not fighting for each other's territory, they're fighting for the territory of the three allies. Those allies are </a:t>
            </a:r>
            <a:r>
              <a:rPr lang="en-US" sz="1400" kern="1400" dirty="0" err="1">
                <a:solidFill>
                  <a:srgbClr val="000000"/>
                </a:solidFill>
                <a:latin typeface="Arial Narrow" panose="020B0606020202030204" pitchFamily="34" charset="0"/>
              </a:rPr>
              <a:t>Seleucus</a:t>
            </a:r>
            <a:r>
              <a:rPr lang="en-US" sz="1400" kern="1400" dirty="0">
                <a:solidFill>
                  <a:srgbClr val="000000"/>
                </a:solidFill>
                <a:latin typeface="Arial Narrow" panose="020B0606020202030204" pitchFamily="34" charset="0"/>
              </a:rPr>
              <a:t>, Lysimachus, and </a:t>
            </a:r>
            <a:r>
              <a:rPr lang="en-US" sz="1400" kern="1400" dirty="0" err="1">
                <a:solidFill>
                  <a:srgbClr val="000000"/>
                </a:solidFill>
                <a:latin typeface="Arial Narrow" panose="020B0606020202030204" pitchFamily="34" charset="0"/>
              </a:rPr>
              <a:t>Cassander</a:t>
            </a:r>
            <a:r>
              <a:rPr lang="en-US" sz="1400" kern="1400" dirty="0">
                <a:solidFill>
                  <a:srgbClr val="000000"/>
                </a:solidFill>
                <a:latin typeface="Arial Narrow" panose="020B0606020202030204" pitchFamily="34" charset="0"/>
              </a:rPr>
              <a:t>.</a:t>
            </a:r>
          </a:p>
          <a:p>
            <a:r>
              <a:rPr lang="en-US" sz="1400" kern="1400" dirty="0">
                <a:solidFill>
                  <a:srgbClr val="000000"/>
                </a:solidFill>
                <a:latin typeface="Arial Narrow" panose="020B0606020202030204" pitchFamily="34" charset="0"/>
              </a:rPr>
              <a:t> </a:t>
            </a:r>
          </a:p>
          <a:p>
            <a:r>
              <a:rPr lang="en-US" sz="1400" kern="1400" dirty="0">
                <a:solidFill>
                  <a:srgbClr val="000000"/>
                </a:solidFill>
                <a:latin typeface="Arial Narrow" panose="020B0606020202030204" pitchFamily="34" charset="0"/>
              </a:rPr>
              <a:t>When we come to 2016, Clinton and Trump aren't fighting for each other's belongings. What they're fighting for is the government. Distinct and separate. We understand that in this battle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is killed. He's been undefeated for over 80 years. The last of the </a:t>
            </a:r>
            <a:r>
              <a:rPr lang="en-US" sz="1400" kern="1400" dirty="0" err="1">
                <a:solidFill>
                  <a:srgbClr val="000000"/>
                </a:solidFill>
                <a:latin typeface="Arial Narrow" panose="020B0606020202030204" pitchFamily="34" charset="0"/>
              </a:rPr>
              <a:t>uniters</a:t>
            </a:r>
            <a:r>
              <a:rPr lang="en-US" sz="1400" kern="1400" dirty="0">
                <a:solidFill>
                  <a:srgbClr val="000000"/>
                </a:solidFill>
                <a:latin typeface="Arial Narrow" panose="020B0606020202030204" pitchFamily="34" charset="0"/>
              </a:rPr>
              <a:t> of Alexander's Empire. Demetrius becomes king and a general of his, Pyrrhus, is undefeated. Pyrrhus is in Alliance with Demetrius from another kingdom who's working for him. </a:t>
            </a:r>
          </a:p>
          <a:p>
            <a:r>
              <a:rPr lang="en-US" sz="1400" kern="1400" dirty="0">
                <a:solidFill>
                  <a:srgbClr val="000000"/>
                </a:solidFill>
                <a:latin typeface="Arial Narrow" panose="020B0606020202030204" pitchFamily="34" charset="0"/>
              </a:rPr>
              <a:t>Who does Pyrrhus represent? The King of the South, Vladimir Putin.</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26" name="Slide Number Placeholder 25">
            <a:extLst>
              <a:ext uri="{FF2B5EF4-FFF2-40B4-BE49-F238E27FC236}">
                <a16:creationId xmlns:a16="http://schemas.microsoft.com/office/drawing/2014/main" id="{95E8254D-0EB7-4715-BB43-5A983C5C539F}"/>
              </a:ext>
            </a:extLst>
          </p:cNvPr>
          <p:cNvSpPr>
            <a:spLocks noGrp="1"/>
          </p:cNvSpPr>
          <p:nvPr>
            <p:ph type="sldNum" sz="quarter" idx="12"/>
          </p:nvPr>
        </p:nvSpPr>
        <p:spPr/>
        <p:txBody>
          <a:bodyPr/>
          <a:lstStyle/>
          <a:p>
            <a:fld id="{1E1B8BD3-EEEF-4896-BEE3-06C250004F3C}" type="slidenum">
              <a:rPr lang="en-US" smtClean="0"/>
              <a:pPr/>
              <a:t>2</a:t>
            </a:fld>
            <a:endParaRPr lang="en-US"/>
          </a:p>
        </p:txBody>
      </p:sp>
    </p:spTree>
    <p:extLst>
      <p:ext uri="{BB962C8B-B14F-4D97-AF65-F5344CB8AC3E}">
        <p14:creationId xmlns:p14="http://schemas.microsoft.com/office/powerpoint/2010/main" val="1327014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952543-939B-4EA9-8BCB-622802295E4A}"/>
              </a:ext>
            </a:extLst>
          </p:cNvPr>
          <p:cNvSpPr/>
          <p:nvPr/>
        </p:nvSpPr>
        <p:spPr>
          <a:xfrm>
            <a:off x="1386980" y="1243786"/>
            <a:ext cx="6096000" cy="4370427"/>
          </a:xfrm>
          <a:prstGeom prst="rect">
            <a:avLst/>
          </a:prstGeom>
        </p:spPr>
        <p:txBody>
          <a:bodyPr>
            <a:spAutoFit/>
          </a:bodyPr>
          <a:lstStyle/>
          <a:p>
            <a:r>
              <a:rPr lang="en-US" sz="1400" kern="1400" dirty="0">
                <a:solidFill>
                  <a:srgbClr val="000000"/>
                </a:solidFill>
                <a:latin typeface="Arial Narrow" panose="020B0606020202030204" pitchFamily="34" charset="0"/>
              </a:rPr>
              <a:t>When we come to 2016, Clinton and Trump aren't fighting for each other's belongings. What they're fighting for is the government. Distinct and separate. We understand that in this battle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is killed. He's been undefeated for over 80 years. The last of the </a:t>
            </a:r>
            <a:r>
              <a:rPr lang="en-US" sz="1400" kern="1400" dirty="0" err="1">
                <a:solidFill>
                  <a:srgbClr val="000000"/>
                </a:solidFill>
                <a:latin typeface="Arial Narrow" panose="020B0606020202030204" pitchFamily="34" charset="0"/>
              </a:rPr>
              <a:t>uniters</a:t>
            </a:r>
            <a:r>
              <a:rPr lang="en-US" sz="1400" kern="1400" dirty="0">
                <a:solidFill>
                  <a:srgbClr val="000000"/>
                </a:solidFill>
                <a:latin typeface="Arial Narrow" panose="020B0606020202030204" pitchFamily="34" charset="0"/>
              </a:rPr>
              <a:t> of Alexander's Empire. Demetrius becomes king and a general of his, Pyrrhus, is undefeated. Pyrrhus is in Alliance with Demetrius from another kingdom who's working for him. </a:t>
            </a:r>
          </a:p>
          <a:p>
            <a:r>
              <a:rPr lang="en-US" sz="1400" kern="1400" dirty="0">
                <a:solidFill>
                  <a:srgbClr val="000000"/>
                </a:solidFill>
                <a:latin typeface="Arial Narrow" panose="020B0606020202030204" pitchFamily="34" charset="0"/>
              </a:rPr>
              <a:t>Who does Pyrrhus represent? The King of the South, Vladimir Putin.</a:t>
            </a:r>
          </a:p>
          <a:p>
            <a:r>
              <a:rPr lang="en-US" sz="1400" kern="1400" dirty="0">
                <a:solidFill>
                  <a:srgbClr val="000000"/>
                </a:solidFill>
                <a:latin typeface="Arial Narrow" panose="020B0606020202030204" pitchFamily="34" charset="0"/>
              </a:rPr>
              <a:t> </a:t>
            </a:r>
          </a:p>
          <a:p>
            <a:r>
              <a:rPr lang="en-US" sz="1400" kern="1400" dirty="0">
                <a:solidFill>
                  <a:srgbClr val="000000"/>
                </a:solidFill>
                <a:latin typeface="Arial Narrow" panose="020B0606020202030204" pitchFamily="34" charset="0"/>
              </a:rPr>
              <a:t>We understand that </a:t>
            </a:r>
            <a:r>
              <a:rPr lang="en-US" sz="1400" kern="1400" dirty="0" err="1">
                <a:solidFill>
                  <a:srgbClr val="000000"/>
                </a:solidFill>
                <a:latin typeface="Arial Narrow" panose="020B0606020202030204" pitchFamily="34" charset="0"/>
              </a:rPr>
              <a:t>Antiginus</a:t>
            </a:r>
            <a:r>
              <a:rPr lang="en-US" sz="1400" kern="1400" dirty="0">
                <a:solidFill>
                  <a:srgbClr val="000000"/>
                </a:solidFill>
                <a:latin typeface="Arial Narrow" panose="020B0606020202030204" pitchFamily="34" charset="0"/>
              </a:rPr>
              <a:t> is killed by elephants. </a:t>
            </a:r>
            <a:r>
              <a:rPr lang="en-US" sz="1400" kern="1400" dirty="0" err="1">
                <a:solidFill>
                  <a:srgbClr val="000000"/>
                </a:solidFill>
                <a:latin typeface="Arial Narrow" panose="020B0606020202030204" pitchFamily="34" charset="0"/>
              </a:rPr>
              <a:t>Seleucus</a:t>
            </a:r>
            <a:r>
              <a:rPr lang="en-US" sz="1400" kern="1400" dirty="0">
                <a:solidFill>
                  <a:srgbClr val="000000"/>
                </a:solidFill>
                <a:latin typeface="Arial Narrow" panose="020B0606020202030204" pitchFamily="34" charset="0"/>
              </a:rPr>
              <a:t> returns from a battle from the east, he's gone all the way to India, and he's returning with around 400 to 500 war elephants. It's those war elephants that sever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from his army. We need to note that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is separated from his people. The elephants themselves don't kill him.  They drive a wedge between him and his army. And he's killed in a hail of spears (arrows).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means like the ancestor, and when we see ‘like’ we can do a comparison. What we can do then is an alpha and omega, we have the beginning and the end. So we have Alexander and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an alpha and an omega.  </a:t>
            </a:r>
            <a:r>
              <a:rPr lang="en-US" sz="1400" kern="1400" dirty="0" err="1">
                <a:solidFill>
                  <a:srgbClr val="000000"/>
                </a:solidFill>
                <a:latin typeface="Arial Narrow" panose="020B0606020202030204" pitchFamily="34" charset="0"/>
              </a:rPr>
              <a:t>Antigonis</a:t>
            </a:r>
            <a:r>
              <a:rPr lang="en-US" sz="1400" kern="1400" dirty="0">
                <a:solidFill>
                  <a:srgbClr val="000000"/>
                </a:solidFill>
                <a:latin typeface="Arial Narrow" panose="020B0606020202030204" pitchFamily="34" charset="0"/>
              </a:rPr>
              <a:t> is an empire builder, Alexander was an Empire Builder. And they're both building the Grecian Empire.  They're like or compared to, or the same person, so we can go from Washington to Clinton, they're doing the same work.</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15" name="Text Box 15">
            <a:extLst>
              <a:ext uri="{FF2B5EF4-FFF2-40B4-BE49-F238E27FC236}">
                <a16:creationId xmlns:a16="http://schemas.microsoft.com/office/drawing/2014/main" id="{A3F40007-3E7D-420C-880E-9CDF2385379A}"/>
              </a:ext>
            </a:extLst>
          </p:cNvPr>
          <p:cNvSpPr txBox="1">
            <a:spLocks noChangeArrowheads="1"/>
          </p:cNvSpPr>
          <p:nvPr/>
        </p:nvSpPr>
        <p:spPr bwMode="auto">
          <a:xfrm>
            <a:off x="8405769" y="2248250"/>
            <a:ext cx="2228850" cy="171450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64" name="Picture 16" descr="BcaE8X6Ri[1]">
            <a:extLst>
              <a:ext uri="{FF2B5EF4-FFF2-40B4-BE49-F238E27FC236}">
                <a16:creationId xmlns:a16="http://schemas.microsoft.com/office/drawing/2014/main" id="{A0D5795C-2F4D-407D-8949-FDB7ED59C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5819" y="2419700"/>
            <a:ext cx="441325" cy="131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grpSp>
        <p:nvGrpSpPr>
          <p:cNvPr id="16" name="Group 17">
            <a:extLst>
              <a:ext uri="{FF2B5EF4-FFF2-40B4-BE49-F238E27FC236}">
                <a16:creationId xmlns:a16="http://schemas.microsoft.com/office/drawing/2014/main" id="{50F1AC87-A4D3-418E-B8B2-F77FBEAFB499}"/>
              </a:ext>
            </a:extLst>
          </p:cNvPr>
          <p:cNvGrpSpPr>
            <a:grpSpLocks/>
          </p:cNvGrpSpPr>
          <p:nvPr/>
        </p:nvGrpSpPr>
        <p:grpSpPr bwMode="auto">
          <a:xfrm>
            <a:off x="8462919" y="2819750"/>
            <a:ext cx="2057400" cy="285750"/>
            <a:chOff x="111613950" y="112585501"/>
            <a:chExt cx="1726061" cy="285751"/>
          </a:xfrm>
        </p:grpSpPr>
        <p:sp>
          <p:nvSpPr>
            <p:cNvPr id="17" name="Line 18">
              <a:extLst>
                <a:ext uri="{FF2B5EF4-FFF2-40B4-BE49-F238E27FC236}">
                  <a16:creationId xmlns:a16="http://schemas.microsoft.com/office/drawing/2014/main" id="{F045DF6E-89D0-496E-B1AD-468170D2D987}"/>
                </a:ext>
              </a:extLst>
            </p:cNvPr>
            <p:cNvSpPr>
              <a:spLocks noChangeShapeType="1"/>
            </p:cNvSpPr>
            <p:nvPr/>
          </p:nvSpPr>
          <p:spPr bwMode="auto">
            <a:xfrm>
              <a:off x="111613950" y="112585501"/>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9">
              <a:extLst>
                <a:ext uri="{FF2B5EF4-FFF2-40B4-BE49-F238E27FC236}">
                  <a16:creationId xmlns:a16="http://schemas.microsoft.com/office/drawing/2014/main" id="{958B25AA-8E8A-453B-A1A6-C56D98D0CE63}"/>
                </a:ext>
              </a:extLst>
            </p:cNvPr>
            <p:cNvSpPr>
              <a:spLocks noChangeShapeType="1"/>
            </p:cNvSpPr>
            <p:nvPr/>
          </p:nvSpPr>
          <p:spPr bwMode="auto">
            <a:xfrm>
              <a:off x="112368460" y="112585501"/>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20">
              <a:extLst>
                <a:ext uri="{FF2B5EF4-FFF2-40B4-BE49-F238E27FC236}">
                  <a16:creationId xmlns:a16="http://schemas.microsoft.com/office/drawing/2014/main" id="{4ECE121C-6C1F-4271-A73D-A357B6550007}"/>
                </a:ext>
              </a:extLst>
            </p:cNvPr>
            <p:cNvSpPr>
              <a:spLocks noChangeShapeType="1"/>
            </p:cNvSpPr>
            <p:nvPr/>
          </p:nvSpPr>
          <p:spPr bwMode="auto">
            <a:xfrm>
              <a:off x="111613950" y="112871250"/>
              <a:ext cx="75451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21">
              <a:extLst>
                <a:ext uri="{FF2B5EF4-FFF2-40B4-BE49-F238E27FC236}">
                  <a16:creationId xmlns:a16="http://schemas.microsoft.com/office/drawing/2014/main" id="{E4487F88-C838-442A-945D-424FDD17A456}"/>
                </a:ext>
              </a:extLst>
            </p:cNvPr>
            <p:cNvSpPr>
              <a:spLocks noChangeShapeType="1"/>
            </p:cNvSpPr>
            <p:nvPr/>
          </p:nvSpPr>
          <p:spPr bwMode="auto">
            <a:xfrm>
              <a:off x="112585500" y="112585502"/>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2">
              <a:extLst>
                <a:ext uri="{FF2B5EF4-FFF2-40B4-BE49-F238E27FC236}">
                  <a16:creationId xmlns:a16="http://schemas.microsoft.com/office/drawing/2014/main" id="{9AEC5CB2-3B17-4C9A-9464-7B5C53CA7DF4}"/>
                </a:ext>
              </a:extLst>
            </p:cNvPr>
            <p:cNvSpPr>
              <a:spLocks noChangeShapeType="1"/>
            </p:cNvSpPr>
            <p:nvPr/>
          </p:nvSpPr>
          <p:spPr bwMode="auto">
            <a:xfrm>
              <a:off x="113340010" y="112585502"/>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3">
              <a:extLst>
                <a:ext uri="{FF2B5EF4-FFF2-40B4-BE49-F238E27FC236}">
                  <a16:creationId xmlns:a16="http://schemas.microsoft.com/office/drawing/2014/main" id="{46659DD0-1BC5-4FE5-9704-AE58DC89995D}"/>
                </a:ext>
              </a:extLst>
            </p:cNvPr>
            <p:cNvSpPr>
              <a:spLocks noChangeShapeType="1"/>
            </p:cNvSpPr>
            <p:nvPr/>
          </p:nvSpPr>
          <p:spPr bwMode="auto">
            <a:xfrm>
              <a:off x="112585500" y="112871251"/>
              <a:ext cx="75451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3" name="Text Box 24">
            <a:extLst>
              <a:ext uri="{FF2B5EF4-FFF2-40B4-BE49-F238E27FC236}">
                <a16:creationId xmlns:a16="http://schemas.microsoft.com/office/drawing/2014/main" id="{12A4FFEF-EE5E-4B8C-8038-DA4A22AEB3CD}"/>
              </a:ext>
            </a:extLst>
          </p:cNvPr>
          <p:cNvSpPr txBox="1">
            <a:spLocks noChangeArrowheads="1"/>
          </p:cNvSpPr>
          <p:nvPr/>
        </p:nvSpPr>
        <p:spPr bwMode="auto">
          <a:xfrm>
            <a:off x="9834519" y="23054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6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5">
            <a:extLst>
              <a:ext uri="{FF2B5EF4-FFF2-40B4-BE49-F238E27FC236}">
                <a16:creationId xmlns:a16="http://schemas.microsoft.com/office/drawing/2014/main" id="{12FC8761-B6F1-4FC2-95DC-C8C006529827}"/>
              </a:ext>
            </a:extLst>
          </p:cNvPr>
          <p:cNvSpPr txBox="1">
            <a:spLocks noChangeArrowheads="1"/>
          </p:cNvSpPr>
          <p:nvPr/>
        </p:nvSpPr>
        <p:spPr bwMode="auto">
          <a:xfrm>
            <a:off x="9091569" y="3219800"/>
            <a:ext cx="800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000000"/>
                </a:solidFill>
                <a:effectLst/>
                <a:latin typeface="Times New Roman" panose="02020603050405020304" pitchFamily="18" charset="0"/>
              </a:rPr>
              <a:t>`like'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6">
            <a:extLst>
              <a:ext uri="{FF2B5EF4-FFF2-40B4-BE49-F238E27FC236}">
                <a16:creationId xmlns:a16="http://schemas.microsoft.com/office/drawing/2014/main" id="{2F75788D-57F3-4757-9141-7DC24388E885}"/>
              </a:ext>
            </a:extLst>
          </p:cNvPr>
          <p:cNvSpPr txBox="1">
            <a:spLocks noChangeArrowheads="1"/>
          </p:cNvSpPr>
          <p:nvPr/>
        </p:nvSpPr>
        <p:spPr bwMode="auto">
          <a:xfrm>
            <a:off x="8462919" y="2762600"/>
            <a:ext cx="9144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Alexander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7">
            <a:extLst>
              <a:ext uri="{FF2B5EF4-FFF2-40B4-BE49-F238E27FC236}">
                <a16:creationId xmlns:a16="http://schemas.microsoft.com/office/drawing/2014/main" id="{EABDEA94-3512-4F28-B2DF-FD418DFC6D62}"/>
              </a:ext>
            </a:extLst>
          </p:cNvPr>
          <p:cNvSpPr txBox="1">
            <a:spLocks noChangeArrowheads="1"/>
          </p:cNvSpPr>
          <p:nvPr/>
        </p:nvSpPr>
        <p:spPr bwMode="auto">
          <a:xfrm>
            <a:off x="9605919" y="2762600"/>
            <a:ext cx="9144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Antigonus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8">
            <a:extLst>
              <a:ext uri="{FF2B5EF4-FFF2-40B4-BE49-F238E27FC236}">
                <a16:creationId xmlns:a16="http://schemas.microsoft.com/office/drawing/2014/main" id="{9420062D-201F-4DC4-94B1-8F9037A71466}"/>
              </a:ext>
            </a:extLst>
          </p:cNvPr>
          <p:cNvSpPr txBox="1">
            <a:spLocks noChangeArrowheads="1"/>
          </p:cNvSpPr>
          <p:nvPr/>
        </p:nvSpPr>
        <p:spPr bwMode="auto">
          <a:xfrm>
            <a:off x="8462919" y="3562700"/>
            <a:ext cx="9144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G Washington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9">
            <a:extLst>
              <a:ext uri="{FF2B5EF4-FFF2-40B4-BE49-F238E27FC236}">
                <a16:creationId xmlns:a16="http://schemas.microsoft.com/office/drawing/2014/main" id="{7A3F62E6-E13E-4A36-835D-30A298C27DDE}"/>
              </a:ext>
            </a:extLst>
          </p:cNvPr>
          <p:cNvSpPr txBox="1">
            <a:spLocks noChangeArrowheads="1"/>
          </p:cNvSpPr>
          <p:nvPr/>
        </p:nvSpPr>
        <p:spPr bwMode="auto">
          <a:xfrm>
            <a:off x="9605919" y="3562700"/>
            <a:ext cx="9144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Clinton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Slide Number Placeholder 28">
            <a:extLst>
              <a:ext uri="{FF2B5EF4-FFF2-40B4-BE49-F238E27FC236}">
                <a16:creationId xmlns:a16="http://schemas.microsoft.com/office/drawing/2014/main" id="{32CDE3B3-D712-45F4-B672-BA1DB1EEEF6C}"/>
              </a:ext>
            </a:extLst>
          </p:cNvPr>
          <p:cNvSpPr>
            <a:spLocks noGrp="1"/>
          </p:cNvSpPr>
          <p:nvPr>
            <p:ph type="sldNum" sz="quarter" idx="12"/>
          </p:nvPr>
        </p:nvSpPr>
        <p:spPr/>
        <p:txBody>
          <a:bodyPr/>
          <a:lstStyle/>
          <a:p>
            <a:fld id="{1E1B8BD3-EEEF-4896-BEE3-06C250004F3C}" type="slidenum">
              <a:rPr lang="en-US" smtClean="0"/>
              <a:pPr/>
              <a:t>3</a:t>
            </a:fld>
            <a:endParaRPr lang="en-US"/>
          </a:p>
        </p:txBody>
      </p:sp>
    </p:spTree>
    <p:extLst>
      <p:ext uri="{BB962C8B-B14F-4D97-AF65-F5344CB8AC3E}">
        <p14:creationId xmlns:p14="http://schemas.microsoft.com/office/powerpoint/2010/main" val="409876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85DB2471-E9E8-48EA-BC4C-E2F64AF2E8E2}"/>
              </a:ext>
            </a:extLst>
          </p:cNvPr>
          <p:cNvSpPr txBox="1">
            <a:spLocks noChangeArrowheads="1"/>
          </p:cNvSpPr>
          <p:nvPr/>
        </p:nvSpPr>
        <p:spPr bwMode="auto">
          <a:xfrm>
            <a:off x="7759817" y="1635853"/>
            <a:ext cx="3829050" cy="291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Line 3">
            <a:extLst>
              <a:ext uri="{FF2B5EF4-FFF2-40B4-BE49-F238E27FC236}">
                <a16:creationId xmlns:a16="http://schemas.microsoft.com/office/drawing/2014/main" id="{9299ABEC-7EB8-44B9-BDFF-297DB94961D6}"/>
              </a:ext>
            </a:extLst>
          </p:cNvPr>
          <p:cNvSpPr>
            <a:spLocks noChangeShapeType="1"/>
          </p:cNvSpPr>
          <p:nvPr/>
        </p:nvSpPr>
        <p:spPr bwMode="auto">
          <a:xfrm>
            <a:off x="8159867" y="2721703"/>
            <a:ext cx="30861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4">
            <a:extLst>
              <a:ext uri="{FF2B5EF4-FFF2-40B4-BE49-F238E27FC236}">
                <a16:creationId xmlns:a16="http://schemas.microsoft.com/office/drawing/2014/main" id="{89A2BB86-AD3E-4A6A-B3A3-821593ABB1C3}"/>
              </a:ext>
            </a:extLst>
          </p:cNvPr>
          <p:cNvSpPr>
            <a:spLocks noChangeShapeType="1"/>
          </p:cNvSpPr>
          <p:nvPr/>
        </p:nvSpPr>
        <p:spPr bwMode="auto">
          <a:xfrm>
            <a:off x="8159867" y="2207353"/>
            <a:ext cx="0" cy="51435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5">
            <a:extLst>
              <a:ext uri="{FF2B5EF4-FFF2-40B4-BE49-F238E27FC236}">
                <a16:creationId xmlns:a16="http://schemas.microsoft.com/office/drawing/2014/main" id="{41794E3B-7F62-47B2-B8B7-3AF22BB8F43E}"/>
              </a:ext>
            </a:extLst>
          </p:cNvPr>
          <p:cNvSpPr>
            <a:spLocks noChangeShapeType="1"/>
          </p:cNvSpPr>
          <p:nvPr/>
        </p:nvSpPr>
        <p:spPr bwMode="auto">
          <a:xfrm>
            <a:off x="11245967" y="2207353"/>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6">
            <a:extLst>
              <a:ext uri="{FF2B5EF4-FFF2-40B4-BE49-F238E27FC236}">
                <a16:creationId xmlns:a16="http://schemas.microsoft.com/office/drawing/2014/main" id="{9FC52E98-BAC8-435E-A419-0B5A5F6E8B5B}"/>
              </a:ext>
            </a:extLst>
          </p:cNvPr>
          <p:cNvSpPr txBox="1">
            <a:spLocks noChangeArrowheads="1"/>
          </p:cNvSpPr>
          <p:nvPr/>
        </p:nvSpPr>
        <p:spPr bwMode="auto">
          <a:xfrm>
            <a:off x="8674217" y="2035903"/>
            <a:ext cx="21145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KN	KS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7" name="Group 7">
            <a:extLst>
              <a:ext uri="{FF2B5EF4-FFF2-40B4-BE49-F238E27FC236}">
                <a16:creationId xmlns:a16="http://schemas.microsoft.com/office/drawing/2014/main" id="{489B9AD9-0020-4765-BB4D-FB4A55574293}"/>
              </a:ext>
            </a:extLst>
          </p:cNvPr>
          <p:cNvGrpSpPr>
            <a:grpSpLocks/>
          </p:cNvGrpSpPr>
          <p:nvPr/>
        </p:nvGrpSpPr>
        <p:grpSpPr bwMode="auto">
          <a:xfrm rot="5400000">
            <a:off x="9617192" y="407128"/>
            <a:ext cx="228600" cy="3028950"/>
            <a:chOff x="111642525" y="105813224"/>
            <a:chExt cx="228601" cy="3028951"/>
          </a:xfrm>
        </p:grpSpPr>
        <p:sp>
          <p:nvSpPr>
            <p:cNvPr id="8" name="AutoShape 8">
              <a:extLst>
                <a:ext uri="{FF2B5EF4-FFF2-40B4-BE49-F238E27FC236}">
                  <a16:creationId xmlns:a16="http://schemas.microsoft.com/office/drawing/2014/main" id="{8F4E9E37-488F-4044-A1CE-F2B3F507683A}"/>
                </a:ext>
              </a:extLst>
            </p:cNvPr>
            <p:cNvSpPr>
              <a:spLocks/>
            </p:cNvSpPr>
            <p:nvPr/>
          </p:nvSpPr>
          <p:spPr bwMode="auto">
            <a:xfrm>
              <a:off x="111642525" y="105813225"/>
              <a:ext cx="171450" cy="3028950"/>
            </a:xfrm>
            <a:prstGeom prst="leftBracket">
              <a:avLst>
                <a:gd name="adj" fmla="val 147222"/>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9">
              <a:extLst>
                <a:ext uri="{FF2B5EF4-FFF2-40B4-BE49-F238E27FC236}">
                  <a16:creationId xmlns:a16="http://schemas.microsoft.com/office/drawing/2014/main" id="{7FABA057-46AE-4304-AB05-B9F8B0600675}"/>
                </a:ext>
              </a:extLst>
            </p:cNvPr>
            <p:cNvSpPr>
              <a:spLocks noChangeShapeType="1"/>
            </p:cNvSpPr>
            <p:nvPr/>
          </p:nvSpPr>
          <p:spPr bwMode="auto">
            <a:xfrm rot="-5400000">
              <a:off x="111813975" y="108813600"/>
              <a:ext cx="1" cy="5715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10">
              <a:extLst>
                <a:ext uri="{FF2B5EF4-FFF2-40B4-BE49-F238E27FC236}">
                  <a16:creationId xmlns:a16="http://schemas.microsoft.com/office/drawing/2014/main" id="{FE8265B3-E95B-4EEB-9E3B-D390B8E76183}"/>
                </a:ext>
              </a:extLst>
            </p:cNvPr>
            <p:cNvSpPr>
              <a:spLocks noChangeShapeType="1"/>
            </p:cNvSpPr>
            <p:nvPr/>
          </p:nvSpPr>
          <p:spPr bwMode="auto">
            <a:xfrm rot="-5400000">
              <a:off x="111842550" y="105784650"/>
              <a:ext cx="1" cy="5715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1" name="Text Box 11">
            <a:extLst>
              <a:ext uri="{FF2B5EF4-FFF2-40B4-BE49-F238E27FC236}">
                <a16:creationId xmlns:a16="http://schemas.microsoft.com/office/drawing/2014/main" id="{1436D464-59FC-4D3F-9C05-2BA4CBB501A6}"/>
              </a:ext>
            </a:extLst>
          </p:cNvPr>
          <p:cNvSpPr txBox="1">
            <a:spLocks noChangeArrowheads="1"/>
          </p:cNvSpPr>
          <p:nvPr/>
        </p:nvSpPr>
        <p:spPr bwMode="auto">
          <a:xfrm>
            <a:off x="8217017" y="2893153"/>
            <a:ext cx="131445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Ptolemy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Stalin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2">
            <a:extLst>
              <a:ext uri="{FF2B5EF4-FFF2-40B4-BE49-F238E27FC236}">
                <a16:creationId xmlns:a16="http://schemas.microsoft.com/office/drawing/2014/main" id="{D23E3BBD-27C2-401B-B8B3-A00EB1D25A26}"/>
              </a:ext>
            </a:extLst>
          </p:cNvPr>
          <p:cNvSpPr>
            <a:spLocks noChangeShapeType="1"/>
          </p:cNvSpPr>
          <p:nvPr/>
        </p:nvSpPr>
        <p:spPr bwMode="auto">
          <a:xfrm>
            <a:off x="9760067" y="2721703"/>
            <a:ext cx="0" cy="17145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3">
            <a:extLst>
              <a:ext uri="{FF2B5EF4-FFF2-40B4-BE49-F238E27FC236}">
                <a16:creationId xmlns:a16="http://schemas.microsoft.com/office/drawing/2014/main" id="{A6A8509D-057D-42FE-AB9B-7963DD505FDD}"/>
              </a:ext>
            </a:extLst>
          </p:cNvPr>
          <p:cNvSpPr txBox="1">
            <a:spLocks noChangeArrowheads="1"/>
          </p:cNvSpPr>
          <p:nvPr/>
        </p:nvSpPr>
        <p:spPr bwMode="auto">
          <a:xfrm>
            <a:off x="9931517" y="2893153"/>
            <a:ext cx="131445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Demetrius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Seleucus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Hitler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4">
            <a:extLst>
              <a:ext uri="{FF2B5EF4-FFF2-40B4-BE49-F238E27FC236}">
                <a16:creationId xmlns:a16="http://schemas.microsoft.com/office/drawing/2014/main" id="{48AB7FEA-9BC2-4F5A-9F43-05982CE09AC3}"/>
              </a:ext>
            </a:extLst>
          </p:cNvPr>
          <p:cNvSpPr>
            <a:spLocks noChangeShapeType="1"/>
          </p:cNvSpPr>
          <p:nvPr/>
        </p:nvSpPr>
        <p:spPr bwMode="auto">
          <a:xfrm>
            <a:off x="8159867" y="3378928"/>
            <a:ext cx="428625"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Rectangle 14">
            <a:extLst>
              <a:ext uri="{FF2B5EF4-FFF2-40B4-BE49-F238E27FC236}">
                <a16:creationId xmlns:a16="http://schemas.microsoft.com/office/drawing/2014/main" id="{F0A6E3A8-8B03-4904-9200-1549D96D7283}"/>
              </a:ext>
            </a:extLst>
          </p:cNvPr>
          <p:cNvSpPr/>
          <p:nvPr/>
        </p:nvSpPr>
        <p:spPr>
          <a:xfrm>
            <a:off x="650061" y="910501"/>
            <a:ext cx="6981826" cy="5262979"/>
          </a:xfrm>
          <a:prstGeom prst="rect">
            <a:avLst/>
          </a:prstGeom>
        </p:spPr>
        <p:txBody>
          <a:bodyPr wrap="square">
            <a:spAutoFit/>
          </a:bodyPr>
          <a:lstStyle/>
          <a:p>
            <a:r>
              <a:rPr lang="en-US" sz="1600" kern="1400" dirty="0">
                <a:solidFill>
                  <a:srgbClr val="000000"/>
                </a:solidFill>
                <a:latin typeface="Arial Narrow" panose="020B0606020202030204" pitchFamily="34" charset="0"/>
              </a:rPr>
              <a:t>We’ve considered the history of </a:t>
            </a:r>
            <a:r>
              <a:rPr lang="en-US" sz="1600" kern="1400" dirty="0" err="1">
                <a:solidFill>
                  <a:srgbClr val="000000"/>
                </a:solidFill>
                <a:latin typeface="Arial Narrow" panose="020B0606020202030204" pitchFamily="34" charset="0"/>
              </a:rPr>
              <a:t>Ipsus</a:t>
            </a:r>
            <a:r>
              <a:rPr lang="en-US" sz="1600" kern="1400" dirty="0">
                <a:solidFill>
                  <a:srgbClr val="000000"/>
                </a:solidFill>
                <a:latin typeface="Arial Narrow" panose="020B0606020202030204" pitchFamily="34" charset="0"/>
              </a:rPr>
              <a:t>, and we need to step back from the history of Pyrrhus because when we consider this war between the King of the North and the King of the South, how did we first come across this history? How did we first come to understand this continuing War? In 2015, we believed that this King of the South was finished in 1989. What light change that? The King of the South is going to resurrect. What story did we learn that from? We've been looking at Pyrrhus and Demetrius. Pyrrhus being the King of the South, and Demetrius the King of the North. We understood this in 2018.  But in 2016 we saw a king of the south and a king of the north. Raffia and </a:t>
            </a:r>
            <a:r>
              <a:rPr lang="en-US" sz="1600" kern="1400" dirty="0" err="1">
                <a:solidFill>
                  <a:srgbClr val="000000"/>
                </a:solidFill>
                <a:latin typeface="Arial Narrow" panose="020B0606020202030204" pitchFamily="34" charset="0"/>
              </a:rPr>
              <a:t>Panium</a:t>
            </a:r>
            <a:r>
              <a:rPr lang="en-US" sz="1600" kern="1400" dirty="0">
                <a:solidFill>
                  <a:srgbClr val="000000"/>
                </a:solidFill>
                <a:latin typeface="Arial Narrow" panose="020B0606020202030204" pitchFamily="34" charset="0"/>
              </a:rPr>
              <a:t>. And who then is the King of the South and the King of the North? Ptolemy and </a:t>
            </a:r>
            <a:r>
              <a:rPr lang="en-US" sz="1600" kern="1400" dirty="0" err="1">
                <a:solidFill>
                  <a:srgbClr val="000000"/>
                </a:solidFill>
                <a:latin typeface="Arial Narrow" panose="020B0606020202030204" pitchFamily="34" charset="0"/>
              </a:rPr>
              <a:t>Seleucus</a:t>
            </a:r>
            <a:r>
              <a:rPr lang="en-US" sz="1600" kern="1400" dirty="0">
                <a:solidFill>
                  <a:srgbClr val="000000"/>
                </a:solidFill>
                <a:latin typeface="Arial Narrow" panose="020B0606020202030204" pitchFamily="34" charset="0"/>
              </a:rPr>
              <a:t>. These are the stories we have to construct this history. We're going to add another line, Stalin and Hitler. Our original story when we came to understanding the King of the South, and it's return or resurrection, was through this story of Ptolemy and </a:t>
            </a:r>
            <a:r>
              <a:rPr lang="en-US" sz="1600" kern="1400" dirty="0" err="1">
                <a:solidFill>
                  <a:srgbClr val="000000"/>
                </a:solidFill>
                <a:latin typeface="Arial Narrow" panose="020B0606020202030204" pitchFamily="34" charset="0"/>
              </a:rPr>
              <a:t>Seleucus</a:t>
            </a:r>
            <a:r>
              <a:rPr lang="en-US" sz="1600" kern="1400" dirty="0">
                <a:solidFill>
                  <a:srgbClr val="000000"/>
                </a:solidFill>
                <a:latin typeface="Arial Narrow" panose="020B0606020202030204" pitchFamily="34" charset="0"/>
              </a:rPr>
              <a:t>. Where did we come to understand that? In 2016 the early verses of Daniel 11 begin to open up in application. We particularly mark Daniel 11:4 - 15, that really cover that history.   It's those verses that give us the literal Battle of Raphia and </a:t>
            </a:r>
            <a:r>
              <a:rPr lang="en-US" sz="1600" kern="1400" dirty="0" err="1">
                <a:solidFill>
                  <a:srgbClr val="000000"/>
                </a:solidFill>
                <a:latin typeface="Arial Narrow" panose="020B0606020202030204" pitchFamily="34" charset="0"/>
              </a:rPr>
              <a:t>Panium</a:t>
            </a:r>
            <a:r>
              <a:rPr lang="en-US" sz="1600" kern="1400" dirty="0">
                <a:solidFill>
                  <a:srgbClr val="000000"/>
                </a:solidFill>
                <a:latin typeface="Arial Narrow" panose="020B0606020202030204" pitchFamily="34" charset="0"/>
              </a:rPr>
              <a:t>. When we come to 2019 and say it's the battle of Raphia, we're saying that because we saw that in the early verses of Daniel 11.</a:t>
            </a:r>
          </a:p>
          <a:p>
            <a:endParaRPr lang="en-US" sz="1600" kern="1400" dirty="0">
              <a:solidFill>
                <a:srgbClr val="000000"/>
              </a:solidFill>
              <a:latin typeface="Arial Narrow" panose="020B0606020202030204" pitchFamily="34" charset="0"/>
            </a:endParaRPr>
          </a:p>
          <a:p>
            <a:r>
              <a:rPr lang="en-US" sz="1600" dirty="0">
                <a:latin typeface="Arial Narrow" panose="020B0606020202030204" pitchFamily="34" charset="0"/>
              </a:rPr>
              <a:t>Before we go further into Pyrrhus, we're going to go through Daniel 11 so we can understand those passages and the history of </a:t>
            </a:r>
            <a:r>
              <a:rPr lang="en-US" sz="1600" dirty="0" err="1">
                <a:latin typeface="Arial Narrow" panose="020B0606020202030204" pitchFamily="34" charset="0"/>
              </a:rPr>
              <a:t>Seleucus</a:t>
            </a:r>
            <a:r>
              <a:rPr lang="en-US" sz="1600" dirty="0">
                <a:latin typeface="Arial Narrow" panose="020B0606020202030204" pitchFamily="34" charset="0"/>
              </a:rPr>
              <a:t> and Ptolemy.</a:t>
            </a:r>
          </a:p>
          <a:p>
            <a:r>
              <a:rPr lang="en-US" sz="1600" dirty="0">
                <a:latin typeface="Arial Narrow" panose="020B0606020202030204" pitchFamily="34" charset="0"/>
              </a:rPr>
              <a:t> </a:t>
            </a:r>
          </a:p>
          <a:p>
            <a:r>
              <a:rPr lang="en-US" sz="1600" dirty="0">
                <a:latin typeface="Arial Narrow" panose="020B0606020202030204" pitchFamily="34" charset="0"/>
              </a:rPr>
              <a:t>Beginning from the end and work our way backwards. </a:t>
            </a:r>
            <a:endParaRPr lang="en-US" sz="1200" kern="1400" dirty="0">
              <a:solidFill>
                <a:srgbClr val="000000"/>
              </a:solidFill>
              <a:effectLst/>
              <a:latin typeface="Times New Roman" panose="02020603050405020304" pitchFamily="18" charset="0"/>
            </a:endParaRPr>
          </a:p>
        </p:txBody>
      </p:sp>
      <p:sp>
        <p:nvSpPr>
          <p:cNvPr id="16" name="Slide Number Placeholder 15">
            <a:extLst>
              <a:ext uri="{FF2B5EF4-FFF2-40B4-BE49-F238E27FC236}">
                <a16:creationId xmlns:a16="http://schemas.microsoft.com/office/drawing/2014/main" id="{A7AF2D3B-99DB-4895-B916-C6E06DAFCA15}"/>
              </a:ext>
            </a:extLst>
          </p:cNvPr>
          <p:cNvSpPr>
            <a:spLocks noGrp="1"/>
          </p:cNvSpPr>
          <p:nvPr>
            <p:ph type="sldNum" sz="quarter" idx="12"/>
          </p:nvPr>
        </p:nvSpPr>
        <p:spPr/>
        <p:txBody>
          <a:bodyPr/>
          <a:lstStyle/>
          <a:p>
            <a:fld id="{1E1B8BD3-EEEF-4896-BEE3-06C250004F3C}" type="slidenum">
              <a:rPr lang="en-US" smtClean="0"/>
              <a:pPr/>
              <a:t>4</a:t>
            </a:fld>
            <a:endParaRPr lang="en-US"/>
          </a:p>
        </p:txBody>
      </p:sp>
    </p:spTree>
    <p:extLst>
      <p:ext uri="{BB962C8B-B14F-4D97-AF65-F5344CB8AC3E}">
        <p14:creationId xmlns:p14="http://schemas.microsoft.com/office/powerpoint/2010/main" val="2947187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8" name="Control 128">
            <a:extLst>
              <a:ext uri="{FF2B5EF4-FFF2-40B4-BE49-F238E27FC236}">
                <a16:creationId xmlns:a16="http://schemas.microsoft.com/office/drawing/2014/main" id="{3869E386-5C92-4CEF-95B4-4C4E666846ED}"/>
              </a:ext>
            </a:extLst>
          </p:cNvPr>
          <p:cNvSpPr>
            <a:spLocks noChangeArrowheads="1" noChangeShapeType="1"/>
          </p:cNvSpPr>
          <p:nvPr/>
        </p:nvSpPr>
        <p:spPr bwMode="auto">
          <a:xfrm>
            <a:off x="12683000" y="1863725"/>
            <a:ext cx="1257300" cy="48577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 name="Rectangle 1">
            <a:extLst>
              <a:ext uri="{FF2B5EF4-FFF2-40B4-BE49-F238E27FC236}">
                <a16:creationId xmlns:a16="http://schemas.microsoft.com/office/drawing/2014/main" id="{24833513-0245-4346-9784-318CC9B5E5E6}"/>
              </a:ext>
            </a:extLst>
          </p:cNvPr>
          <p:cNvSpPr/>
          <p:nvPr/>
        </p:nvSpPr>
        <p:spPr>
          <a:xfrm>
            <a:off x="456911" y="1079028"/>
            <a:ext cx="11254811" cy="2492990"/>
          </a:xfrm>
          <a:prstGeom prst="rect">
            <a:avLst/>
          </a:prstGeom>
        </p:spPr>
        <p:txBody>
          <a:bodyPr wrap="square">
            <a:spAutoFit/>
          </a:bodyPr>
          <a:lstStyle/>
          <a:p>
            <a:r>
              <a:rPr lang="en-US" sz="1600" kern="1400" dirty="0">
                <a:solidFill>
                  <a:srgbClr val="000000"/>
                </a:solidFill>
                <a:latin typeface="Arial Narrow" panose="020B0606020202030204" pitchFamily="34" charset="0"/>
              </a:rPr>
              <a:t>Daniel  11:13	For the king of the north shall return, and shall set forth a multitude greater than the former, and shall certainly come after certain years with a great army and with much riches.  </a:t>
            </a:r>
          </a:p>
          <a:p>
            <a:r>
              <a:rPr lang="en-US" sz="1600" kern="1400" dirty="0">
                <a:solidFill>
                  <a:srgbClr val="000000"/>
                </a:solidFill>
                <a:latin typeface="Arial Narrow" panose="020B0606020202030204" pitchFamily="34" charset="0"/>
              </a:rPr>
              <a:t> 11:14	And in those times there shall many stand up against the king of the south: also the robbers of thy people shall exalt themselves to establish the vision; but they shall fall.  </a:t>
            </a:r>
          </a:p>
          <a:p>
            <a:r>
              <a:rPr lang="en-US" sz="1600" kern="1400" dirty="0">
                <a:solidFill>
                  <a:srgbClr val="000000"/>
                </a:solidFill>
                <a:latin typeface="Arial Narrow" panose="020B0606020202030204" pitchFamily="34" charset="0"/>
              </a:rPr>
              <a:t> 11:15	So the king of the north shall come, and cast up a mount, and take the most fenced cities: and the arms of the south shall not withstand, neither his chosen people, neither [shall there be any] strength to withstand.  </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What are these verses describing? </a:t>
            </a:r>
            <a:r>
              <a:rPr lang="en-US" sz="1600" kern="1400" dirty="0" err="1">
                <a:solidFill>
                  <a:srgbClr val="000000"/>
                </a:solidFill>
                <a:latin typeface="Arial Narrow" panose="020B0606020202030204" pitchFamily="34" charset="0"/>
              </a:rPr>
              <a:t>Panium</a:t>
            </a:r>
            <a:r>
              <a:rPr lang="en-US" sz="1600" kern="1400" dirty="0">
                <a:solidFill>
                  <a:srgbClr val="000000"/>
                </a:solidFill>
                <a:latin typeface="Arial Narrow" panose="020B0606020202030204" pitchFamily="34" charset="0"/>
              </a:rPr>
              <a:t>. This is the literal Battle of </a:t>
            </a:r>
            <a:r>
              <a:rPr lang="en-US" sz="1600" kern="1400" dirty="0" err="1">
                <a:solidFill>
                  <a:srgbClr val="000000"/>
                </a:solidFill>
                <a:latin typeface="Arial Narrow" panose="020B0606020202030204" pitchFamily="34" charset="0"/>
              </a:rPr>
              <a:t>Panium</a:t>
            </a:r>
            <a:r>
              <a:rPr lang="en-US" sz="1600" kern="1400" dirty="0">
                <a:solidFill>
                  <a:srgbClr val="000000"/>
                </a:solidFill>
                <a:latin typeface="Arial Narrow" panose="020B0606020202030204" pitchFamily="34" charset="0"/>
              </a:rPr>
              <a:t> in 200 BC. The King of the North is coming again against the King of the South.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pSp>
        <p:nvGrpSpPr>
          <p:cNvPr id="3" name="Group 2">
            <a:extLst>
              <a:ext uri="{FF2B5EF4-FFF2-40B4-BE49-F238E27FC236}">
                <a16:creationId xmlns:a16="http://schemas.microsoft.com/office/drawing/2014/main" id="{8ECBC15A-3EFC-4856-A7B1-2AEA2441C171}"/>
              </a:ext>
            </a:extLst>
          </p:cNvPr>
          <p:cNvGrpSpPr>
            <a:grpSpLocks/>
          </p:cNvGrpSpPr>
          <p:nvPr/>
        </p:nvGrpSpPr>
        <p:grpSpPr bwMode="auto">
          <a:xfrm>
            <a:off x="2235216" y="3845377"/>
            <a:ext cx="6858000" cy="1443038"/>
            <a:chOff x="105727500" y="114061875"/>
            <a:chExt cx="6858000" cy="1442785"/>
          </a:xfrm>
        </p:grpSpPr>
        <p:sp>
          <p:nvSpPr>
            <p:cNvPr id="4" name="Text Box 3">
              <a:extLst>
                <a:ext uri="{FF2B5EF4-FFF2-40B4-BE49-F238E27FC236}">
                  <a16:creationId xmlns:a16="http://schemas.microsoft.com/office/drawing/2014/main" id="{1608B685-C6EC-4E7A-9DD8-5AFA782DBAE4}"/>
                </a:ext>
              </a:extLst>
            </p:cNvPr>
            <p:cNvSpPr txBox="1">
              <a:spLocks noChangeArrowheads="1"/>
            </p:cNvSpPr>
            <p:nvPr/>
          </p:nvSpPr>
          <p:spPr bwMode="auto">
            <a:xfrm>
              <a:off x="105727500" y="114061875"/>
              <a:ext cx="6858000" cy="142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A8CCEFFC-5C43-40A1-A7A1-84918CAA3D67}"/>
                </a:ext>
              </a:extLst>
            </p:cNvPr>
            <p:cNvSpPr>
              <a:spLocks noChangeShapeType="1"/>
            </p:cNvSpPr>
            <p:nvPr/>
          </p:nvSpPr>
          <p:spPr bwMode="auto">
            <a:xfrm flipV="1">
              <a:off x="105727500" y="114890550"/>
              <a:ext cx="6663447" cy="453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3A6619CC-A63B-489A-AC4B-3C5B9FC72D57}"/>
                </a:ext>
              </a:extLst>
            </p:cNvPr>
            <p:cNvSpPr>
              <a:spLocks noChangeShapeType="1"/>
            </p:cNvSpPr>
            <p:nvPr/>
          </p:nvSpPr>
          <p:spPr bwMode="auto">
            <a:xfrm>
              <a:off x="108084094" y="114593287"/>
              <a:ext cx="2" cy="30180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EFFBF3B3-B45F-48E4-8161-07C69AF7C713}"/>
                </a:ext>
              </a:extLst>
            </p:cNvPr>
            <p:cNvSpPr>
              <a:spLocks noChangeShapeType="1"/>
            </p:cNvSpPr>
            <p:nvPr/>
          </p:nvSpPr>
          <p:spPr bwMode="auto">
            <a:xfrm>
              <a:off x="107848434" y="114593287"/>
              <a:ext cx="47132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8" name="Group 7">
              <a:extLst>
                <a:ext uri="{FF2B5EF4-FFF2-40B4-BE49-F238E27FC236}">
                  <a16:creationId xmlns:a16="http://schemas.microsoft.com/office/drawing/2014/main" id="{824A3E09-B29A-4CE5-A59B-377362F31528}"/>
                </a:ext>
              </a:extLst>
            </p:cNvPr>
            <p:cNvGrpSpPr>
              <a:grpSpLocks/>
            </p:cNvGrpSpPr>
            <p:nvPr/>
          </p:nvGrpSpPr>
          <p:grpSpPr bwMode="auto">
            <a:xfrm>
              <a:off x="106041713" y="114420828"/>
              <a:ext cx="510190" cy="474260"/>
              <a:chOff x="100893311" y="129666965"/>
              <a:chExt cx="371181" cy="628649"/>
            </a:xfrm>
          </p:grpSpPr>
          <p:sp>
            <p:nvSpPr>
              <p:cNvPr id="19" name="Line 8">
                <a:extLst>
                  <a:ext uri="{FF2B5EF4-FFF2-40B4-BE49-F238E27FC236}">
                    <a16:creationId xmlns:a16="http://schemas.microsoft.com/office/drawing/2014/main" id="{AF288005-A104-45E9-827B-DF2ECCFC442B}"/>
                  </a:ext>
                </a:extLst>
              </p:cNvPr>
              <p:cNvSpPr>
                <a:spLocks noChangeShapeType="1"/>
              </p:cNvSpPr>
              <p:nvPr/>
            </p:nvSpPr>
            <p:spPr bwMode="auto">
              <a:xfrm>
                <a:off x="101064761" y="129895563"/>
                <a:ext cx="2" cy="40005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9">
                <a:extLst>
                  <a:ext uri="{FF2B5EF4-FFF2-40B4-BE49-F238E27FC236}">
                    <a16:creationId xmlns:a16="http://schemas.microsoft.com/office/drawing/2014/main" id="{EB204448-1A55-4895-810C-179F869C7E91}"/>
                  </a:ext>
                </a:extLst>
              </p:cNvPr>
              <p:cNvSpPr>
                <a:spLocks noChangeShapeType="1"/>
              </p:cNvSpPr>
              <p:nvPr/>
            </p:nvSpPr>
            <p:spPr bwMode="auto">
              <a:xfrm>
                <a:off x="100893311" y="129895564"/>
                <a:ext cx="342899" cy="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0">
                <a:extLst>
                  <a:ext uri="{FF2B5EF4-FFF2-40B4-BE49-F238E27FC236}">
                    <a16:creationId xmlns:a16="http://schemas.microsoft.com/office/drawing/2014/main" id="{132E8DFC-EDD0-404A-95F1-9E7CAC18815E}"/>
                  </a:ext>
                </a:extLst>
              </p:cNvPr>
              <p:cNvSpPr txBox="1">
                <a:spLocks noChangeArrowheads="1"/>
              </p:cNvSpPr>
              <p:nvPr/>
            </p:nvSpPr>
            <p:spPr bwMode="auto">
              <a:xfrm>
                <a:off x="100893311" y="129666965"/>
                <a:ext cx="371181" cy="26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9" name="Text Box 11">
              <a:extLst>
                <a:ext uri="{FF2B5EF4-FFF2-40B4-BE49-F238E27FC236}">
                  <a16:creationId xmlns:a16="http://schemas.microsoft.com/office/drawing/2014/main" id="{1A0A3A68-A536-44AC-9DA6-C7E7ADA67F0E}"/>
                </a:ext>
              </a:extLst>
            </p:cNvPr>
            <p:cNvSpPr txBox="1">
              <a:spLocks noChangeArrowheads="1"/>
            </p:cNvSpPr>
            <p:nvPr/>
          </p:nvSpPr>
          <p:spPr bwMode="auto">
            <a:xfrm>
              <a:off x="107848434" y="114420828"/>
              <a:ext cx="510193" cy="1964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12">
              <a:extLst>
                <a:ext uri="{FF2B5EF4-FFF2-40B4-BE49-F238E27FC236}">
                  <a16:creationId xmlns:a16="http://schemas.microsoft.com/office/drawing/2014/main" id="{9D4FB7A8-E635-402F-A317-D95F5BB7C0D3}"/>
                </a:ext>
              </a:extLst>
            </p:cNvPr>
            <p:cNvSpPr txBox="1">
              <a:spLocks noChangeArrowheads="1"/>
            </p:cNvSpPr>
            <p:nvPr/>
          </p:nvSpPr>
          <p:spPr bwMode="auto">
            <a:xfrm>
              <a:off x="109160600" y="114938204"/>
              <a:ext cx="1361872" cy="566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3">
              <a:extLst>
                <a:ext uri="{FF2B5EF4-FFF2-40B4-BE49-F238E27FC236}">
                  <a16:creationId xmlns:a16="http://schemas.microsoft.com/office/drawing/2014/main" id="{CC832878-3595-4EA6-883F-BD8B23315DCA}"/>
                </a:ext>
              </a:extLst>
            </p:cNvPr>
            <p:cNvSpPr>
              <a:spLocks noChangeShapeType="1"/>
            </p:cNvSpPr>
            <p:nvPr/>
          </p:nvSpPr>
          <p:spPr bwMode="auto">
            <a:xfrm>
              <a:off x="111776091" y="114593287"/>
              <a:ext cx="1" cy="30180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4">
              <a:extLst>
                <a:ext uri="{FF2B5EF4-FFF2-40B4-BE49-F238E27FC236}">
                  <a16:creationId xmlns:a16="http://schemas.microsoft.com/office/drawing/2014/main" id="{EB127DE5-6F39-47BB-8FD4-EB24D45FF181}"/>
                </a:ext>
              </a:extLst>
            </p:cNvPr>
            <p:cNvSpPr>
              <a:spLocks noChangeShapeType="1"/>
            </p:cNvSpPr>
            <p:nvPr/>
          </p:nvSpPr>
          <p:spPr bwMode="auto">
            <a:xfrm>
              <a:off x="111540429" y="114593287"/>
              <a:ext cx="47132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5">
              <a:extLst>
                <a:ext uri="{FF2B5EF4-FFF2-40B4-BE49-F238E27FC236}">
                  <a16:creationId xmlns:a16="http://schemas.microsoft.com/office/drawing/2014/main" id="{746BD445-A6D7-438D-B6FC-5256AF31F50B}"/>
                </a:ext>
              </a:extLst>
            </p:cNvPr>
            <p:cNvSpPr txBox="1">
              <a:spLocks noChangeArrowheads="1"/>
            </p:cNvSpPr>
            <p:nvPr/>
          </p:nvSpPr>
          <p:spPr bwMode="auto">
            <a:xfrm>
              <a:off x="111304771" y="114153232"/>
              <a:ext cx="942637" cy="4640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13-15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4" name="Group 16">
              <a:extLst>
                <a:ext uri="{FF2B5EF4-FFF2-40B4-BE49-F238E27FC236}">
                  <a16:creationId xmlns:a16="http://schemas.microsoft.com/office/drawing/2014/main" id="{9688CF10-394E-45CB-8151-7D8B5F483BD6}"/>
                </a:ext>
              </a:extLst>
            </p:cNvPr>
            <p:cNvGrpSpPr>
              <a:grpSpLocks/>
            </p:cNvGrpSpPr>
            <p:nvPr/>
          </p:nvGrpSpPr>
          <p:grpSpPr bwMode="auto">
            <a:xfrm>
              <a:off x="109576601" y="114420828"/>
              <a:ext cx="510191" cy="474260"/>
              <a:chOff x="107141716" y="129438365"/>
              <a:chExt cx="371181" cy="628649"/>
            </a:xfrm>
          </p:grpSpPr>
          <p:sp>
            <p:nvSpPr>
              <p:cNvPr id="16" name="Line 17">
                <a:extLst>
                  <a:ext uri="{FF2B5EF4-FFF2-40B4-BE49-F238E27FC236}">
                    <a16:creationId xmlns:a16="http://schemas.microsoft.com/office/drawing/2014/main" id="{FBAD2307-5B4A-4412-9308-5D0B2B16D7E7}"/>
                  </a:ext>
                </a:extLst>
              </p:cNvPr>
              <p:cNvSpPr>
                <a:spLocks noChangeShapeType="1"/>
              </p:cNvSpPr>
              <p:nvPr/>
            </p:nvSpPr>
            <p:spPr bwMode="auto">
              <a:xfrm>
                <a:off x="107313166" y="129666963"/>
                <a:ext cx="3" cy="40005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8">
                <a:extLst>
                  <a:ext uri="{FF2B5EF4-FFF2-40B4-BE49-F238E27FC236}">
                    <a16:creationId xmlns:a16="http://schemas.microsoft.com/office/drawing/2014/main" id="{FCE5FDF9-5ADF-47E0-B03F-63D0F03713A0}"/>
                  </a:ext>
                </a:extLst>
              </p:cNvPr>
              <p:cNvSpPr>
                <a:spLocks noChangeShapeType="1"/>
              </p:cNvSpPr>
              <p:nvPr/>
            </p:nvSpPr>
            <p:spPr bwMode="auto">
              <a:xfrm>
                <a:off x="107141717" y="129666964"/>
                <a:ext cx="342900" cy="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9">
                <a:extLst>
                  <a:ext uri="{FF2B5EF4-FFF2-40B4-BE49-F238E27FC236}">
                    <a16:creationId xmlns:a16="http://schemas.microsoft.com/office/drawing/2014/main" id="{791D2F4C-6E6D-4C07-AB87-0E39FDD0BF4D}"/>
                  </a:ext>
                </a:extLst>
              </p:cNvPr>
              <p:cNvSpPr txBox="1">
                <a:spLocks noChangeArrowheads="1"/>
              </p:cNvSpPr>
              <p:nvPr/>
            </p:nvSpPr>
            <p:spPr bwMode="auto">
              <a:xfrm>
                <a:off x="107141716" y="129438365"/>
                <a:ext cx="371181" cy="26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5" name="Text Box 20">
              <a:extLst>
                <a:ext uri="{FF2B5EF4-FFF2-40B4-BE49-F238E27FC236}">
                  <a16:creationId xmlns:a16="http://schemas.microsoft.com/office/drawing/2014/main" id="{2E2A97CF-3C99-428E-8540-1F47A3188E42}"/>
                </a:ext>
              </a:extLst>
            </p:cNvPr>
            <p:cNvSpPr txBox="1">
              <a:spLocks noChangeArrowheads="1"/>
            </p:cNvSpPr>
            <p:nvPr/>
          </p:nvSpPr>
          <p:spPr bwMode="auto">
            <a:xfrm>
              <a:off x="111328200" y="114919125"/>
              <a:ext cx="942637" cy="4640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4" name="Slide Number Placeholder 23">
            <a:extLst>
              <a:ext uri="{FF2B5EF4-FFF2-40B4-BE49-F238E27FC236}">
                <a16:creationId xmlns:a16="http://schemas.microsoft.com/office/drawing/2014/main" id="{06D04ACB-69C1-49F9-8DAB-000C6EBD9E64}"/>
              </a:ext>
            </a:extLst>
          </p:cNvPr>
          <p:cNvSpPr>
            <a:spLocks noGrp="1"/>
          </p:cNvSpPr>
          <p:nvPr>
            <p:ph type="sldNum" sz="quarter" idx="12"/>
          </p:nvPr>
        </p:nvSpPr>
        <p:spPr/>
        <p:txBody>
          <a:bodyPr/>
          <a:lstStyle/>
          <a:p>
            <a:fld id="{1E1B8BD3-EEEF-4896-BEE3-06C250004F3C}" type="slidenum">
              <a:rPr lang="en-US" smtClean="0"/>
              <a:pPr/>
              <a:t>5</a:t>
            </a:fld>
            <a:endParaRPr lang="en-US"/>
          </a:p>
        </p:txBody>
      </p:sp>
    </p:spTree>
    <p:extLst>
      <p:ext uri="{BB962C8B-B14F-4D97-AF65-F5344CB8AC3E}">
        <p14:creationId xmlns:p14="http://schemas.microsoft.com/office/powerpoint/2010/main" val="339099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6346B59F-0668-427E-8AB4-A89020BE3488}"/>
              </a:ext>
            </a:extLst>
          </p:cNvPr>
          <p:cNvSpPr txBox="1">
            <a:spLocks noChangeArrowheads="1"/>
          </p:cNvSpPr>
          <p:nvPr/>
        </p:nvSpPr>
        <p:spPr bwMode="auto">
          <a:xfrm>
            <a:off x="4945878" y="367543"/>
            <a:ext cx="6858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Line 3">
            <a:extLst>
              <a:ext uri="{FF2B5EF4-FFF2-40B4-BE49-F238E27FC236}">
                <a16:creationId xmlns:a16="http://schemas.microsoft.com/office/drawing/2014/main" id="{C15AD2E9-EA51-4DE2-9A44-A00D21B9A1F1}"/>
              </a:ext>
            </a:extLst>
          </p:cNvPr>
          <p:cNvSpPr>
            <a:spLocks noChangeShapeType="1"/>
          </p:cNvSpPr>
          <p:nvPr/>
        </p:nvSpPr>
        <p:spPr bwMode="auto">
          <a:xfrm flipV="1">
            <a:off x="445900" y="1298317"/>
            <a:ext cx="4481537" cy="4764"/>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1">
            <a:extLst>
              <a:ext uri="{FF2B5EF4-FFF2-40B4-BE49-F238E27FC236}">
                <a16:creationId xmlns:a16="http://schemas.microsoft.com/office/drawing/2014/main" id="{1AD597AF-E65E-485E-B57F-926CE47CBC13}"/>
              </a:ext>
            </a:extLst>
          </p:cNvPr>
          <p:cNvSpPr txBox="1">
            <a:spLocks noChangeArrowheads="1"/>
          </p:cNvSpPr>
          <p:nvPr/>
        </p:nvSpPr>
        <p:spPr bwMode="auto">
          <a:xfrm>
            <a:off x="1698463" y="1345943"/>
            <a:ext cx="1360488" cy="566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2">
            <a:extLst>
              <a:ext uri="{FF2B5EF4-FFF2-40B4-BE49-F238E27FC236}">
                <a16:creationId xmlns:a16="http://schemas.microsoft.com/office/drawing/2014/main" id="{7F3E0C22-B1E6-49BE-8575-7FB4856A22F2}"/>
              </a:ext>
            </a:extLst>
          </p:cNvPr>
          <p:cNvSpPr>
            <a:spLocks noChangeShapeType="1"/>
          </p:cNvSpPr>
          <p:nvPr/>
        </p:nvSpPr>
        <p:spPr bwMode="auto">
          <a:xfrm>
            <a:off x="4313076" y="1001456"/>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3">
            <a:extLst>
              <a:ext uri="{FF2B5EF4-FFF2-40B4-BE49-F238E27FC236}">
                <a16:creationId xmlns:a16="http://schemas.microsoft.com/office/drawing/2014/main" id="{ECB01B2D-D8B8-472E-B964-301D3D5C3877}"/>
              </a:ext>
            </a:extLst>
          </p:cNvPr>
          <p:cNvSpPr>
            <a:spLocks noChangeShapeType="1"/>
          </p:cNvSpPr>
          <p:nvPr/>
        </p:nvSpPr>
        <p:spPr bwMode="auto">
          <a:xfrm>
            <a:off x="4078126" y="1001456"/>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4">
            <a:extLst>
              <a:ext uri="{FF2B5EF4-FFF2-40B4-BE49-F238E27FC236}">
                <a16:creationId xmlns:a16="http://schemas.microsoft.com/office/drawing/2014/main" id="{D503CBE9-F80E-4E61-8380-C17EAFEDCDDA}"/>
              </a:ext>
            </a:extLst>
          </p:cNvPr>
          <p:cNvSpPr txBox="1">
            <a:spLocks noChangeArrowheads="1"/>
          </p:cNvSpPr>
          <p:nvPr/>
        </p:nvSpPr>
        <p:spPr bwMode="auto">
          <a:xfrm>
            <a:off x="3841588" y="412493"/>
            <a:ext cx="942975"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13-15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9">
            <a:extLst>
              <a:ext uri="{FF2B5EF4-FFF2-40B4-BE49-F238E27FC236}">
                <a16:creationId xmlns:a16="http://schemas.microsoft.com/office/drawing/2014/main" id="{1750B51A-CD72-494E-AD11-B820D00C20B2}"/>
              </a:ext>
            </a:extLst>
          </p:cNvPr>
          <p:cNvSpPr txBox="1">
            <a:spLocks noChangeArrowheads="1"/>
          </p:cNvSpPr>
          <p:nvPr/>
        </p:nvSpPr>
        <p:spPr bwMode="auto">
          <a:xfrm>
            <a:off x="3865401" y="1326893"/>
            <a:ext cx="12573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Antiochus III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Scopus of Aetolia (P)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9">
            <a:extLst>
              <a:ext uri="{FF2B5EF4-FFF2-40B4-BE49-F238E27FC236}">
                <a16:creationId xmlns:a16="http://schemas.microsoft.com/office/drawing/2014/main" id="{9E1B9A73-E7CB-41F6-9C4D-F3FBDEB25EC6}"/>
              </a:ext>
            </a:extLst>
          </p:cNvPr>
          <p:cNvSpPr/>
          <p:nvPr/>
        </p:nvSpPr>
        <p:spPr>
          <a:xfrm>
            <a:off x="5357651" y="412493"/>
            <a:ext cx="6318234" cy="2031325"/>
          </a:xfrm>
          <a:prstGeom prst="rect">
            <a:avLst/>
          </a:prstGeom>
        </p:spPr>
        <p:txBody>
          <a:bodyPr wrap="square">
            <a:spAutoFit/>
          </a:bodyPr>
          <a:lstStyle/>
          <a:p>
            <a:r>
              <a:rPr lang="en-US" sz="1400" kern="1400" dirty="0">
                <a:solidFill>
                  <a:srgbClr val="000000"/>
                </a:solidFill>
                <a:latin typeface="Arial Narrow" panose="020B0606020202030204" pitchFamily="34" charset="0"/>
              </a:rPr>
              <a:t>If it says the King of the North sets forth a multitude greater than the former, what do we know? What can we understand from that? He's bringing a bigger army or a greater Army, then there must be a time when he brought a smaller army. We </a:t>
            </a:r>
            <a:r>
              <a:rPr lang="en-US" sz="1400" kern="1400" spc="-40" dirty="0">
                <a:solidFill>
                  <a:srgbClr val="000000"/>
                </a:solidFill>
                <a:latin typeface="Arial Narrow" panose="020B0606020202030204" pitchFamily="34" charset="0"/>
              </a:rPr>
              <a:t>conclude from that, that they fought before. This isn't the first time that they fought. In the battle of </a:t>
            </a:r>
            <a:r>
              <a:rPr lang="en-US" sz="1400" kern="1400" spc="-40" dirty="0" err="1">
                <a:solidFill>
                  <a:srgbClr val="000000"/>
                </a:solidFill>
                <a:latin typeface="Arial Narrow" panose="020B0606020202030204" pitchFamily="34" charset="0"/>
              </a:rPr>
              <a:t>Panium</a:t>
            </a:r>
            <a:r>
              <a:rPr lang="en-US" sz="1400" kern="1400" spc="-40" dirty="0">
                <a:solidFill>
                  <a:srgbClr val="000000"/>
                </a:solidFill>
                <a:latin typeface="Arial Narrow" panose="020B0606020202030204" pitchFamily="34" charset="0"/>
              </a:rPr>
              <a:t> it was Antiochus</a:t>
            </a:r>
            <a:r>
              <a:rPr lang="en-US" sz="1400" kern="1400" dirty="0">
                <a:solidFill>
                  <a:srgbClr val="000000"/>
                </a:solidFill>
                <a:latin typeface="Arial Narrow" panose="020B0606020202030204" pitchFamily="34" charset="0"/>
              </a:rPr>
              <a:t> III who was king of the Seleucid Empire. And for the Ptolemaic empire it was General Scopus of </a:t>
            </a:r>
            <a:r>
              <a:rPr lang="en-US" sz="1400" kern="1400" dirty="0" err="1">
                <a:solidFill>
                  <a:srgbClr val="000000"/>
                </a:solidFill>
                <a:latin typeface="Arial Narrow" panose="020B0606020202030204" pitchFamily="34" charset="0"/>
              </a:rPr>
              <a:t>AEtolia</a:t>
            </a:r>
            <a:r>
              <a:rPr lang="en-US" sz="1400" kern="1400" dirty="0">
                <a:solidFill>
                  <a:srgbClr val="000000"/>
                </a:solidFill>
                <a:latin typeface="Arial Narrow" panose="020B0606020202030204" pitchFamily="34" charset="0"/>
              </a:rPr>
              <a:t>. Why was a general fighting for the King of the South? Ptolemy was very young, too young to be leading an army.  So it is Scopus of </a:t>
            </a:r>
            <a:r>
              <a:rPr lang="en-US" sz="1400" kern="1400" dirty="0" err="1">
                <a:solidFill>
                  <a:srgbClr val="000000"/>
                </a:solidFill>
                <a:latin typeface="Arial Narrow" panose="020B0606020202030204" pitchFamily="34" charset="0"/>
              </a:rPr>
              <a:t>AEtolia</a:t>
            </a:r>
            <a:r>
              <a:rPr lang="en-US" sz="1400" kern="1400" dirty="0">
                <a:solidFill>
                  <a:srgbClr val="000000"/>
                </a:solidFill>
                <a:latin typeface="Arial Narrow" panose="020B0606020202030204" pitchFamily="34" charset="0"/>
              </a:rPr>
              <a:t> that fights for Ptolemy. Antiochus III of the Seleucid Empire achieved a complete victory. He annihilated the Ptolemaic Army.  What did he win victory over? What were they fighting over? </a:t>
            </a:r>
            <a:endParaRPr lang="en-US" sz="1400" kern="1400" dirty="0">
              <a:solidFill>
                <a:srgbClr val="000000"/>
              </a:solidFill>
              <a:effectLst/>
              <a:latin typeface="Times New Roman" panose="02020603050405020304" pitchFamily="18" charset="0"/>
            </a:endParaRPr>
          </a:p>
        </p:txBody>
      </p:sp>
      <p:sp>
        <p:nvSpPr>
          <p:cNvPr id="23" name="Rectangle 22">
            <a:extLst>
              <a:ext uri="{FF2B5EF4-FFF2-40B4-BE49-F238E27FC236}">
                <a16:creationId xmlns:a16="http://schemas.microsoft.com/office/drawing/2014/main" id="{AE676E4E-8E25-4656-9FDB-52710EC5C20B}"/>
              </a:ext>
            </a:extLst>
          </p:cNvPr>
          <p:cNvSpPr/>
          <p:nvPr/>
        </p:nvSpPr>
        <p:spPr>
          <a:xfrm>
            <a:off x="503197" y="2476291"/>
            <a:ext cx="4945972" cy="3908762"/>
          </a:xfrm>
          <a:prstGeom prst="rect">
            <a:avLst/>
          </a:prstGeom>
        </p:spPr>
        <p:txBody>
          <a:bodyPr wrap="square">
            <a:spAutoFit/>
          </a:bodyPr>
          <a:lstStyle/>
          <a:p>
            <a:r>
              <a:rPr lang="en-US" sz="1400" kern="1400" dirty="0" err="1">
                <a:solidFill>
                  <a:srgbClr val="000000"/>
                </a:solidFill>
                <a:latin typeface="Arial Narrow" panose="020B0606020202030204" pitchFamily="34" charset="0"/>
              </a:rPr>
              <a:t>Seleucus</a:t>
            </a:r>
            <a:r>
              <a:rPr lang="en-US" sz="1400" kern="1400" dirty="0">
                <a:solidFill>
                  <a:srgbClr val="000000"/>
                </a:solidFill>
                <a:latin typeface="Arial Narrow" panose="020B0606020202030204" pitchFamily="34" charset="0"/>
              </a:rPr>
              <a:t> doesn't take Egypt here.  He didn't conquer Egypt—he didn’t want Egypt. That wasn't the quarrel between them.   They're not just fighting for the sake of fighting, something has happened long ago that has turned these two men against each other.  There’s  something that they both want and it's not each other's Empire. They’re fighting over the area known as </a:t>
            </a:r>
            <a:r>
              <a:rPr lang="en-US" sz="1400" kern="1400" dirty="0" err="1">
                <a:solidFill>
                  <a:srgbClr val="000000"/>
                </a:solidFill>
                <a:latin typeface="Arial Narrow" panose="020B0606020202030204" pitchFamily="34" charset="0"/>
              </a:rPr>
              <a:t>Coele</a:t>
            </a:r>
            <a:r>
              <a:rPr lang="en-US" sz="1400" kern="1400" dirty="0">
                <a:solidFill>
                  <a:srgbClr val="000000"/>
                </a:solidFill>
                <a:latin typeface="Arial Narrow" panose="020B0606020202030204" pitchFamily="34" charset="0"/>
              </a:rPr>
              <a:t> Syria.   They both want this strategic area. When they fight the battle of </a:t>
            </a:r>
            <a:r>
              <a:rPr lang="en-US" sz="1400" kern="1400" dirty="0" err="1">
                <a:solidFill>
                  <a:srgbClr val="000000"/>
                </a:solidFill>
                <a:latin typeface="Arial Narrow" panose="020B0606020202030204" pitchFamily="34" charset="0"/>
              </a:rPr>
              <a:t>Panium</a:t>
            </a:r>
            <a:r>
              <a:rPr lang="en-US" sz="1400" kern="1400" dirty="0">
                <a:solidFill>
                  <a:srgbClr val="000000"/>
                </a:solidFill>
                <a:latin typeface="Arial Narrow" panose="020B0606020202030204" pitchFamily="34" charset="0"/>
              </a:rPr>
              <a:t>, it's over this area. This is what Antiochus wins at </a:t>
            </a:r>
            <a:r>
              <a:rPr lang="en-US" sz="1400" kern="1400" dirty="0" err="1">
                <a:solidFill>
                  <a:srgbClr val="000000"/>
                </a:solidFill>
                <a:latin typeface="Arial Narrow" panose="020B0606020202030204" pitchFamily="34" charset="0"/>
              </a:rPr>
              <a:t>Panium</a:t>
            </a:r>
            <a:r>
              <a:rPr lang="en-US" sz="1400" kern="1400" dirty="0">
                <a:solidFill>
                  <a:srgbClr val="000000"/>
                </a:solidFill>
                <a:latin typeface="Arial Narrow" panose="020B0606020202030204" pitchFamily="34" charset="0"/>
              </a:rPr>
              <a:t>. They've been fighting over that area for a long time. In all that there have been six Syrian Wars. All the history we’re talking of relates to these six Syrian Wars. </a:t>
            </a:r>
            <a:r>
              <a:rPr lang="en-US" sz="1400" kern="1400" dirty="0" err="1">
                <a:solidFill>
                  <a:srgbClr val="000000"/>
                </a:solidFill>
                <a:latin typeface="Arial Narrow" panose="020B0606020202030204" pitchFamily="34" charset="0"/>
              </a:rPr>
              <a:t>Panium</a:t>
            </a:r>
            <a:r>
              <a:rPr lang="en-US" sz="1400" kern="1400" dirty="0">
                <a:solidFill>
                  <a:srgbClr val="000000"/>
                </a:solidFill>
                <a:latin typeface="Arial Narrow" panose="020B0606020202030204" pitchFamily="34" charset="0"/>
              </a:rPr>
              <a:t> is the 5th, it finishes the 5th Syrian War. In that actual history if you were a historian, you wouldn't mark the end at </a:t>
            </a:r>
            <a:r>
              <a:rPr lang="en-US" sz="1400" kern="1400" dirty="0" err="1">
                <a:solidFill>
                  <a:srgbClr val="000000"/>
                </a:solidFill>
                <a:latin typeface="Arial Narrow" panose="020B0606020202030204" pitchFamily="34" charset="0"/>
              </a:rPr>
              <a:t>Panium</a:t>
            </a:r>
            <a:r>
              <a:rPr lang="en-US" sz="1400" kern="1400" dirty="0">
                <a:solidFill>
                  <a:srgbClr val="000000"/>
                </a:solidFill>
                <a:latin typeface="Arial Narrow" panose="020B0606020202030204" pitchFamily="34" charset="0"/>
              </a:rPr>
              <a:t>. But Daniel does in Chapter 11. He says the 6th war is noise,  and that the king is the south is not that strong again.  In the 6th Syrian War, it's not really two empires fighting because it's at </a:t>
            </a:r>
            <a:r>
              <a:rPr lang="en-US" sz="1400" kern="1400" dirty="0" err="1">
                <a:solidFill>
                  <a:srgbClr val="000000"/>
                </a:solidFill>
                <a:latin typeface="Arial Narrow" panose="020B0606020202030204" pitchFamily="34" charset="0"/>
              </a:rPr>
              <a:t>Panium</a:t>
            </a:r>
            <a:r>
              <a:rPr lang="en-US" sz="1400" kern="1400" dirty="0">
                <a:solidFill>
                  <a:srgbClr val="000000"/>
                </a:solidFill>
                <a:latin typeface="Arial Narrow" panose="020B0606020202030204" pitchFamily="34" charset="0"/>
              </a:rPr>
              <a:t> that Ptolemy is weakened.  He is never able to become strong again, as an empire. We need to locate ourselves in history, that there are six Syrian Wars and we're marking the end of the 5th in Daniel 11.</a:t>
            </a:r>
          </a:p>
          <a:p>
            <a:r>
              <a:rPr lang="en-US" sz="1000" kern="1400" dirty="0">
                <a:solidFill>
                  <a:srgbClr val="000000"/>
                </a:solidFill>
                <a:latin typeface="Times New Roman" panose="02020603050405020304" pitchFamily="18" charset="0"/>
              </a:rPr>
              <a:t> </a:t>
            </a:r>
          </a:p>
        </p:txBody>
      </p:sp>
      <p:grpSp>
        <p:nvGrpSpPr>
          <p:cNvPr id="24" name="Group 20">
            <a:extLst>
              <a:ext uri="{FF2B5EF4-FFF2-40B4-BE49-F238E27FC236}">
                <a16:creationId xmlns:a16="http://schemas.microsoft.com/office/drawing/2014/main" id="{C9AFE352-1C18-4A6B-B52F-33E2296FBD06}"/>
              </a:ext>
            </a:extLst>
          </p:cNvPr>
          <p:cNvGrpSpPr>
            <a:grpSpLocks/>
          </p:cNvGrpSpPr>
          <p:nvPr/>
        </p:nvGrpSpPr>
        <p:grpSpPr bwMode="auto">
          <a:xfrm>
            <a:off x="6523615" y="2556068"/>
            <a:ext cx="4257675" cy="2257425"/>
            <a:chOff x="109357057" y="109556550"/>
            <a:chExt cx="4257143" cy="2257143"/>
          </a:xfrm>
        </p:grpSpPr>
        <p:pic>
          <p:nvPicPr>
            <p:cNvPr id="5141" name="Picture 21">
              <a:extLst>
                <a:ext uri="{FF2B5EF4-FFF2-40B4-BE49-F238E27FC236}">
                  <a16:creationId xmlns:a16="http://schemas.microsoft.com/office/drawing/2014/main" id="{919A6E2D-FE17-4BC0-B699-40B1D2D6C0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57057" y="109556550"/>
              <a:ext cx="4257143" cy="22571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 name="Oval 22">
              <a:extLst>
                <a:ext uri="{FF2B5EF4-FFF2-40B4-BE49-F238E27FC236}">
                  <a16:creationId xmlns:a16="http://schemas.microsoft.com/office/drawing/2014/main" id="{4EF083E3-C3AD-4A55-824F-48A936DF9FCE}"/>
                </a:ext>
              </a:extLst>
            </p:cNvPr>
            <p:cNvSpPr>
              <a:spLocks noChangeArrowheads="1"/>
            </p:cNvSpPr>
            <p:nvPr/>
          </p:nvSpPr>
          <p:spPr bwMode="auto">
            <a:xfrm>
              <a:off x="110871000" y="110356650"/>
              <a:ext cx="171450" cy="285750"/>
            </a:xfrm>
            <a:prstGeom prst="ellipse">
              <a:avLst/>
            </a:prstGeom>
            <a:solidFill>
              <a:srgbClr val="FFFF00"/>
            </a:solidFill>
            <a:ln w="9525" algn="in">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3">
              <a:extLst>
                <a:ext uri="{FF2B5EF4-FFF2-40B4-BE49-F238E27FC236}">
                  <a16:creationId xmlns:a16="http://schemas.microsoft.com/office/drawing/2014/main" id="{FA65AD50-23BB-48C2-8540-EB6194AAB649}"/>
                </a:ext>
              </a:extLst>
            </p:cNvPr>
            <p:cNvSpPr>
              <a:spLocks noChangeShapeType="1"/>
            </p:cNvSpPr>
            <p:nvPr/>
          </p:nvSpPr>
          <p:spPr bwMode="auto">
            <a:xfrm flipV="1">
              <a:off x="110128050" y="110528100"/>
              <a:ext cx="685800" cy="57150"/>
            </a:xfrm>
            <a:prstGeom prst="line">
              <a:avLst/>
            </a:prstGeom>
            <a:noFill/>
            <a:ln w="571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7" name="Line 24">
            <a:extLst>
              <a:ext uri="{FF2B5EF4-FFF2-40B4-BE49-F238E27FC236}">
                <a16:creationId xmlns:a16="http://schemas.microsoft.com/office/drawing/2014/main" id="{2121D309-6121-4372-92A9-626BD5E7EACF}"/>
              </a:ext>
            </a:extLst>
          </p:cNvPr>
          <p:cNvSpPr>
            <a:spLocks noChangeShapeType="1"/>
          </p:cNvSpPr>
          <p:nvPr/>
        </p:nvSpPr>
        <p:spPr bwMode="auto">
          <a:xfrm>
            <a:off x="6331050" y="6033764"/>
            <a:ext cx="531495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5">
            <a:extLst>
              <a:ext uri="{FF2B5EF4-FFF2-40B4-BE49-F238E27FC236}">
                <a16:creationId xmlns:a16="http://schemas.microsoft.com/office/drawing/2014/main" id="{16F37888-9324-46F0-BF5F-787A3AAC263E}"/>
              </a:ext>
            </a:extLst>
          </p:cNvPr>
          <p:cNvSpPr>
            <a:spLocks noChangeShapeType="1"/>
          </p:cNvSpPr>
          <p:nvPr/>
        </p:nvSpPr>
        <p:spPr bwMode="auto">
          <a:xfrm>
            <a:off x="6902550" y="5576564"/>
            <a:ext cx="0" cy="4572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6">
            <a:extLst>
              <a:ext uri="{FF2B5EF4-FFF2-40B4-BE49-F238E27FC236}">
                <a16:creationId xmlns:a16="http://schemas.microsoft.com/office/drawing/2014/main" id="{FAB72D5D-B03F-45D2-99BE-B5F8BDF34556}"/>
              </a:ext>
            </a:extLst>
          </p:cNvPr>
          <p:cNvSpPr>
            <a:spLocks noChangeShapeType="1"/>
          </p:cNvSpPr>
          <p:nvPr/>
        </p:nvSpPr>
        <p:spPr bwMode="auto">
          <a:xfrm>
            <a:off x="8617050" y="5576564"/>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7">
            <a:extLst>
              <a:ext uri="{FF2B5EF4-FFF2-40B4-BE49-F238E27FC236}">
                <a16:creationId xmlns:a16="http://schemas.microsoft.com/office/drawing/2014/main" id="{3FC7AE18-F300-4B03-A655-21A078A9ACF3}"/>
              </a:ext>
            </a:extLst>
          </p:cNvPr>
          <p:cNvSpPr>
            <a:spLocks noChangeShapeType="1"/>
          </p:cNvSpPr>
          <p:nvPr/>
        </p:nvSpPr>
        <p:spPr bwMode="auto">
          <a:xfrm>
            <a:off x="10217250" y="5576564"/>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8">
            <a:extLst>
              <a:ext uri="{FF2B5EF4-FFF2-40B4-BE49-F238E27FC236}">
                <a16:creationId xmlns:a16="http://schemas.microsoft.com/office/drawing/2014/main" id="{EC9AAD31-7E43-45DB-98DD-858B29F54AD0}"/>
              </a:ext>
            </a:extLst>
          </p:cNvPr>
          <p:cNvSpPr>
            <a:spLocks noChangeShapeType="1"/>
          </p:cNvSpPr>
          <p:nvPr/>
        </p:nvSpPr>
        <p:spPr bwMode="auto">
          <a:xfrm>
            <a:off x="11017350" y="5576564"/>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20" name="Line 29">
            <a:extLst>
              <a:ext uri="{FF2B5EF4-FFF2-40B4-BE49-F238E27FC236}">
                <a16:creationId xmlns:a16="http://schemas.microsoft.com/office/drawing/2014/main" id="{716E09F3-A4E1-4877-A8E3-88D8E5295315}"/>
              </a:ext>
            </a:extLst>
          </p:cNvPr>
          <p:cNvSpPr>
            <a:spLocks noChangeShapeType="1"/>
          </p:cNvSpPr>
          <p:nvPr/>
        </p:nvSpPr>
        <p:spPr bwMode="auto">
          <a:xfrm>
            <a:off x="9417150" y="5576564"/>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21" name="Line 30">
            <a:extLst>
              <a:ext uri="{FF2B5EF4-FFF2-40B4-BE49-F238E27FC236}">
                <a16:creationId xmlns:a16="http://schemas.microsoft.com/office/drawing/2014/main" id="{768523D8-C1A8-480A-8447-AA91036A3A28}"/>
              </a:ext>
            </a:extLst>
          </p:cNvPr>
          <p:cNvSpPr>
            <a:spLocks noChangeShapeType="1"/>
          </p:cNvSpPr>
          <p:nvPr/>
        </p:nvSpPr>
        <p:spPr bwMode="auto">
          <a:xfrm>
            <a:off x="7702650" y="5576564"/>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22" name="WordArt 31">
            <a:extLst>
              <a:ext uri="{FF2B5EF4-FFF2-40B4-BE49-F238E27FC236}">
                <a16:creationId xmlns:a16="http://schemas.microsoft.com/office/drawing/2014/main" id="{5A25BCCB-1018-4DEF-8DC1-96D387E13B8F}"/>
              </a:ext>
            </a:extLst>
          </p:cNvPr>
          <p:cNvSpPr>
            <a:spLocks noChangeArrowheads="1" noChangeShapeType="1" noTextEdit="1"/>
          </p:cNvSpPr>
          <p:nvPr/>
        </p:nvSpPr>
        <p:spPr bwMode="auto">
          <a:xfrm>
            <a:off x="5588100" y="5119364"/>
            <a:ext cx="1314450" cy="57150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rtl="0">
              <a:buNone/>
            </a:pPr>
            <a:r>
              <a:rPr lang="en-US" sz="3600" kern="10" spc="0">
                <a:ln w="9525">
                  <a:solidFill>
                    <a:srgbClr val="000000"/>
                  </a:solidFill>
                  <a:round/>
                  <a:headEnd/>
                  <a:tailEnd/>
                </a:ln>
                <a:solidFill>
                  <a:srgbClr val="000000"/>
                </a:solidFill>
                <a:effectLst/>
                <a:latin typeface="Arial Narrow" panose="020B0606020202030204" pitchFamily="34" charset="0"/>
              </a:rPr>
              <a:t>6 Syrian Wars</a:t>
            </a:r>
          </a:p>
        </p:txBody>
      </p:sp>
      <p:sp>
        <p:nvSpPr>
          <p:cNvPr id="5123" name="Text Box 32">
            <a:extLst>
              <a:ext uri="{FF2B5EF4-FFF2-40B4-BE49-F238E27FC236}">
                <a16:creationId xmlns:a16="http://schemas.microsoft.com/office/drawing/2014/main" id="{E1322BB5-BCBF-40AA-AC15-152579FB31E2}"/>
              </a:ext>
            </a:extLst>
          </p:cNvPr>
          <p:cNvSpPr txBox="1">
            <a:spLocks noChangeArrowheads="1"/>
          </p:cNvSpPr>
          <p:nvPr/>
        </p:nvSpPr>
        <p:spPr bwMode="auto">
          <a:xfrm>
            <a:off x="6731100" y="6090914"/>
            <a:ext cx="34290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24" name="Text Box 33">
            <a:extLst>
              <a:ext uri="{FF2B5EF4-FFF2-40B4-BE49-F238E27FC236}">
                <a16:creationId xmlns:a16="http://schemas.microsoft.com/office/drawing/2014/main" id="{2B7E8CF8-E4B2-4547-A370-5C361AF42B06}"/>
              </a:ext>
            </a:extLst>
          </p:cNvPr>
          <p:cNvSpPr txBox="1">
            <a:spLocks noChangeArrowheads="1"/>
          </p:cNvSpPr>
          <p:nvPr/>
        </p:nvSpPr>
        <p:spPr bwMode="auto">
          <a:xfrm>
            <a:off x="7531200" y="6090914"/>
            <a:ext cx="34290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25" name="Text Box 34">
            <a:extLst>
              <a:ext uri="{FF2B5EF4-FFF2-40B4-BE49-F238E27FC236}">
                <a16:creationId xmlns:a16="http://schemas.microsoft.com/office/drawing/2014/main" id="{D76B0B5F-C48E-4D7B-B9E1-371B98BBDAD1}"/>
              </a:ext>
            </a:extLst>
          </p:cNvPr>
          <p:cNvSpPr txBox="1">
            <a:spLocks noChangeArrowheads="1"/>
          </p:cNvSpPr>
          <p:nvPr/>
        </p:nvSpPr>
        <p:spPr bwMode="auto">
          <a:xfrm>
            <a:off x="8445600" y="6090914"/>
            <a:ext cx="34290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26" name="Text Box 35">
            <a:extLst>
              <a:ext uri="{FF2B5EF4-FFF2-40B4-BE49-F238E27FC236}">
                <a16:creationId xmlns:a16="http://schemas.microsoft.com/office/drawing/2014/main" id="{37F3E259-799E-460B-AE9B-7AB21CF31BA2}"/>
              </a:ext>
            </a:extLst>
          </p:cNvPr>
          <p:cNvSpPr txBox="1">
            <a:spLocks noChangeArrowheads="1"/>
          </p:cNvSpPr>
          <p:nvPr/>
        </p:nvSpPr>
        <p:spPr bwMode="auto">
          <a:xfrm>
            <a:off x="9245700" y="6090914"/>
            <a:ext cx="34290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27" name="Text Box 36">
            <a:extLst>
              <a:ext uri="{FF2B5EF4-FFF2-40B4-BE49-F238E27FC236}">
                <a16:creationId xmlns:a16="http://schemas.microsoft.com/office/drawing/2014/main" id="{F668014D-F97C-46DC-BCF1-F8441817F55C}"/>
              </a:ext>
            </a:extLst>
          </p:cNvPr>
          <p:cNvSpPr txBox="1">
            <a:spLocks noChangeArrowheads="1"/>
          </p:cNvSpPr>
          <p:nvPr/>
        </p:nvSpPr>
        <p:spPr bwMode="auto">
          <a:xfrm>
            <a:off x="10045800" y="6090914"/>
            <a:ext cx="34290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28" name="Text Box 37">
            <a:extLst>
              <a:ext uri="{FF2B5EF4-FFF2-40B4-BE49-F238E27FC236}">
                <a16:creationId xmlns:a16="http://schemas.microsoft.com/office/drawing/2014/main" id="{E8F1287C-FA06-489C-AEA8-2B02B91EE2A3}"/>
              </a:ext>
            </a:extLst>
          </p:cNvPr>
          <p:cNvSpPr txBox="1">
            <a:spLocks noChangeArrowheads="1"/>
          </p:cNvSpPr>
          <p:nvPr/>
        </p:nvSpPr>
        <p:spPr bwMode="auto">
          <a:xfrm>
            <a:off x="10845900" y="6090914"/>
            <a:ext cx="34290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29" name="Text Box 38">
            <a:extLst>
              <a:ext uri="{FF2B5EF4-FFF2-40B4-BE49-F238E27FC236}">
                <a16:creationId xmlns:a16="http://schemas.microsoft.com/office/drawing/2014/main" id="{2AE00C54-23A0-4F8B-9972-7E7F78E00098}"/>
              </a:ext>
            </a:extLst>
          </p:cNvPr>
          <p:cNvSpPr txBox="1">
            <a:spLocks noChangeArrowheads="1"/>
          </p:cNvSpPr>
          <p:nvPr/>
        </p:nvSpPr>
        <p:spPr bwMode="auto">
          <a:xfrm>
            <a:off x="9760050" y="5233664"/>
            <a:ext cx="85725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30" name="Slide Number Placeholder 5129">
            <a:extLst>
              <a:ext uri="{FF2B5EF4-FFF2-40B4-BE49-F238E27FC236}">
                <a16:creationId xmlns:a16="http://schemas.microsoft.com/office/drawing/2014/main" id="{20600B96-E142-48A9-B227-D19C47C4760C}"/>
              </a:ext>
            </a:extLst>
          </p:cNvPr>
          <p:cNvSpPr>
            <a:spLocks noGrp="1"/>
          </p:cNvSpPr>
          <p:nvPr>
            <p:ph type="sldNum" sz="quarter" idx="12"/>
          </p:nvPr>
        </p:nvSpPr>
        <p:spPr>
          <a:xfrm>
            <a:off x="8409264" y="6347961"/>
            <a:ext cx="2743200" cy="365125"/>
          </a:xfrm>
        </p:spPr>
        <p:txBody>
          <a:bodyPr/>
          <a:lstStyle/>
          <a:p>
            <a:fld id="{1E1B8BD3-EEEF-4896-BEE3-06C250004F3C}" type="slidenum">
              <a:rPr lang="en-US" smtClean="0"/>
              <a:pPr/>
              <a:t>6</a:t>
            </a:fld>
            <a:endParaRPr lang="en-US"/>
          </a:p>
        </p:txBody>
      </p:sp>
    </p:spTree>
    <p:extLst>
      <p:ext uri="{BB962C8B-B14F-4D97-AF65-F5344CB8AC3E}">
        <p14:creationId xmlns:p14="http://schemas.microsoft.com/office/powerpoint/2010/main" val="1731474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AC4639C-2C86-417C-81E0-7B4C2346D1CA}"/>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3" name="Rectangle 2">
            <a:extLst>
              <a:ext uri="{FF2B5EF4-FFF2-40B4-BE49-F238E27FC236}">
                <a16:creationId xmlns:a16="http://schemas.microsoft.com/office/drawing/2014/main" id="{53C0D991-9402-42A3-8FAE-7DD21868B2C3}"/>
              </a:ext>
            </a:extLst>
          </p:cNvPr>
          <p:cNvSpPr/>
          <p:nvPr/>
        </p:nvSpPr>
        <p:spPr>
          <a:xfrm>
            <a:off x="559266" y="342560"/>
            <a:ext cx="11073468" cy="5940088"/>
          </a:xfrm>
          <a:prstGeom prst="rect">
            <a:avLst/>
          </a:prstGeom>
        </p:spPr>
        <p:txBody>
          <a:bodyPr wrap="square">
            <a:spAutoFit/>
          </a:bodyPr>
          <a:lstStyle/>
          <a:p>
            <a:r>
              <a:rPr lang="en-US" sz="1600" kern="1400" dirty="0">
                <a:solidFill>
                  <a:srgbClr val="000000"/>
                </a:solidFill>
                <a:latin typeface="Arial Narrow" panose="020B0606020202030204" pitchFamily="34" charset="0"/>
              </a:rPr>
              <a:t>In the 6th war, Egypt isn’t strong.  One of the reasons we need to go through this history is to understand how we identify noise. Sometimes our studies are taught in such a way that the facts are laid out as application. And we say this is 1798, this is what the history tells us. We don't realize how much we just accepted that as fact, when in that actual history we can see that we've overlooked very much. We've completely ignored that there's another war. We've ignored that the King of the South doesn't fight at </a:t>
            </a:r>
            <a:r>
              <a:rPr lang="en-US" sz="1600" kern="1400" dirty="0" err="1">
                <a:solidFill>
                  <a:srgbClr val="000000"/>
                </a:solidFill>
                <a:latin typeface="Arial Narrow" panose="020B0606020202030204" pitchFamily="34" charset="0"/>
              </a:rPr>
              <a:t>Panium</a:t>
            </a:r>
            <a:r>
              <a:rPr lang="en-US" sz="1600" kern="1400" dirty="0">
                <a:solidFill>
                  <a:srgbClr val="000000"/>
                </a:solidFill>
                <a:latin typeface="Arial Narrow" panose="020B0606020202030204" pitchFamily="34" charset="0"/>
              </a:rPr>
              <a:t> as the head of his army. Because he's only about 5 years old. </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We need to become comfortable with the history we've already agreed with because we've already bought into this story. And in this story we've already overlooked a lot of information. This is an exercise before Pyrrhus.</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At the Battle of </a:t>
            </a:r>
            <a:r>
              <a:rPr lang="en-US" sz="1600" kern="1400" dirty="0" err="1">
                <a:solidFill>
                  <a:srgbClr val="000000"/>
                </a:solidFill>
                <a:latin typeface="Arial Narrow" panose="020B0606020202030204" pitchFamily="34" charset="0"/>
              </a:rPr>
              <a:t>Panium</a:t>
            </a:r>
            <a:r>
              <a:rPr lang="en-US" sz="1600" kern="1400" dirty="0">
                <a:solidFill>
                  <a:srgbClr val="000000"/>
                </a:solidFill>
                <a:latin typeface="Arial Narrow" panose="020B0606020202030204" pitchFamily="34" charset="0"/>
              </a:rPr>
              <a:t>, what does </a:t>
            </a:r>
            <a:r>
              <a:rPr lang="en-US" sz="1600" kern="1400" dirty="0" err="1">
                <a:solidFill>
                  <a:srgbClr val="000000"/>
                </a:solidFill>
                <a:latin typeface="Arial Narrow" panose="020B0606020202030204" pitchFamily="34" charset="0"/>
              </a:rPr>
              <a:t>Seleucus</a:t>
            </a:r>
            <a:r>
              <a:rPr lang="en-US" sz="1600" kern="1400" dirty="0">
                <a:solidFill>
                  <a:srgbClr val="000000"/>
                </a:solidFill>
                <a:latin typeface="Arial Narrow" panose="020B0606020202030204" pitchFamily="34" charset="0"/>
              </a:rPr>
              <a:t> win? The territory of </a:t>
            </a:r>
            <a:r>
              <a:rPr lang="en-US" sz="1600" kern="1400" dirty="0" err="1">
                <a:solidFill>
                  <a:srgbClr val="000000"/>
                </a:solidFill>
                <a:latin typeface="Arial Narrow" panose="020B0606020202030204" pitchFamily="34" charset="0"/>
              </a:rPr>
              <a:t>Coele</a:t>
            </a:r>
            <a:r>
              <a:rPr lang="en-US" sz="1600" kern="1400" dirty="0">
                <a:solidFill>
                  <a:srgbClr val="000000"/>
                </a:solidFill>
                <a:latin typeface="Arial Narrow" panose="020B0606020202030204" pitchFamily="34" charset="0"/>
              </a:rPr>
              <a:t> Syria. And after </a:t>
            </a:r>
            <a:r>
              <a:rPr lang="en-US" sz="1600" kern="1400" dirty="0" err="1">
                <a:solidFill>
                  <a:srgbClr val="000000"/>
                </a:solidFill>
                <a:latin typeface="Arial Narrow" panose="020B0606020202030204" pitchFamily="34" charset="0"/>
              </a:rPr>
              <a:t>Panium</a:t>
            </a:r>
            <a:r>
              <a:rPr lang="en-US" sz="1600" kern="1400" dirty="0">
                <a:solidFill>
                  <a:srgbClr val="000000"/>
                </a:solidFill>
                <a:latin typeface="Arial Narrow" panose="020B0606020202030204" pitchFamily="34" charset="0"/>
              </a:rPr>
              <a:t>, Antiochus starts to prepare for war with Rome. We're also identifying a shift in Daniel 11 where it begins to introduce Rome in verse 14. Another reason it would identify the 6th War as noise.</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They have fought once before, we found that battle in verses 11 and 12.</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Dan 11:11	And the king of the south shall be moved with choler, and shall come forth and fight with him, [even] with the king of the north: and he shall set forth a great multitude; but the multitude shall be given into his hand.  </a:t>
            </a:r>
          </a:p>
          <a:p>
            <a:r>
              <a:rPr lang="en-US" sz="1600" kern="1400" dirty="0">
                <a:solidFill>
                  <a:srgbClr val="000000"/>
                </a:solidFill>
                <a:latin typeface="Arial Narrow" panose="020B0606020202030204" pitchFamily="34" charset="0"/>
              </a:rPr>
              <a:t> 11:12	[And] when he hath taken away the multitude, his heart shall be lifted up; and he shall cast down [many] ten thousands: but he shall not be strengthened [by it].  </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What battle is this?  If we were to go into the actual history, this war between </a:t>
            </a:r>
            <a:r>
              <a:rPr lang="en-US" sz="1600" kern="1400" dirty="0" err="1">
                <a:solidFill>
                  <a:srgbClr val="000000"/>
                </a:solidFill>
                <a:latin typeface="Arial Narrow" panose="020B0606020202030204" pitchFamily="34" charset="0"/>
              </a:rPr>
              <a:t>Seleucus</a:t>
            </a:r>
            <a:r>
              <a:rPr lang="en-US" sz="1600" kern="1400" dirty="0">
                <a:solidFill>
                  <a:srgbClr val="000000"/>
                </a:solidFill>
                <a:latin typeface="Arial Narrow" panose="020B0606020202030204" pitchFamily="34" charset="0"/>
              </a:rPr>
              <a:t> and Ptolemy are known as the six Syrian Wars. The story of Daniel 11 ends at the end of the 5th Syrian War.  It ends the fight there </a:t>
            </a:r>
            <a:r>
              <a:rPr lang="en-US" sz="1600" kern="1400" dirty="0" err="1">
                <a:solidFill>
                  <a:srgbClr val="000000"/>
                </a:solidFill>
                <a:latin typeface="Arial Narrow" panose="020B0606020202030204" pitchFamily="34" charset="0"/>
              </a:rPr>
              <a:t>withthe</a:t>
            </a:r>
            <a:r>
              <a:rPr lang="en-US" sz="1600" kern="1400" dirty="0">
                <a:solidFill>
                  <a:srgbClr val="000000"/>
                </a:solidFill>
                <a:latin typeface="Arial Narrow" panose="020B0606020202030204" pitchFamily="34" charset="0"/>
              </a:rPr>
              <a:t> battle of </a:t>
            </a:r>
            <a:r>
              <a:rPr lang="en-US" sz="1600" kern="1400" dirty="0" err="1">
                <a:solidFill>
                  <a:srgbClr val="000000"/>
                </a:solidFill>
                <a:latin typeface="Arial Narrow" panose="020B0606020202030204" pitchFamily="34" charset="0"/>
              </a:rPr>
              <a:t>Panium</a:t>
            </a:r>
            <a:r>
              <a:rPr lang="en-US" sz="1600" kern="1400" dirty="0">
                <a:solidFill>
                  <a:srgbClr val="000000"/>
                </a:solidFill>
                <a:latin typeface="Arial Narrow" panose="020B0606020202030204" pitchFamily="34" charset="0"/>
              </a:rPr>
              <a:t>. But if you were to go into the history there was one more war. We need to know what we mean when we call something noise. When we look at a history we can see it's heavy with information. We've described it as a tree full of cherries and the key to understanding that history, is knowing which cherries you want to pick and which ones you want to leave. The example used most often, is Daniel 8 verse 8.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792036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7604EB-5800-4A8F-AFF6-5CBA29739C05}"/>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3" name="Rectangle 2">
            <a:extLst>
              <a:ext uri="{FF2B5EF4-FFF2-40B4-BE49-F238E27FC236}">
                <a16:creationId xmlns:a16="http://schemas.microsoft.com/office/drawing/2014/main" id="{FEAFF432-F868-4A50-B0A3-A7D395874953}"/>
              </a:ext>
            </a:extLst>
          </p:cNvPr>
          <p:cNvSpPr/>
          <p:nvPr/>
        </p:nvSpPr>
        <p:spPr>
          <a:xfrm>
            <a:off x="922702" y="914956"/>
            <a:ext cx="6674840" cy="5262979"/>
          </a:xfrm>
          <a:prstGeom prst="rect">
            <a:avLst/>
          </a:prstGeom>
        </p:spPr>
        <p:txBody>
          <a:bodyPr wrap="square">
            <a:spAutoFit/>
          </a:bodyPr>
          <a:lstStyle/>
          <a:p>
            <a:r>
              <a:rPr lang="en-US" sz="1600" kern="1400" dirty="0">
                <a:solidFill>
                  <a:srgbClr val="000000"/>
                </a:solidFill>
                <a:latin typeface="Arial Narrow" panose="020B0606020202030204" pitchFamily="34" charset="0"/>
              </a:rPr>
              <a:t> 8:8	Therefore the he goat waxed very great: and when he was strong, the great horn was broken; and for it came up four notable ones toward the four winds of heaven.  </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It’s talking about a great king, who is that? It’s speaking about Alexander, and it describes him as one horn. Then his kingdom is divided into many. Daniel doesn’t give the entire history.  He would say those 22 years are irrelevant to the model he wants to build.  He skips 22 years and 4 wars, some very significant battles in history. He also skips dozens of generals, the greatest general of all </a:t>
            </a:r>
            <a:r>
              <a:rPr lang="en-US" sz="1600" kern="1400" dirty="0" err="1">
                <a:solidFill>
                  <a:srgbClr val="000000"/>
                </a:solidFill>
                <a:latin typeface="Arial Narrow" panose="020B0606020202030204" pitchFamily="34" charset="0"/>
              </a:rPr>
              <a:t>Antigonus</a:t>
            </a:r>
            <a:r>
              <a:rPr lang="en-US" sz="1600" kern="1400" dirty="0">
                <a:solidFill>
                  <a:srgbClr val="000000"/>
                </a:solidFill>
                <a:latin typeface="Arial Narrow" panose="020B0606020202030204" pitchFamily="34" charset="0"/>
              </a:rPr>
              <a:t>, he skips him entirely and goes to the four generals who weren't even Alexander's greatest generals. Cassandra wasn't even a general of Alexander the Great, his father wasn't and he took his father's Kingdom. So we have all that history and then he takes these four generals and 301 BC and by the time you get to 287 BC there's only three generals. It's a tiny little snapshot of history. Because he wants to teach us a certain lesson, he only picks the parts of that history that he wants to draw our attention to. The rest is noise or cherries that we don't want to pick.   So that 6th Syrian war is noise.  We need to make the point also that it is logical, even in the history to do that make sense, depending on the story you're wanting to build.  He skipped </a:t>
            </a:r>
            <a:r>
              <a:rPr lang="en-US" sz="1600" kern="1400" dirty="0" err="1">
                <a:solidFill>
                  <a:srgbClr val="000000"/>
                </a:solidFill>
                <a:latin typeface="Arial Narrow" panose="020B0606020202030204" pitchFamily="34" charset="0"/>
              </a:rPr>
              <a:t>Antigonus</a:t>
            </a:r>
            <a:r>
              <a:rPr lang="en-US" sz="1600" kern="1400" dirty="0">
                <a:solidFill>
                  <a:srgbClr val="000000"/>
                </a:solidFill>
                <a:latin typeface="Arial Narrow" panose="020B0606020202030204" pitchFamily="34" charset="0"/>
              </a:rPr>
              <a:t> but </a:t>
            </a:r>
            <a:r>
              <a:rPr lang="en-US" sz="1600" kern="1400" dirty="0" err="1">
                <a:solidFill>
                  <a:srgbClr val="000000"/>
                </a:solidFill>
                <a:latin typeface="Arial Narrow" panose="020B0606020202030204" pitchFamily="34" charset="0"/>
              </a:rPr>
              <a:t>Antigonus</a:t>
            </a:r>
            <a:r>
              <a:rPr lang="en-US" sz="1600" kern="1400" dirty="0">
                <a:solidFill>
                  <a:srgbClr val="000000"/>
                </a:solidFill>
                <a:latin typeface="Arial Narrow" panose="020B0606020202030204" pitchFamily="34" charset="0"/>
              </a:rPr>
              <a:t> was the same as Alexander the Great. So if you want to mark the end of the empire, it would make sense to see that completed in 301 BC. As long as </a:t>
            </a:r>
            <a:r>
              <a:rPr lang="en-US" sz="1600" kern="1400" dirty="0" err="1">
                <a:solidFill>
                  <a:srgbClr val="000000"/>
                </a:solidFill>
                <a:latin typeface="Arial Narrow" panose="020B0606020202030204" pitchFamily="34" charset="0"/>
              </a:rPr>
              <a:t>Antigonus</a:t>
            </a:r>
            <a:r>
              <a:rPr lang="en-US" sz="1600" kern="1400" dirty="0">
                <a:solidFill>
                  <a:srgbClr val="000000"/>
                </a:solidFill>
                <a:latin typeface="Arial Narrow" panose="020B0606020202030204" pitchFamily="34" charset="0"/>
              </a:rPr>
              <a:t> is alive that empire is not finely divided. What he is doing is reasonable depending on what perspective you want to look at that story yet.</a:t>
            </a:r>
          </a:p>
          <a:p>
            <a:r>
              <a:rPr lang="en-US" sz="1600" kern="1400" dirty="0">
                <a:solidFill>
                  <a:srgbClr val="000000"/>
                </a:solidFill>
                <a:latin typeface="Times New Roman" panose="02020603050405020304" pitchFamily="18" charset="0"/>
              </a:rPr>
              <a:t> </a:t>
            </a:r>
            <a:endParaRPr lang="en-US" sz="16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E03D340E-ED86-493B-8294-287B8AA2DCE2}"/>
              </a:ext>
            </a:extLst>
          </p:cNvPr>
          <p:cNvSpPr txBox="1">
            <a:spLocks noChangeArrowheads="1"/>
          </p:cNvSpPr>
          <p:nvPr/>
        </p:nvSpPr>
        <p:spPr bwMode="auto">
          <a:xfrm>
            <a:off x="8254767" y="1946246"/>
            <a:ext cx="2171700" cy="188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ACBAF728-76F7-4B72-B9CF-4BF4530D834D}"/>
              </a:ext>
            </a:extLst>
          </p:cNvPr>
          <p:cNvSpPr txBox="1">
            <a:spLocks noChangeArrowheads="1"/>
          </p:cNvSpPr>
          <p:nvPr/>
        </p:nvSpPr>
        <p:spPr bwMode="auto">
          <a:xfrm>
            <a:off x="8426217" y="2231996"/>
            <a:ext cx="8572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A7F1C605-BB76-4425-9558-1C0AE2D1D30D}"/>
              </a:ext>
            </a:extLst>
          </p:cNvPr>
          <p:cNvSpPr txBox="1">
            <a:spLocks noChangeArrowheads="1"/>
          </p:cNvSpPr>
          <p:nvPr/>
        </p:nvSpPr>
        <p:spPr bwMode="auto">
          <a:xfrm rot="-725695">
            <a:off x="8654817" y="2860646"/>
            <a:ext cx="8572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Antigonus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AutoShape 5">
            <a:extLst>
              <a:ext uri="{FF2B5EF4-FFF2-40B4-BE49-F238E27FC236}">
                <a16:creationId xmlns:a16="http://schemas.microsoft.com/office/drawing/2014/main" id="{5436E55F-AAB2-4D71-9430-D912F4567F9C}"/>
              </a:ext>
            </a:extLst>
          </p:cNvPr>
          <p:cNvSpPr>
            <a:spLocks/>
          </p:cNvSpPr>
          <p:nvPr/>
        </p:nvSpPr>
        <p:spPr bwMode="auto">
          <a:xfrm>
            <a:off x="10026417" y="2174846"/>
            <a:ext cx="114300" cy="1371600"/>
          </a:xfrm>
          <a:prstGeom prst="rightBracket">
            <a:avLst>
              <a:gd name="adj" fmla="val 100000"/>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AE4A65DE-6B9E-4A17-BA40-A5588F51B581}"/>
              </a:ext>
            </a:extLst>
          </p:cNvPr>
          <p:cNvSpPr txBox="1">
            <a:spLocks noChangeArrowheads="1"/>
          </p:cNvSpPr>
          <p:nvPr/>
        </p:nvSpPr>
        <p:spPr bwMode="auto">
          <a:xfrm>
            <a:off x="9626367" y="2003396"/>
            <a:ext cx="34290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4122FF69-3FCD-4D04-851E-CEF7FD9113D3}"/>
              </a:ext>
            </a:extLst>
          </p:cNvPr>
          <p:cNvSpPr txBox="1">
            <a:spLocks noChangeArrowheads="1"/>
          </p:cNvSpPr>
          <p:nvPr/>
        </p:nvSpPr>
        <p:spPr bwMode="auto">
          <a:xfrm>
            <a:off x="9569217" y="3374996"/>
            <a:ext cx="34290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8">
            <a:extLst>
              <a:ext uri="{FF2B5EF4-FFF2-40B4-BE49-F238E27FC236}">
                <a16:creationId xmlns:a16="http://schemas.microsoft.com/office/drawing/2014/main" id="{D234322C-7827-4AE3-83A6-7A9331904581}"/>
              </a:ext>
            </a:extLst>
          </p:cNvPr>
          <p:cNvSpPr>
            <a:spLocks noChangeShapeType="1"/>
          </p:cNvSpPr>
          <p:nvPr/>
        </p:nvSpPr>
        <p:spPr bwMode="auto">
          <a:xfrm flipH="1">
            <a:off x="9969267" y="3546446"/>
            <a:ext cx="5715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741819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09EECB-5A6B-49E5-9B30-478AEBE8EF5D}"/>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3" name="Rectangle 2">
            <a:extLst>
              <a:ext uri="{FF2B5EF4-FFF2-40B4-BE49-F238E27FC236}">
                <a16:creationId xmlns:a16="http://schemas.microsoft.com/office/drawing/2014/main" id="{78B2F371-38BE-451F-AE06-A3DA358C3254}"/>
              </a:ext>
            </a:extLst>
          </p:cNvPr>
          <p:cNvSpPr/>
          <p:nvPr/>
        </p:nvSpPr>
        <p:spPr>
          <a:xfrm>
            <a:off x="566154" y="322384"/>
            <a:ext cx="11347508" cy="1569660"/>
          </a:xfrm>
          <a:prstGeom prst="rect">
            <a:avLst/>
          </a:prstGeom>
        </p:spPr>
        <p:txBody>
          <a:bodyPr wrap="square">
            <a:spAutoFit/>
          </a:bodyPr>
          <a:lstStyle/>
          <a:p>
            <a:r>
              <a:rPr lang="en-US" sz="1400" kern="1400" dirty="0">
                <a:solidFill>
                  <a:srgbClr val="000000"/>
                </a:solidFill>
                <a:latin typeface="Arial Narrow" panose="020B0606020202030204" pitchFamily="34" charset="0"/>
              </a:rPr>
              <a:t>Daniel 11:11	And the king of the south shall be moved with choler, and shall come forth and fight with him, [even] with the king of the north: and he shall set forth a great multitude; but the multitude shall be given into his hand.  </a:t>
            </a:r>
          </a:p>
          <a:p>
            <a:r>
              <a:rPr lang="en-US" sz="1400" kern="1400" dirty="0">
                <a:solidFill>
                  <a:srgbClr val="000000"/>
                </a:solidFill>
                <a:latin typeface="Arial Narrow" panose="020B0606020202030204" pitchFamily="34" charset="0"/>
              </a:rPr>
              <a:t> 11:12	[And] when he hath taken away the multitude, his heart shall be lifted up; and he shall cast down [many] ten thousands: but he shall not be strengthened [by it].  </a:t>
            </a:r>
          </a:p>
          <a:p>
            <a:r>
              <a:rPr lang="en-US" sz="1400" kern="1400" dirty="0">
                <a:solidFill>
                  <a:srgbClr val="000000"/>
                </a:solidFill>
                <a:latin typeface="Arial Narrow" panose="020B0606020202030204" pitchFamily="34" charset="0"/>
              </a:rPr>
              <a:t> </a:t>
            </a:r>
          </a:p>
          <a:p>
            <a:r>
              <a:rPr lang="en-US" sz="1400" kern="1400" dirty="0">
                <a:solidFill>
                  <a:srgbClr val="000000"/>
                </a:solidFill>
                <a:latin typeface="Arial Narrow" panose="020B0606020202030204" pitchFamily="34" charset="0"/>
              </a:rPr>
              <a:t>In verse 11 and 12, what battle is this? It's Raphia 217 BC.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6DDCCDE9-4E0A-4AF0-9CD0-1AB41E29C48A}"/>
              </a:ext>
            </a:extLst>
          </p:cNvPr>
          <p:cNvSpPr txBox="1">
            <a:spLocks noChangeArrowheads="1"/>
          </p:cNvSpPr>
          <p:nvPr/>
        </p:nvSpPr>
        <p:spPr bwMode="auto">
          <a:xfrm>
            <a:off x="6727271" y="2201210"/>
            <a:ext cx="8001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Desecrates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temple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4398B55B-7C82-4A29-9CBD-7D0AF970FD96}"/>
              </a:ext>
            </a:extLst>
          </p:cNvPr>
          <p:cNvSpPr txBox="1">
            <a:spLocks noChangeArrowheads="1"/>
          </p:cNvSpPr>
          <p:nvPr/>
        </p:nvSpPr>
        <p:spPr bwMode="auto">
          <a:xfrm>
            <a:off x="2155271" y="1953560"/>
            <a:ext cx="6858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391CE54B-A163-417D-AD36-766D4FC0C0CE}"/>
              </a:ext>
            </a:extLst>
          </p:cNvPr>
          <p:cNvSpPr>
            <a:spLocks noChangeShapeType="1"/>
          </p:cNvSpPr>
          <p:nvPr/>
        </p:nvSpPr>
        <p:spPr bwMode="auto">
          <a:xfrm flipV="1">
            <a:off x="2155271" y="2782235"/>
            <a:ext cx="6662737" cy="4763"/>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C4F9468B-00C1-4B80-AB6D-ADF1001D758B}"/>
              </a:ext>
            </a:extLst>
          </p:cNvPr>
          <p:cNvSpPr>
            <a:spLocks noChangeShapeType="1"/>
          </p:cNvSpPr>
          <p:nvPr/>
        </p:nvSpPr>
        <p:spPr bwMode="auto">
          <a:xfrm>
            <a:off x="4511121" y="2485373"/>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C1F7E9E3-E15F-4C3E-B480-83CF9C388AE1}"/>
              </a:ext>
            </a:extLst>
          </p:cNvPr>
          <p:cNvSpPr>
            <a:spLocks noChangeShapeType="1"/>
          </p:cNvSpPr>
          <p:nvPr/>
        </p:nvSpPr>
        <p:spPr bwMode="auto">
          <a:xfrm>
            <a:off x="4276171" y="2485373"/>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9" name="Group 7">
            <a:extLst>
              <a:ext uri="{FF2B5EF4-FFF2-40B4-BE49-F238E27FC236}">
                <a16:creationId xmlns:a16="http://schemas.microsoft.com/office/drawing/2014/main" id="{47E98076-0989-48FF-BFF6-21A0680D20D0}"/>
              </a:ext>
            </a:extLst>
          </p:cNvPr>
          <p:cNvGrpSpPr>
            <a:grpSpLocks/>
          </p:cNvGrpSpPr>
          <p:nvPr/>
        </p:nvGrpSpPr>
        <p:grpSpPr bwMode="auto">
          <a:xfrm>
            <a:off x="2469596" y="2312335"/>
            <a:ext cx="509587" cy="474663"/>
            <a:chOff x="100359719" y="123000576"/>
            <a:chExt cx="371181" cy="628649"/>
          </a:xfrm>
        </p:grpSpPr>
        <p:sp>
          <p:nvSpPr>
            <p:cNvPr id="10" name="Line 8">
              <a:extLst>
                <a:ext uri="{FF2B5EF4-FFF2-40B4-BE49-F238E27FC236}">
                  <a16:creationId xmlns:a16="http://schemas.microsoft.com/office/drawing/2014/main" id="{DBE73695-0AB7-49B0-8D14-7B5130FD3C42}"/>
                </a:ext>
              </a:extLst>
            </p:cNvPr>
            <p:cNvSpPr>
              <a:spLocks noChangeShapeType="1"/>
            </p:cNvSpPr>
            <p:nvPr/>
          </p:nvSpPr>
          <p:spPr bwMode="auto">
            <a:xfrm>
              <a:off x="100531169" y="123229174"/>
              <a:ext cx="2" cy="40005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B6CD8644-C905-4A43-9910-AB3D320726F8}"/>
                </a:ext>
              </a:extLst>
            </p:cNvPr>
            <p:cNvSpPr>
              <a:spLocks noChangeShapeType="1"/>
            </p:cNvSpPr>
            <p:nvPr/>
          </p:nvSpPr>
          <p:spPr bwMode="auto">
            <a:xfrm>
              <a:off x="100359719" y="123229174"/>
              <a:ext cx="342899" cy="3"/>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39C52955-D044-4260-812C-EE2F548EC2AC}"/>
                </a:ext>
              </a:extLst>
            </p:cNvPr>
            <p:cNvSpPr txBox="1">
              <a:spLocks noChangeArrowheads="1"/>
            </p:cNvSpPr>
            <p:nvPr/>
          </p:nvSpPr>
          <p:spPr bwMode="auto">
            <a:xfrm>
              <a:off x="100359719" y="123000576"/>
              <a:ext cx="371181" cy="26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3" name="Text Box 11">
            <a:extLst>
              <a:ext uri="{FF2B5EF4-FFF2-40B4-BE49-F238E27FC236}">
                <a16:creationId xmlns:a16="http://schemas.microsoft.com/office/drawing/2014/main" id="{5DBE3963-ACAB-425C-A55C-2B882D98ACB6}"/>
              </a:ext>
            </a:extLst>
          </p:cNvPr>
          <p:cNvSpPr txBox="1">
            <a:spLocks noChangeArrowheads="1"/>
          </p:cNvSpPr>
          <p:nvPr/>
        </p:nvSpPr>
        <p:spPr bwMode="auto">
          <a:xfrm>
            <a:off x="4276171" y="2312335"/>
            <a:ext cx="509587"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2BD7FC5E-B7E1-4B02-BDC2-DA360B0080F0}"/>
              </a:ext>
            </a:extLst>
          </p:cNvPr>
          <p:cNvSpPr txBox="1">
            <a:spLocks noChangeArrowheads="1"/>
          </p:cNvSpPr>
          <p:nvPr/>
        </p:nvSpPr>
        <p:spPr bwMode="auto">
          <a:xfrm>
            <a:off x="5584271" y="2829860"/>
            <a:ext cx="1362075" cy="738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KS</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3">
            <a:extLst>
              <a:ext uri="{FF2B5EF4-FFF2-40B4-BE49-F238E27FC236}">
                <a16:creationId xmlns:a16="http://schemas.microsoft.com/office/drawing/2014/main" id="{F9DB1D8D-49A6-48C4-AF32-BFA127443178}"/>
              </a:ext>
            </a:extLst>
          </p:cNvPr>
          <p:cNvSpPr>
            <a:spLocks noChangeShapeType="1"/>
          </p:cNvSpPr>
          <p:nvPr/>
        </p:nvSpPr>
        <p:spPr bwMode="auto">
          <a:xfrm>
            <a:off x="8203646" y="2485373"/>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C6C1BCF6-3E95-476B-AA71-FB9274E15B78}"/>
              </a:ext>
            </a:extLst>
          </p:cNvPr>
          <p:cNvSpPr>
            <a:spLocks noChangeShapeType="1"/>
          </p:cNvSpPr>
          <p:nvPr/>
        </p:nvSpPr>
        <p:spPr bwMode="auto">
          <a:xfrm>
            <a:off x="7968696" y="2485373"/>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5">
            <a:extLst>
              <a:ext uri="{FF2B5EF4-FFF2-40B4-BE49-F238E27FC236}">
                <a16:creationId xmlns:a16="http://schemas.microsoft.com/office/drawing/2014/main" id="{29849EEC-F926-4F1D-9F47-02474715056C}"/>
              </a:ext>
            </a:extLst>
          </p:cNvPr>
          <p:cNvSpPr txBox="1">
            <a:spLocks noChangeArrowheads="1"/>
          </p:cNvSpPr>
          <p:nvPr/>
        </p:nvSpPr>
        <p:spPr bwMode="auto">
          <a:xfrm>
            <a:off x="7732158" y="1896410"/>
            <a:ext cx="942975"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13-15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320DD33C-9D55-43BC-8E37-46AE0D6385B6}"/>
              </a:ext>
            </a:extLst>
          </p:cNvPr>
          <p:cNvSpPr>
            <a:spLocks noChangeShapeType="1"/>
          </p:cNvSpPr>
          <p:nvPr/>
        </p:nvSpPr>
        <p:spPr bwMode="auto">
          <a:xfrm>
            <a:off x="6239908" y="2485373"/>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DCFF358B-86A2-4EB2-9272-1F05D92448A8}"/>
              </a:ext>
            </a:extLst>
          </p:cNvPr>
          <p:cNvSpPr>
            <a:spLocks noChangeShapeType="1"/>
          </p:cNvSpPr>
          <p:nvPr/>
        </p:nvSpPr>
        <p:spPr bwMode="auto">
          <a:xfrm>
            <a:off x="6004958" y="2485373"/>
            <a:ext cx="47148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5CACB1F1-32FA-4D9B-93E0-DF78699BB901}"/>
              </a:ext>
            </a:extLst>
          </p:cNvPr>
          <p:cNvSpPr txBox="1">
            <a:spLocks noChangeArrowheads="1"/>
          </p:cNvSpPr>
          <p:nvPr/>
        </p:nvSpPr>
        <p:spPr bwMode="auto">
          <a:xfrm>
            <a:off x="5927171" y="1686860"/>
            <a:ext cx="62865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11-12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217bc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66093EE1-0B0E-41A1-9D4B-04153E192D79}"/>
              </a:ext>
            </a:extLst>
          </p:cNvPr>
          <p:cNvSpPr txBox="1">
            <a:spLocks noChangeArrowheads="1"/>
          </p:cNvSpPr>
          <p:nvPr/>
        </p:nvSpPr>
        <p:spPr bwMode="auto">
          <a:xfrm>
            <a:off x="7641671" y="2829860"/>
            <a:ext cx="12573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KN</a:t>
            </a:r>
            <a:r>
              <a:rPr kumimoji="0" lang="en-US" altLang="en-US" sz="1400" b="1" i="0" u="none" strike="noStrike" cap="none" normalizeH="0" baseline="0" noProof="1">
                <a:ln>
                  <a:noFill/>
                </a:ln>
                <a:solidFill>
                  <a:srgbClr val="000000"/>
                </a:solidFill>
                <a:effectLst/>
                <a:latin typeface="Wingdings 2" panose="05020102010507070707" pitchFamily="18" charset="2"/>
              </a:rPr>
              <a:t>R</a:t>
            </a:r>
            <a:endParaRPr kumimoji="0" lang="en-US" altLang="en-US" sz="1400" b="1"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Antiochus III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Scopus of Aetolia (P)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21">
            <a:extLst>
              <a:ext uri="{FF2B5EF4-FFF2-40B4-BE49-F238E27FC236}">
                <a16:creationId xmlns:a16="http://schemas.microsoft.com/office/drawing/2014/main" id="{771AE5A3-C3F2-4D27-8AC9-96D13C2B5F61}"/>
              </a:ext>
            </a:extLst>
          </p:cNvPr>
          <p:cNvSpPr/>
          <p:nvPr/>
        </p:nvSpPr>
        <p:spPr>
          <a:xfrm>
            <a:off x="755009" y="3753917"/>
            <a:ext cx="10378099" cy="2554545"/>
          </a:xfrm>
          <a:prstGeom prst="rect">
            <a:avLst/>
          </a:prstGeom>
        </p:spPr>
        <p:txBody>
          <a:bodyPr wrap="square">
            <a:spAutoFit/>
          </a:bodyPr>
          <a:lstStyle/>
          <a:p>
            <a:r>
              <a:rPr lang="en-US" sz="1600" kern="1400" dirty="0">
                <a:solidFill>
                  <a:srgbClr val="000000"/>
                </a:solidFill>
                <a:latin typeface="Arial Narrow" panose="020B0606020202030204" pitchFamily="34" charset="0"/>
              </a:rPr>
              <a:t>This is the victory for the King of the South and we can also read in those verses that after the King of the South wins that battle, his heart shall be lifted up. How do we understand that? What we identify in this verse is he attempts to desecrate a temple. In what history would we place that in? The King of the North and the King of the South fight at Raphia, the King of the South defeats the King of the North, his heart is lifted up which means it's an exhibition of pride. We need to note that we've marking a desecration of a temple.  That will become more significant when we look at Pyrrhus. Because we're going to go over the same history and application. What date do we mark as Raphia in application? It’s from here backwards we can start marking definite date. Raphia is 2019.</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If we go to the history before this, we need to see a little bit of what is happening at this time. They meet at Raphia and fight this battle and it was one of the largest battles ever fought in the ancient world.   They're not fighting for each other's territory. This battle like the others is over </a:t>
            </a:r>
            <a:r>
              <a:rPr lang="en-US" sz="1600" kern="1400" dirty="0" err="1">
                <a:solidFill>
                  <a:srgbClr val="000000"/>
                </a:solidFill>
                <a:latin typeface="Arial Narrow" panose="020B0606020202030204" pitchFamily="34" charset="0"/>
              </a:rPr>
              <a:t>Coele</a:t>
            </a:r>
            <a:r>
              <a:rPr lang="en-US" sz="1600" kern="1400" dirty="0">
                <a:solidFill>
                  <a:srgbClr val="000000"/>
                </a:solidFill>
                <a:latin typeface="Arial Narrow" panose="020B0606020202030204" pitchFamily="34" charset="0"/>
              </a:rPr>
              <a:t> Syria. </a:t>
            </a:r>
            <a:endParaRPr lang="en-US" sz="1600" kern="1400" dirty="0">
              <a:solidFill>
                <a:srgbClr val="000000"/>
              </a:solidFill>
              <a:effectLst/>
              <a:latin typeface="Arial Narrow" panose="020B0606020202030204" pitchFamily="34" charset="0"/>
            </a:endParaRPr>
          </a:p>
        </p:txBody>
      </p:sp>
    </p:spTree>
    <p:extLst>
      <p:ext uri="{BB962C8B-B14F-4D97-AF65-F5344CB8AC3E}">
        <p14:creationId xmlns:p14="http://schemas.microsoft.com/office/powerpoint/2010/main" val="3901658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1826</TotalTime>
  <Words>3263</Words>
  <Application>Microsoft Office PowerPoint</Application>
  <PresentationFormat>Widescreen</PresentationFormat>
  <Paragraphs>345</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 Narrow</vt:lpstr>
      <vt:lpstr>Calibri</vt:lpstr>
      <vt:lpstr>Calibri Light</vt:lpstr>
      <vt:lpstr>Times New Roman</vt:lpstr>
      <vt:lpstr>Wingdings 2</vt:lpstr>
      <vt:lpstr>Wingdings 3</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87</cp:revision>
  <cp:lastPrinted>2019-07-26T05:15:48Z</cp:lastPrinted>
  <dcterms:created xsi:type="dcterms:W3CDTF">2019-07-23T03:43:06Z</dcterms:created>
  <dcterms:modified xsi:type="dcterms:W3CDTF">2019-08-05T17:43:52Z</dcterms:modified>
</cp:coreProperties>
</file>