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5" autoAdjust="0"/>
    <p:restoredTop sz="95071" autoAdjust="0"/>
  </p:normalViewPr>
  <p:slideViewPr>
    <p:cSldViewPr snapToGrid="0">
      <p:cViewPr>
        <p:scale>
          <a:sx n="80" d="100"/>
          <a:sy n="80" d="100"/>
        </p:scale>
        <p:origin x="11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0" d="100"/>
          <a:sy n="60" d="100"/>
        </p:scale>
        <p:origin x="10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08/21/2019</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08/21/2019</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06036B-5AF4-4E85-B195-FF8FE76711EE}" type="slidenum">
              <a:rPr lang="en-US" smtClean="0"/>
              <a:pPr/>
              <a:t>1</a:t>
            </a:fld>
            <a:endParaRPr lang="en-US" dirty="0"/>
          </a:p>
        </p:txBody>
      </p:sp>
    </p:spTree>
    <p:extLst>
      <p:ext uri="{BB962C8B-B14F-4D97-AF65-F5344CB8AC3E}">
        <p14:creationId xmlns:p14="http://schemas.microsoft.com/office/powerpoint/2010/main" val="184320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06036B-5AF4-4E85-B195-FF8FE76711EE}" type="slidenum">
              <a:rPr lang="en-US" smtClean="0"/>
              <a:pPr/>
              <a:t>12</a:t>
            </a:fld>
            <a:endParaRPr lang="en-US" dirty="0"/>
          </a:p>
        </p:txBody>
      </p:sp>
    </p:spTree>
    <p:extLst>
      <p:ext uri="{BB962C8B-B14F-4D97-AF65-F5344CB8AC3E}">
        <p14:creationId xmlns:p14="http://schemas.microsoft.com/office/powerpoint/2010/main" val="318764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06036B-5AF4-4E85-B195-FF8FE76711EE}" type="slidenum">
              <a:rPr lang="en-US" smtClean="0"/>
              <a:pPr/>
              <a:t>16</a:t>
            </a:fld>
            <a:endParaRPr lang="en-US" dirty="0"/>
          </a:p>
        </p:txBody>
      </p:sp>
    </p:spTree>
    <p:extLst>
      <p:ext uri="{BB962C8B-B14F-4D97-AF65-F5344CB8AC3E}">
        <p14:creationId xmlns:p14="http://schemas.microsoft.com/office/powerpoint/2010/main" val="176568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F05069B-1FB6-4FCE-8071-2A80BEE5DC17}" type="datetime1">
              <a:rPr lang="en-US" smtClean="0"/>
              <a:t>08/21/2019</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CDF98ED8-3F89-48C5-8F8C-76E91D8166DD}" type="datetime1">
              <a:rPr lang="en-US" smtClean="0"/>
              <a:t>08/21/2019</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F8BC073-2A53-4365-9194-83039E615E50}" type="datetime1">
              <a:rPr lang="en-US" smtClean="0"/>
              <a:t>08/21/2019</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812E033E-CE90-47D6-A97E-C63A8BF55938}" type="datetime1">
              <a:rPr lang="en-US" smtClean="0"/>
              <a:t>08/21/2019</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6EF2E977-78D2-48CF-90D5-32DD7F37506F}" type="datetime1">
              <a:rPr lang="en-US" smtClean="0"/>
              <a:t>08/21/2019</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0F514A62-F0EC-4FE1-B669-1812D77FF102}" type="datetime1">
              <a:rPr lang="en-US" smtClean="0"/>
              <a:t>08/21/2019</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E66A3ED1-7A01-41FD-B46A-529C987F16C8}" type="datetime1">
              <a:rPr lang="en-US" smtClean="0"/>
              <a:t>08/21/2019</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FA25A30-10A1-4ABD-9EA4-13A41F45D77D}" type="datetime1">
              <a:rPr lang="en-US" smtClean="0"/>
              <a:t>08/21/2019</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8E936F77-50B7-41C0-96D0-A5064ABDB6CA}" type="datetime1">
              <a:rPr lang="en-US" smtClean="0"/>
              <a:t>08/21/2019</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F2A8EDF5-40F2-4FCB-8A7F-AA2BE7923586}" type="datetime1">
              <a:rPr lang="en-US" smtClean="0"/>
              <a:t>08/21/2019</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ED126EB4-B85A-47B4-87C2-21228A80C60D}" type="datetime1">
              <a:rPr lang="en-US" smtClean="0"/>
              <a:t>08/21/2019</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8F671-069E-4381-B7F0-FC46AB27CB88}" type="datetime1">
              <a:rPr lang="en-US" smtClean="0"/>
              <a:t>08/21/2019</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turningpointsoftheancientworld.co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Battle of Ipsus</a:t>
            </a:r>
          </a:p>
          <a:p>
            <a:r>
              <a:rPr lang="en-US" dirty="0"/>
              <a:t>Tess Lambert</a:t>
            </a:r>
          </a:p>
          <a:p>
            <a:r>
              <a:rPr lang="en-US" dirty="0"/>
              <a:t>2/23/19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dirty="0"/>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3"/>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CA058718-134C-4709-BA1A-792B82EECD7F}"/>
              </a:ext>
            </a:extLst>
          </p:cNvPr>
          <p:cNvSpPr>
            <a:spLocks noChangeArrowheads="1" noChangeShapeType="1"/>
          </p:cNvSpPr>
          <p:nvPr/>
        </p:nvSpPr>
        <p:spPr bwMode="auto">
          <a:xfrm>
            <a:off x="5477837" y="8590080"/>
            <a:ext cx="4229100" cy="6286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2" name="Rectangle 1">
            <a:extLst>
              <a:ext uri="{FF2B5EF4-FFF2-40B4-BE49-F238E27FC236}">
                <a16:creationId xmlns:a16="http://schemas.microsoft.com/office/drawing/2014/main" id="{F75E8245-8107-47A3-B0BC-6E85C7859F71}"/>
              </a:ext>
            </a:extLst>
          </p:cNvPr>
          <p:cNvSpPr/>
          <p:nvPr/>
        </p:nvSpPr>
        <p:spPr>
          <a:xfrm>
            <a:off x="478173" y="419449"/>
            <a:ext cx="6602136" cy="6124754"/>
          </a:xfrm>
          <a:prstGeom prst="rect">
            <a:avLst/>
          </a:prstGeom>
        </p:spPr>
        <p:txBody>
          <a:bodyPr wrap="square">
            <a:spAutoFit/>
          </a:bodyPr>
          <a:lstStyle/>
          <a:p>
            <a:r>
              <a:rPr lang="en-US" sz="1400" kern="1400" dirty="0">
                <a:solidFill>
                  <a:srgbClr val="000000"/>
                </a:solidFill>
                <a:latin typeface="Arial Narrow" panose="020B0606020202030204" pitchFamily="34" charset="0"/>
              </a:rPr>
              <a:t>Daniel 8:8, let's draw what Daniel has done.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Dan 8:8	Therefore the he goat waxed very great: and when he was strong, the great horn was broken; and for it came up four notable ones toward the four winds of heaven.  </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In Daniel 8:8 we can see that he's gone from one general, Alexander to four.  We've considered what he is doing here, we have our one King - Alexander 323 BC, the death of Alexander in 323, and he skips 22 years in history. He takes us to 301 BC when we have four generals. This is the history of the four Diadochi Wars. The Battle of Ipsus ends the fourth war.  What Daniel has done is really condensed history from where it begins to be destroyed or crumble, to the death of Antigonus.  If we're saying that they are one person then we need to bring them together. This is not a history of destruction, the Republican horn is not crumbling, we can pinch those two men together and skip all these four wars.  If we're going to mark the destruction, we can mark it at Alexander or at Antigonus. So, we have the cause and the effect. This is Daniel 8 8.  What we're doing in making application here, is skipping over this history, the history of 538, 1798, and 1989. Daniel calls this history noise.  We are doing the same structure; we're going from the Battle of Ipsus in 301 BC and we're saying this is the cause. The effect is Raphia in 217 BC. To get from Ipsus to Raphia, all these middle verses of Daniel 11 are four Syrian Wars. Ipsus is the end of the fourth Diadochi War. Raphia is the end of the fourth Syrian War. Daniel calls this noise, straight from cause to effect. He wants to make one application, and we can do the same with Ipsus. We want to mark a cause and effect, and there is no Raphia in 2019 without Ipsus in 2016. Even our story of Raphia and Panium begin with the North and the South in an alliance.  </a:t>
            </a:r>
          </a:p>
          <a:p>
            <a:r>
              <a:rPr lang="en-US" sz="1400" kern="1400" dirty="0">
                <a:solidFill>
                  <a:srgbClr val="000000"/>
                </a:solidFill>
                <a:latin typeface="Arial Narrow" panose="020B0606020202030204" pitchFamily="34" charset="0"/>
              </a:rPr>
              <a:t>But that Alliance turns.</a:t>
            </a:r>
          </a:p>
          <a:p>
            <a:r>
              <a:rPr lang="en-US" sz="1400" kern="1400" dirty="0">
                <a:solidFill>
                  <a:srgbClr val="000000"/>
                </a:solidFill>
                <a:latin typeface="Arial Narrow" panose="020B0606020202030204" pitchFamily="34" charset="0"/>
              </a:rPr>
              <a:t> </a:t>
            </a:r>
          </a:p>
          <a:p>
            <a:r>
              <a:rPr lang="en-US" sz="1400" kern="1400" dirty="0">
                <a:solidFill>
                  <a:srgbClr val="000000"/>
                </a:solidFill>
                <a:latin typeface="Arial Narrow" panose="020B0606020202030204" pitchFamily="34" charset="0"/>
              </a:rPr>
              <a:t>We’re marking 301bc as the end of an empire and Daniel doesn’t cover the history between the death of Alexander and Ipsus/301bc—it’s broken at the death of Alexander—the empire continues through till the death of Antigonus.  He’s like the ancestor, they’re the same person.  </a:t>
            </a:r>
          </a:p>
          <a:p>
            <a:r>
              <a:rPr lang="en-US" sz="1400" kern="1400" dirty="0">
                <a:solidFill>
                  <a:srgbClr val="000000"/>
                </a:solidFill>
                <a:latin typeface="Arial Narrow" panose="020B0606020202030204" pitchFamily="34" charset="0"/>
              </a:rPr>
              <a:t> </a:t>
            </a:r>
            <a:endParaRPr lang="en-US" sz="1400" kern="1400" dirty="0">
              <a:solidFill>
                <a:srgbClr val="000000"/>
              </a:solidFill>
              <a:effectLst/>
              <a:latin typeface="Arial Narrow" panose="020B0606020202030204" pitchFamily="34" charset="0"/>
            </a:endParaRPr>
          </a:p>
        </p:txBody>
      </p:sp>
      <p:sp>
        <p:nvSpPr>
          <p:cNvPr id="3" name="Text Box 2">
            <a:extLst>
              <a:ext uri="{FF2B5EF4-FFF2-40B4-BE49-F238E27FC236}">
                <a16:creationId xmlns:a16="http://schemas.microsoft.com/office/drawing/2014/main" id="{23D66EC0-11A2-4EED-904B-D4EB4C0AB83E}"/>
              </a:ext>
            </a:extLst>
          </p:cNvPr>
          <p:cNvSpPr txBox="1">
            <a:spLocks noChangeArrowheads="1"/>
          </p:cNvSpPr>
          <p:nvPr/>
        </p:nvSpPr>
        <p:spPr bwMode="auto">
          <a:xfrm>
            <a:off x="7743039" y="570452"/>
            <a:ext cx="3429000" cy="33718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4" name="Group 3">
            <a:extLst>
              <a:ext uri="{FF2B5EF4-FFF2-40B4-BE49-F238E27FC236}">
                <a16:creationId xmlns:a16="http://schemas.microsoft.com/office/drawing/2014/main" id="{972A6416-5626-43DB-A023-E41E556A6157}"/>
              </a:ext>
            </a:extLst>
          </p:cNvPr>
          <p:cNvGrpSpPr>
            <a:grpSpLocks/>
          </p:cNvGrpSpPr>
          <p:nvPr/>
        </p:nvGrpSpPr>
        <p:grpSpPr bwMode="auto">
          <a:xfrm>
            <a:off x="7743039" y="570452"/>
            <a:ext cx="3429000" cy="1339850"/>
            <a:chOff x="106756200" y="109613700"/>
            <a:chExt cx="3429000" cy="1339411"/>
          </a:xfrm>
        </p:grpSpPr>
        <p:grpSp>
          <p:nvGrpSpPr>
            <p:cNvPr id="5" name="Group 4">
              <a:extLst>
                <a:ext uri="{FF2B5EF4-FFF2-40B4-BE49-F238E27FC236}">
                  <a16:creationId xmlns:a16="http://schemas.microsoft.com/office/drawing/2014/main" id="{1B16B54B-90F3-4885-9062-DF46A0D39959}"/>
                </a:ext>
              </a:extLst>
            </p:cNvPr>
            <p:cNvGrpSpPr>
              <a:grpSpLocks/>
            </p:cNvGrpSpPr>
            <p:nvPr/>
          </p:nvGrpSpPr>
          <p:grpSpPr bwMode="auto">
            <a:xfrm>
              <a:off x="107099100" y="110413800"/>
              <a:ext cx="2743200" cy="285752"/>
              <a:chOff x="106870500" y="111099600"/>
              <a:chExt cx="1840361" cy="285752"/>
            </a:xfrm>
          </p:grpSpPr>
          <p:sp>
            <p:nvSpPr>
              <p:cNvPr id="19" name="Line 5">
                <a:extLst>
                  <a:ext uri="{FF2B5EF4-FFF2-40B4-BE49-F238E27FC236}">
                    <a16:creationId xmlns:a16="http://schemas.microsoft.com/office/drawing/2014/main" id="{BCDB25C4-71AB-4338-B4BE-E3E99CE1A045}"/>
                  </a:ext>
                </a:extLst>
              </p:cNvPr>
              <p:cNvSpPr>
                <a:spLocks noChangeShapeType="1"/>
              </p:cNvSpPr>
              <p:nvPr/>
            </p:nvSpPr>
            <p:spPr bwMode="auto">
              <a:xfrm>
                <a:off x="106870500" y="111099600"/>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 name="Line 6">
                <a:extLst>
                  <a:ext uri="{FF2B5EF4-FFF2-40B4-BE49-F238E27FC236}">
                    <a16:creationId xmlns:a16="http://schemas.microsoft.com/office/drawing/2014/main" id="{3529A59E-2D44-454B-8CBB-6D53BE1EB626}"/>
                  </a:ext>
                </a:extLst>
              </p:cNvPr>
              <p:cNvSpPr>
                <a:spLocks noChangeShapeType="1"/>
              </p:cNvSpPr>
              <p:nvPr/>
            </p:nvSpPr>
            <p:spPr bwMode="auto">
              <a:xfrm>
                <a:off x="108710860" y="11109960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Line 7">
                <a:extLst>
                  <a:ext uri="{FF2B5EF4-FFF2-40B4-BE49-F238E27FC236}">
                    <a16:creationId xmlns:a16="http://schemas.microsoft.com/office/drawing/2014/main" id="{E1EC113F-19D9-44C5-9587-803DA34007D8}"/>
                  </a:ext>
                </a:extLst>
              </p:cNvPr>
              <p:cNvSpPr>
                <a:spLocks noChangeShapeType="1"/>
              </p:cNvSpPr>
              <p:nvPr/>
            </p:nvSpPr>
            <p:spPr bwMode="auto">
              <a:xfrm>
                <a:off x="106870500" y="111385350"/>
                <a:ext cx="184036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6" name="Text Box 8">
              <a:extLst>
                <a:ext uri="{FF2B5EF4-FFF2-40B4-BE49-F238E27FC236}">
                  <a16:creationId xmlns:a16="http://schemas.microsoft.com/office/drawing/2014/main" id="{C853A6C8-783F-432B-A3F1-48D7DB56E6EF}"/>
                </a:ext>
              </a:extLst>
            </p:cNvPr>
            <p:cNvSpPr txBox="1">
              <a:spLocks noChangeArrowheads="1"/>
            </p:cNvSpPr>
            <p:nvPr/>
          </p:nvSpPr>
          <p:spPr bwMode="auto">
            <a:xfrm>
              <a:off x="107956350" y="110070900"/>
              <a:ext cx="8572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Diadochi Wars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9">
              <a:extLst>
                <a:ext uri="{FF2B5EF4-FFF2-40B4-BE49-F238E27FC236}">
                  <a16:creationId xmlns:a16="http://schemas.microsoft.com/office/drawing/2014/main" id="{005365B1-009F-444B-9A70-166CEC9A6EAF}"/>
                </a:ext>
              </a:extLst>
            </p:cNvPr>
            <p:cNvSpPr txBox="1">
              <a:spLocks noChangeArrowheads="1"/>
            </p:cNvSpPr>
            <p:nvPr/>
          </p:nvSpPr>
          <p:spPr bwMode="auto">
            <a:xfrm>
              <a:off x="106756200" y="10961370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Alexander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323bc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10">
              <a:extLst>
                <a:ext uri="{FF2B5EF4-FFF2-40B4-BE49-F238E27FC236}">
                  <a16:creationId xmlns:a16="http://schemas.microsoft.com/office/drawing/2014/main" id="{9B765B85-C490-441C-9581-4CC8D874AB81}"/>
                </a:ext>
              </a:extLst>
            </p:cNvPr>
            <p:cNvSpPr txBox="1">
              <a:spLocks noChangeArrowheads="1"/>
            </p:cNvSpPr>
            <p:nvPr/>
          </p:nvSpPr>
          <p:spPr bwMode="auto">
            <a:xfrm>
              <a:off x="109385100" y="10961370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301bc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0" name="Group 11">
              <a:extLst>
                <a:ext uri="{FF2B5EF4-FFF2-40B4-BE49-F238E27FC236}">
                  <a16:creationId xmlns:a16="http://schemas.microsoft.com/office/drawing/2014/main" id="{83C99211-BD7D-459E-B809-7DD62B607326}"/>
                </a:ext>
              </a:extLst>
            </p:cNvPr>
            <p:cNvGrpSpPr>
              <a:grpSpLocks/>
            </p:cNvGrpSpPr>
            <p:nvPr/>
          </p:nvGrpSpPr>
          <p:grpSpPr bwMode="auto">
            <a:xfrm>
              <a:off x="107499150" y="110413800"/>
              <a:ext cx="1952701" cy="285750"/>
              <a:chOff x="107499150" y="110413800"/>
              <a:chExt cx="1952701" cy="206276"/>
            </a:xfrm>
          </p:grpSpPr>
          <p:sp>
            <p:nvSpPr>
              <p:cNvPr id="15" name="Text Box 12">
                <a:extLst>
                  <a:ext uri="{FF2B5EF4-FFF2-40B4-BE49-F238E27FC236}">
                    <a16:creationId xmlns:a16="http://schemas.microsoft.com/office/drawing/2014/main" id="{983821CC-F00C-4F01-8A65-8E19537704E2}"/>
                  </a:ext>
                </a:extLst>
              </p:cNvPr>
              <p:cNvSpPr txBox="1">
                <a:spLocks noChangeArrowheads="1"/>
              </p:cNvSpPr>
              <p:nvPr/>
            </p:nvSpPr>
            <p:spPr bwMode="auto">
              <a:xfrm>
                <a:off x="107499150" y="11041380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3">
                <a:extLst>
                  <a:ext uri="{FF2B5EF4-FFF2-40B4-BE49-F238E27FC236}">
                    <a16:creationId xmlns:a16="http://schemas.microsoft.com/office/drawing/2014/main" id="{7610AEE5-1B0E-443C-A3A7-EFDA63216E8F}"/>
                  </a:ext>
                </a:extLst>
              </p:cNvPr>
              <p:cNvSpPr txBox="1">
                <a:spLocks noChangeArrowheads="1"/>
              </p:cNvSpPr>
              <p:nvPr/>
            </p:nvSpPr>
            <p:spPr bwMode="auto">
              <a:xfrm>
                <a:off x="108013500" y="11041380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63A91E84-31DD-493F-88C9-E4DBCA078426}"/>
                  </a:ext>
                </a:extLst>
              </p:cNvPr>
              <p:cNvSpPr txBox="1">
                <a:spLocks noChangeArrowheads="1"/>
              </p:cNvSpPr>
              <p:nvPr/>
            </p:nvSpPr>
            <p:spPr bwMode="auto">
              <a:xfrm>
                <a:off x="108585000" y="11041380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EE3DB8C5-5CD6-41A6-BE20-B3A73082B5C0}"/>
                  </a:ext>
                </a:extLst>
              </p:cNvPr>
              <p:cNvSpPr txBox="1">
                <a:spLocks noChangeArrowheads="1"/>
              </p:cNvSpPr>
              <p:nvPr/>
            </p:nvSpPr>
            <p:spPr bwMode="auto">
              <a:xfrm>
                <a:off x="109213650" y="11041380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1" name="Line 16">
              <a:extLst>
                <a:ext uri="{FF2B5EF4-FFF2-40B4-BE49-F238E27FC236}">
                  <a16:creationId xmlns:a16="http://schemas.microsoft.com/office/drawing/2014/main" id="{91DB2F43-431B-4BA3-8089-63FEB0FD8EC4}"/>
                </a:ext>
              </a:extLst>
            </p:cNvPr>
            <p:cNvSpPr>
              <a:spLocks noChangeShapeType="1"/>
            </p:cNvSpPr>
            <p:nvPr/>
          </p:nvSpPr>
          <p:spPr bwMode="auto">
            <a:xfrm>
              <a:off x="109499400" y="110528100"/>
              <a:ext cx="28575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Text Box 17">
              <a:extLst>
                <a:ext uri="{FF2B5EF4-FFF2-40B4-BE49-F238E27FC236}">
                  <a16:creationId xmlns:a16="http://schemas.microsoft.com/office/drawing/2014/main" id="{2431AD5F-846D-4D10-9E08-D0445F859C0C}"/>
                </a:ext>
              </a:extLst>
            </p:cNvPr>
            <p:cNvSpPr txBox="1">
              <a:spLocks noChangeArrowheads="1"/>
            </p:cNvSpPr>
            <p:nvPr/>
          </p:nvSpPr>
          <p:spPr bwMode="auto">
            <a:xfrm>
              <a:off x="106756200" y="110699550"/>
              <a:ext cx="5143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cause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8">
              <a:extLst>
                <a:ext uri="{FF2B5EF4-FFF2-40B4-BE49-F238E27FC236}">
                  <a16:creationId xmlns:a16="http://schemas.microsoft.com/office/drawing/2014/main" id="{F7761206-D9C9-4E34-A03B-B9AF2E104863}"/>
                </a:ext>
              </a:extLst>
            </p:cNvPr>
            <p:cNvSpPr txBox="1">
              <a:spLocks noChangeArrowheads="1"/>
            </p:cNvSpPr>
            <p:nvPr/>
          </p:nvSpPr>
          <p:spPr bwMode="auto">
            <a:xfrm>
              <a:off x="109556550" y="110699550"/>
              <a:ext cx="5143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effect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9">
              <a:extLst>
                <a:ext uri="{FF2B5EF4-FFF2-40B4-BE49-F238E27FC236}">
                  <a16:creationId xmlns:a16="http://schemas.microsoft.com/office/drawing/2014/main" id="{AC02DFF2-9167-4A79-85DF-5CFAC643B4C0}"/>
                </a:ext>
              </a:extLst>
            </p:cNvPr>
            <p:cNvSpPr txBox="1">
              <a:spLocks noChangeArrowheads="1"/>
            </p:cNvSpPr>
            <p:nvPr/>
          </p:nvSpPr>
          <p:spPr bwMode="auto">
            <a:xfrm>
              <a:off x="107670600" y="109670850"/>
              <a:ext cx="1567418" cy="223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22" name="Group 20">
            <a:extLst>
              <a:ext uri="{FF2B5EF4-FFF2-40B4-BE49-F238E27FC236}">
                <a16:creationId xmlns:a16="http://schemas.microsoft.com/office/drawing/2014/main" id="{52F14F37-D6F3-485C-85EC-EDBF12C08D55}"/>
              </a:ext>
            </a:extLst>
          </p:cNvPr>
          <p:cNvGrpSpPr>
            <a:grpSpLocks/>
          </p:cNvGrpSpPr>
          <p:nvPr/>
        </p:nvGrpSpPr>
        <p:grpSpPr bwMode="auto">
          <a:xfrm>
            <a:off x="8085939" y="3142202"/>
            <a:ext cx="2743200" cy="285750"/>
            <a:chOff x="106576553" y="112852200"/>
            <a:chExt cx="1840362" cy="285752"/>
          </a:xfrm>
        </p:grpSpPr>
        <p:sp>
          <p:nvSpPr>
            <p:cNvPr id="23" name="Line 21">
              <a:extLst>
                <a:ext uri="{FF2B5EF4-FFF2-40B4-BE49-F238E27FC236}">
                  <a16:creationId xmlns:a16="http://schemas.microsoft.com/office/drawing/2014/main" id="{202D88C8-761A-4401-879D-9000091AFC87}"/>
                </a:ext>
              </a:extLst>
            </p:cNvPr>
            <p:cNvSpPr>
              <a:spLocks noChangeShapeType="1"/>
            </p:cNvSpPr>
            <p:nvPr/>
          </p:nvSpPr>
          <p:spPr bwMode="auto">
            <a:xfrm>
              <a:off x="106576553" y="112852200"/>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Line 22">
              <a:extLst>
                <a:ext uri="{FF2B5EF4-FFF2-40B4-BE49-F238E27FC236}">
                  <a16:creationId xmlns:a16="http://schemas.microsoft.com/office/drawing/2014/main" id="{4A2CB774-C4F4-4E46-BE53-7BAAA54787A2}"/>
                </a:ext>
              </a:extLst>
            </p:cNvPr>
            <p:cNvSpPr>
              <a:spLocks noChangeShapeType="1"/>
            </p:cNvSpPr>
            <p:nvPr/>
          </p:nvSpPr>
          <p:spPr bwMode="auto">
            <a:xfrm>
              <a:off x="108416914" y="112852202"/>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Line 23">
              <a:extLst>
                <a:ext uri="{FF2B5EF4-FFF2-40B4-BE49-F238E27FC236}">
                  <a16:creationId xmlns:a16="http://schemas.microsoft.com/office/drawing/2014/main" id="{F8E66314-1CCE-453B-815B-A2B32450595C}"/>
                </a:ext>
              </a:extLst>
            </p:cNvPr>
            <p:cNvSpPr>
              <a:spLocks noChangeShapeType="1"/>
            </p:cNvSpPr>
            <p:nvPr/>
          </p:nvSpPr>
          <p:spPr bwMode="auto">
            <a:xfrm>
              <a:off x="106576554" y="113137950"/>
              <a:ext cx="184036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26" name="Text Box 24">
            <a:extLst>
              <a:ext uri="{FF2B5EF4-FFF2-40B4-BE49-F238E27FC236}">
                <a16:creationId xmlns:a16="http://schemas.microsoft.com/office/drawing/2014/main" id="{BB296F4B-6985-45AD-807B-F4B0AE5A2E50}"/>
              </a:ext>
            </a:extLst>
          </p:cNvPr>
          <p:cNvSpPr txBox="1">
            <a:spLocks noChangeArrowheads="1"/>
          </p:cNvSpPr>
          <p:nvPr/>
        </p:nvSpPr>
        <p:spPr bwMode="auto">
          <a:xfrm>
            <a:off x="8943189" y="2799302"/>
            <a:ext cx="8572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Syrian Wars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549ED9A5-0B94-4BA1-84A9-F5FA40BAF3F1}"/>
              </a:ext>
            </a:extLst>
          </p:cNvPr>
          <p:cNvSpPr txBox="1">
            <a:spLocks noChangeArrowheads="1"/>
          </p:cNvSpPr>
          <p:nvPr/>
        </p:nvSpPr>
        <p:spPr bwMode="auto">
          <a:xfrm>
            <a:off x="7743039" y="2342102"/>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301bc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 Box 26">
            <a:extLst>
              <a:ext uri="{FF2B5EF4-FFF2-40B4-BE49-F238E27FC236}">
                <a16:creationId xmlns:a16="http://schemas.microsoft.com/office/drawing/2014/main" id="{E3902A7A-B45E-43F8-89BB-4DDEEBEB52C0}"/>
              </a:ext>
            </a:extLst>
          </p:cNvPr>
          <p:cNvSpPr txBox="1">
            <a:spLocks noChangeArrowheads="1"/>
          </p:cNvSpPr>
          <p:nvPr/>
        </p:nvSpPr>
        <p:spPr bwMode="auto">
          <a:xfrm>
            <a:off x="10371939" y="2342102"/>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217bc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29" name="Group 27">
            <a:extLst>
              <a:ext uri="{FF2B5EF4-FFF2-40B4-BE49-F238E27FC236}">
                <a16:creationId xmlns:a16="http://schemas.microsoft.com/office/drawing/2014/main" id="{F183E6CF-4AFD-4D8E-B215-62F4F62E8B02}"/>
              </a:ext>
            </a:extLst>
          </p:cNvPr>
          <p:cNvGrpSpPr>
            <a:grpSpLocks/>
          </p:cNvGrpSpPr>
          <p:nvPr/>
        </p:nvGrpSpPr>
        <p:grpSpPr bwMode="auto">
          <a:xfrm>
            <a:off x="8485989" y="3142202"/>
            <a:ext cx="1952625" cy="285750"/>
            <a:chOff x="107061000" y="111678959"/>
            <a:chExt cx="1952701" cy="206277"/>
          </a:xfrm>
        </p:grpSpPr>
        <p:sp>
          <p:nvSpPr>
            <p:cNvPr id="30" name="Text Box 28">
              <a:extLst>
                <a:ext uri="{FF2B5EF4-FFF2-40B4-BE49-F238E27FC236}">
                  <a16:creationId xmlns:a16="http://schemas.microsoft.com/office/drawing/2014/main" id="{DA89E502-75FD-417B-888F-BC5C8B2C8C66}"/>
                </a:ext>
              </a:extLst>
            </p:cNvPr>
            <p:cNvSpPr txBox="1">
              <a:spLocks noChangeArrowheads="1"/>
            </p:cNvSpPr>
            <p:nvPr/>
          </p:nvSpPr>
          <p:spPr bwMode="auto">
            <a:xfrm>
              <a:off x="107061000" y="111678959"/>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Text Box 29">
              <a:extLst>
                <a:ext uri="{FF2B5EF4-FFF2-40B4-BE49-F238E27FC236}">
                  <a16:creationId xmlns:a16="http://schemas.microsoft.com/office/drawing/2014/main" id="{75A635EF-1BBD-4CB1-B479-6FDF59EA4AAA}"/>
                </a:ext>
              </a:extLst>
            </p:cNvPr>
            <p:cNvSpPr txBox="1">
              <a:spLocks noChangeArrowheads="1"/>
            </p:cNvSpPr>
            <p:nvPr/>
          </p:nvSpPr>
          <p:spPr bwMode="auto">
            <a:xfrm>
              <a:off x="107575350" y="11167896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Text Box 30">
              <a:extLst>
                <a:ext uri="{FF2B5EF4-FFF2-40B4-BE49-F238E27FC236}">
                  <a16:creationId xmlns:a16="http://schemas.microsoft.com/office/drawing/2014/main" id="{DA8CAF17-A1C7-48E5-BD89-1E706E6CF91C}"/>
                </a:ext>
              </a:extLst>
            </p:cNvPr>
            <p:cNvSpPr txBox="1">
              <a:spLocks noChangeArrowheads="1"/>
            </p:cNvSpPr>
            <p:nvPr/>
          </p:nvSpPr>
          <p:spPr bwMode="auto">
            <a:xfrm>
              <a:off x="108146850" y="11167896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31">
              <a:extLst>
                <a:ext uri="{FF2B5EF4-FFF2-40B4-BE49-F238E27FC236}">
                  <a16:creationId xmlns:a16="http://schemas.microsoft.com/office/drawing/2014/main" id="{D561D241-75A6-4CA9-92E4-A4957D411A56}"/>
                </a:ext>
              </a:extLst>
            </p:cNvPr>
            <p:cNvSpPr txBox="1">
              <a:spLocks noChangeArrowheads="1"/>
            </p:cNvSpPr>
            <p:nvPr/>
          </p:nvSpPr>
          <p:spPr bwMode="auto">
            <a:xfrm>
              <a:off x="108775500" y="11167896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4" name="Line 32">
            <a:extLst>
              <a:ext uri="{FF2B5EF4-FFF2-40B4-BE49-F238E27FC236}">
                <a16:creationId xmlns:a16="http://schemas.microsoft.com/office/drawing/2014/main" id="{58ADF6B7-A7EE-49D6-A8A1-C7C8CE2B9850}"/>
              </a:ext>
            </a:extLst>
          </p:cNvPr>
          <p:cNvSpPr>
            <a:spLocks noChangeShapeType="1"/>
          </p:cNvSpPr>
          <p:nvPr/>
        </p:nvSpPr>
        <p:spPr bwMode="auto">
          <a:xfrm>
            <a:off x="10486239" y="3256502"/>
            <a:ext cx="28575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5" name="Text Box 33">
            <a:extLst>
              <a:ext uri="{FF2B5EF4-FFF2-40B4-BE49-F238E27FC236}">
                <a16:creationId xmlns:a16="http://schemas.microsoft.com/office/drawing/2014/main" id="{03999EA3-79A1-46D9-A3E6-3200D418C07C}"/>
              </a:ext>
            </a:extLst>
          </p:cNvPr>
          <p:cNvSpPr txBox="1">
            <a:spLocks noChangeArrowheads="1"/>
          </p:cNvSpPr>
          <p:nvPr/>
        </p:nvSpPr>
        <p:spPr bwMode="auto">
          <a:xfrm>
            <a:off x="7743039" y="342795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Cause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0EF94EAB-53FF-4861-B1B8-BE49D35FE750}"/>
              </a:ext>
            </a:extLst>
          </p:cNvPr>
          <p:cNvSpPr txBox="1">
            <a:spLocks noChangeArrowheads="1"/>
          </p:cNvSpPr>
          <p:nvPr/>
        </p:nvSpPr>
        <p:spPr bwMode="auto">
          <a:xfrm>
            <a:off x="10543389" y="3427952"/>
            <a:ext cx="514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Effect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886B9983-862F-458A-8801-2992A9EED386}"/>
              </a:ext>
            </a:extLst>
          </p:cNvPr>
          <p:cNvSpPr txBox="1">
            <a:spLocks noChangeArrowheads="1"/>
          </p:cNvSpPr>
          <p:nvPr/>
        </p:nvSpPr>
        <p:spPr bwMode="auto">
          <a:xfrm>
            <a:off x="8657439" y="2399252"/>
            <a:ext cx="1566863"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781D1FEE-C2D0-4381-A3F6-A79817E013B8}"/>
              </a:ext>
            </a:extLst>
          </p:cNvPr>
          <p:cNvSpPr txBox="1">
            <a:spLocks noChangeArrowheads="1"/>
          </p:cNvSpPr>
          <p:nvPr/>
        </p:nvSpPr>
        <p:spPr bwMode="auto">
          <a:xfrm>
            <a:off x="8886039" y="3542252"/>
            <a:ext cx="8572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noise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Line 37">
            <a:extLst>
              <a:ext uri="{FF2B5EF4-FFF2-40B4-BE49-F238E27FC236}">
                <a16:creationId xmlns:a16="http://schemas.microsoft.com/office/drawing/2014/main" id="{C5D03EA5-A987-4F73-9385-0974DC25036C}"/>
              </a:ext>
            </a:extLst>
          </p:cNvPr>
          <p:cNvSpPr>
            <a:spLocks noChangeShapeType="1"/>
          </p:cNvSpPr>
          <p:nvPr/>
        </p:nvSpPr>
        <p:spPr bwMode="auto">
          <a:xfrm>
            <a:off x="8428839" y="3485102"/>
            <a:ext cx="188595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0" name="Text Box 38">
            <a:extLst>
              <a:ext uri="{FF2B5EF4-FFF2-40B4-BE49-F238E27FC236}">
                <a16:creationId xmlns:a16="http://schemas.microsoft.com/office/drawing/2014/main" id="{2CEC382A-7D58-4398-89DC-97369EDA2237}"/>
              </a:ext>
            </a:extLst>
          </p:cNvPr>
          <p:cNvSpPr txBox="1">
            <a:spLocks noChangeArrowheads="1"/>
          </p:cNvSpPr>
          <p:nvPr/>
        </p:nvSpPr>
        <p:spPr bwMode="auto">
          <a:xfrm>
            <a:off x="8943189" y="1770602"/>
            <a:ext cx="8572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noise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Line 39">
            <a:extLst>
              <a:ext uri="{FF2B5EF4-FFF2-40B4-BE49-F238E27FC236}">
                <a16:creationId xmlns:a16="http://schemas.microsoft.com/office/drawing/2014/main" id="{F17790C5-083C-4A21-B7BE-866658391FA7}"/>
              </a:ext>
            </a:extLst>
          </p:cNvPr>
          <p:cNvSpPr>
            <a:spLocks noChangeShapeType="1"/>
          </p:cNvSpPr>
          <p:nvPr/>
        </p:nvSpPr>
        <p:spPr bwMode="auto">
          <a:xfrm>
            <a:off x="8428839" y="1713452"/>
            <a:ext cx="188595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2" name="Line 40">
            <a:extLst>
              <a:ext uri="{FF2B5EF4-FFF2-40B4-BE49-F238E27FC236}">
                <a16:creationId xmlns:a16="http://schemas.microsoft.com/office/drawing/2014/main" id="{DA66E1CF-B7CD-428A-BF91-56ACB9578B39}"/>
              </a:ext>
            </a:extLst>
          </p:cNvPr>
          <p:cNvSpPr>
            <a:spLocks noChangeShapeType="1"/>
          </p:cNvSpPr>
          <p:nvPr/>
        </p:nvSpPr>
        <p:spPr bwMode="auto">
          <a:xfrm>
            <a:off x="7914489" y="2170652"/>
            <a:ext cx="3086100" cy="0"/>
          </a:xfrm>
          <a:prstGeom prst="line">
            <a:avLst/>
          </a:prstGeom>
          <a:noFill/>
          <a:ln w="9525">
            <a:solidFill>
              <a:srgbClr val="00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nvGrpSpPr>
          <p:cNvPr id="43" name="Group 41">
            <a:extLst>
              <a:ext uri="{FF2B5EF4-FFF2-40B4-BE49-F238E27FC236}">
                <a16:creationId xmlns:a16="http://schemas.microsoft.com/office/drawing/2014/main" id="{DBF6745E-15BE-45F2-8C5D-8D1D1CE12D7F}"/>
              </a:ext>
            </a:extLst>
          </p:cNvPr>
          <p:cNvGrpSpPr>
            <a:grpSpLocks/>
          </p:cNvGrpSpPr>
          <p:nvPr/>
        </p:nvGrpSpPr>
        <p:grpSpPr bwMode="auto">
          <a:xfrm>
            <a:off x="8314537" y="4565009"/>
            <a:ext cx="2514600" cy="1428750"/>
            <a:chOff x="106756200" y="111328200"/>
            <a:chExt cx="2514600" cy="1428750"/>
          </a:xfrm>
        </p:grpSpPr>
        <p:sp>
          <p:nvSpPr>
            <p:cNvPr id="44" name="Text Box 42">
              <a:extLst>
                <a:ext uri="{FF2B5EF4-FFF2-40B4-BE49-F238E27FC236}">
                  <a16:creationId xmlns:a16="http://schemas.microsoft.com/office/drawing/2014/main" id="{4293B4D9-4FA1-43F4-9ABD-A36BE03FE81A}"/>
                </a:ext>
              </a:extLst>
            </p:cNvPr>
            <p:cNvSpPr txBox="1">
              <a:spLocks noChangeArrowheads="1"/>
            </p:cNvSpPr>
            <p:nvPr/>
          </p:nvSpPr>
          <p:spPr bwMode="auto">
            <a:xfrm>
              <a:off x="106756200" y="111328200"/>
              <a:ext cx="25146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45" name="Group 43">
              <a:extLst>
                <a:ext uri="{FF2B5EF4-FFF2-40B4-BE49-F238E27FC236}">
                  <a16:creationId xmlns:a16="http://schemas.microsoft.com/office/drawing/2014/main" id="{F3FD9DE0-709E-45AA-B703-1E24AF55693F}"/>
                </a:ext>
              </a:extLst>
            </p:cNvPr>
            <p:cNvGrpSpPr>
              <a:grpSpLocks/>
            </p:cNvGrpSpPr>
            <p:nvPr/>
          </p:nvGrpSpPr>
          <p:grpSpPr bwMode="auto">
            <a:xfrm>
              <a:off x="107041950" y="111785400"/>
              <a:ext cx="1807111" cy="870645"/>
              <a:chOff x="106424413" y="111521081"/>
              <a:chExt cx="1807111" cy="870645"/>
            </a:xfrm>
          </p:grpSpPr>
          <p:sp>
            <p:nvSpPr>
              <p:cNvPr id="47" name="Line 44">
                <a:extLst>
                  <a:ext uri="{FF2B5EF4-FFF2-40B4-BE49-F238E27FC236}">
                    <a16:creationId xmlns:a16="http://schemas.microsoft.com/office/drawing/2014/main" id="{3D37D11D-71D1-4E0C-811D-937A864FB11F}"/>
                  </a:ext>
                </a:extLst>
              </p:cNvPr>
              <p:cNvSpPr>
                <a:spLocks noChangeShapeType="1"/>
              </p:cNvSpPr>
              <p:nvPr/>
            </p:nvSpPr>
            <p:spPr bwMode="auto">
              <a:xfrm>
                <a:off x="106703749" y="111766648"/>
                <a:ext cx="1"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8" name="Line 45">
                <a:extLst>
                  <a:ext uri="{FF2B5EF4-FFF2-40B4-BE49-F238E27FC236}">
                    <a16:creationId xmlns:a16="http://schemas.microsoft.com/office/drawing/2014/main" id="{87369553-A08F-4695-AAA5-19A894A0038F}"/>
                  </a:ext>
                </a:extLst>
              </p:cNvPr>
              <p:cNvSpPr>
                <a:spLocks noChangeShapeType="1"/>
              </p:cNvSpPr>
              <p:nvPr/>
            </p:nvSpPr>
            <p:spPr bwMode="auto">
              <a:xfrm>
                <a:off x="107972433" y="111766648"/>
                <a:ext cx="2"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9" name="Line 46">
                <a:extLst>
                  <a:ext uri="{FF2B5EF4-FFF2-40B4-BE49-F238E27FC236}">
                    <a16:creationId xmlns:a16="http://schemas.microsoft.com/office/drawing/2014/main" id="{10055D4B-4878-4010-8E33-5C577C9A8AF9}"/>
                  </a:ext>
                </a:extLst>
              </p:cNvPr>
              <p:cNvSpPr>
                <a:spLocks noChangeShapeType="1"/>
              </p:cNvSpPr>
              <p:nvPr/>
            </p:nvSpPr>
            <p:spPr bwMode="auto">
              <a:xfrm>
                <a:off x="107295802" y="111766648"/>
                <a:ext cx="1"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0" name="Text Box 47">
                <a:extLst>
                  <a:ext uri="{FF2B5EF4-FFF2-40B4-BE49-F238E27FC236}">
                    <a16:creationId xmlns:a16="http://schemas.microsoft.com/office/drawing/2014/main" id="{389F8647-4805-4B98-BE7D-2C00807FC390}"/>
                  </a:ext>
                </a:extLst>
              </p:cNvPr>
              <p:cNvSpPr txBox="1">
                <a:spLocks noChangeArrowheads="1"/>
              </p:cNvSpPr>
              <p:nvPr/>
            </p:nvSpPr>
            <p:spPr bwMode="auto">
              <a:xfrm>
                <a:off x="106576881" y="11216848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48">
                <a:extLst>
                  <a:ext uri="{FF2B5EF4-FFF2-40B4-BE49-F238E27FC236}">
                    <a16:creationId xmlns:a16="http://schemas.microsoft.com/office/drawing/2014/main" id="{130A59E9-FA46-47A7-BFFC-411AE672A132}"/>
                  </a:ext>
                </a:extLst>
              </p:cNvPr>
              <p:cNvSpPr txBox="1">
                <a:spLocks noChangeArrowheads="1"/>
              </p:cNvSpPr>
              <p:nvPr/>
            </p:nvSpPr>
            <p:spPr bwMode="auto">
              <a:xfrm>
                <a:off x="107168933" y="11216848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Text Box 49">
                <a:extLst>
                  <a:ext uri="{FF2B5EF4-FFF2-40B4-BE49-F238E27FC236}">
                    <a16:creationId xmlns:a16="http://schemas.microsoft.com/office/drawing/2014/main" id="{0F3BF023-BEED-4C2D-B96F-18020A8B38AB}"/>
                  </a:ext>
                </a:extLst>
              </p:cNvPr>
              <p:cNvSpPr txBox="1">
                <a:spLocks noChangeArrowheads="1"/>
              </p:cNvSpPr>
              <p:nvPr/>
            </p:nvSpPr>
            <p:spPr bwMode="auto">
              <a:xfrm>
                <a:off x="107845564" y="11216848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Text Box 50">
                <a:extLst>
                  <a:ext uri="{FF2B5EF4-FFF2-40B4-BE49-F238E27FC236}">
                    <a16:creationId xmlns:a16="http://schemas.microsoft.com/office/drawing/2014/main" id="{BC280153-DA5D-461B-9B5C-548704451A9A}"/>
                  </a:ext>
                </a:extLst>
              </p:cNvPr>
              <p:cNvSpPr txBox="1">
                <a:spLocks noChangeArrowheads="1"/>
              </p:cNvSpPr>
              <p:nvPr/>
            </p:nvSpPr>
            <p:spPr bwMode="auto">
              <a:xfrm>
                <a:off x="107703938" y="11152108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Text Box 51">
                <a:extLst>
                  <a:ext uri="{FF2B5EF4-FFF2-40B4-BE49-F238E27FC236}">
                    <a16:creationId xmlns:a16="http://schemas.microsoft.com/office/drawing/2014/main" id="{7BEFE76A-A2ED-44FE-A170-DC6F06036A49}"/>
                  </a:ext>
                </a:extLst>
              </p:cNvPr>
              <p:cNvSpPr txBox="1">
                <a:spLocks noChangeArrowheads="1"/>
              </p:cNvSpPr>
              <p:nvPr/>
            </p:nvSpPr>
            <p:spPr bwMode="auto">
              <a:xfrm>
                <a:off x="107064175" y="11152108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Text Box 52">
                <a:extLst>
                  <a:ext uri="{FF2B5EF4-FFF2-40B4-BE49-F238E27FC236}">
                    <a16:creationId xmlns:a16="http://schemas.microsoft.com/office/drawing/2014/main" id="{930CE903-FCD9-466A-9653-2B053D17998B}"/>
                  </a:ext>
                </a:extLst>
              </p:cNvPr>
              <p:cNvSpPr txBox="1">
                <a:spLocks noChangeArrowheads="1"/>
              </p:cNvSpPr>
              <p:nvPr/>
            </p:nvSpPr>
            <p:spPr bwMode="auto">
              <a:xfrm>
                <a:off x="106424413" y="11152108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538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46" name="Text Box 53">
              <a:extLst>
                <a:ext uri="{FF2B5EF4-FFF2-40B4-BE49-F238E27FC236}">
                  <a16:creationId xmlns:a16="http://schemas.microsoft.com/office/drawing/2014/main" id="{44A1E8FE-F0C3-4EF6-A9B6-F39587B9948A}"/>
                </a:ext>
              </a:extLst>
            </p:cNvPr>
            <p:cNvSpPr txBox="1">
              <a:spLocks noChangeArrowheads="1"/>
            </p:cNvSpPr>
            <p:nvPr/>
          </p:nvSpPr>
          <p:spPr bwMode="auto">
            <a:xfrm>
              <a:off x="107099100" y="111385350"/>
              <a:ext cx="16573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Skipping this history  (noise)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cxnSp>
        <p:nvCxnSpPr>
          <p:cNvPr id="57" name="Straight Connector 56">
            <a:extLst>
              <a:ext uri="{FF2B5EF4-FFF2-40B4-BE49-F238E27FC236}">
                <a16:creationId xmlns:a16="http://schemas.microsoft.com/office/drawing/2014/main" id="{E90B1D05-4CCE-4548-ABF5-D70F4A441540}"/>
              </a:ext>
            </a:extLst>
          </p:cNvPr>
          <p:cNvCxnSpPr/>
          <p:nvPr/>
        </p:nvCxnSpPr>
        <p:spPr>
          <a:xfrm>
            <a:off x="8000214" y="4337108"/>
            <a:ext cx="30003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9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fade">
                                      <p:cBhvr>
                                        <p:cTn id="29" dur="1000"/>
                                        <p:tgtEl>
                                          <p:spTgt spid="26"/>
                                        </p:tgtEl>
                                      </p:cBhvr>
                                    </p:animEffect>
                                    <p:anim calcmode="lin" valueType="num">
                                      <p:cBhvr>
                                        <p:cTn id="30" dur="1000" fill="hold"/>
                                        <p:tgtEl>
                                          <p:spTgt spid="26"/>
                                        </p:tgtEl>
                                        <p:attrNameLst>
                                          <p:attrName>ppt_x</p:attrName>
                                        </p:attrNameLst>
                                      </p:cBhvr>
                                      <p:tavLst>
                                        <p:tav tm="0">
                                          <p:val>
                                            <p:strVal val="#ppt_x"/>
                                          </p:val>
                                        </p:tav>
                                        <p:tav tm="100000">
                                          <p:val>
                                            <p:strVal val="#ppt_x"/>
                                          </p:val>
                                        </p:tav>
                                      </p:tavLst>
                                    </p:anim>
                                    <p:anim calcmode="lin" valueType="num">
                                      <p:cBhvr>
                                        <p:cTn id="31" dur="1000" fill="hold"/>
                                        <p:tgtEl>
                                          <p:spTgt spid="2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1000"/>
                                        <p:tgtEl>
                                          <p:spTgt spid="27"/>
                                        </p:tgtEl>
                                      </p:cBhvr>
                                    </p:animEffect>
                                    <p:anim calcmode="lin" valueType="num">
                                      <p:cBhvr>
                                        <p:cTn id="35" dur="1000" fill="hold"/>
                                        <p:tgtEl>
                                          <p:spTgt spid="27"/>
                                        </p:tgtEl>
                                        <p:attrNameLst>
                                          <p:attrName>ppt_x</p:attrName>
                                        </p:attrNameLst>
                                      </p:cBhvr>
                                      <p:tavLst>
                                        <p:tav tm="0">
                                          <p:val>
                                            <p:strVal val="#ppt_x"/>
                                          </p:val>
                                        </p:tav>
                                        <p:tav tm="100000">
                                          <p:val>
                                            <p:strVal val="#ppt_x"/>
                                          </p:val>
                                        </p:tav>
                                      </p:tavLst>
                                    </p:anim>
                                    <p:anim calcmode="lin" valueType="num">
                                      <p:cBhvr>
                                        <p:cTn id="36" dur="1000" fill="hold"/>
                                        <p:tgtEl>
                                          <p:spTgt spid="2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1000"/>
                                        <p:tgtEl>
                                          <p:spTgt spid="29"/>
                                        </p:tgtEl>
                                      </p:cBhvr>
                                    </p:animEffect>
                                    <p:anim calcmode="lin" valueType="num">
                                      <p:cBhvr>
                                        <p:cTn id="45" dur="1000" fill="hold"/>
                                        <p:tgtEl>
                                          <p:spTgt spid="29"/>
                                        </p:tgtEl>
                                        <p:attrNameLst>
                                          <p:attrName>ppt_x</p:attrName>
                                        </p:attrNameLst>
                                      </p:cBhvr>
                                      <p:tavLst>
                                        <p:tav tm="0">
                                          <p:val>
                                            <p:strVal val="#ppt_x"/>
                                          </p:val>
                                        </p:tav>
                                        <p:tav tm="100000">
                                          <p:val>
                                            <p:strVal val="#ppt_x"/>
                                          </p:val>
                                        </p:tav>
                                      </p:tavLst>
                                    </p:anim>
                                    <p:anim calcmode="lin" valueType="num">
                                      <p:cBhvr>
                                        <p:cTn id="46" dur="1000" fill="hold"/>
                                        <p:tgtEl>
                                          <p:spTgt spid="2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1000"/>
                                        <p:tgtEl>
                                          <p:spTgt spid="35"/>
                                        </p:tgtEl>
                                      </p:cBhvr>
                                    </p:animEffect>
                                    <p:anim calcmode="lin" valueType="num">
                                      <p:cBhvr>
                                        <p:cTn id="55" dur="1000" fill="hold"/>
                                        <p:tgtEl>
                                          <p:spTgt spid="35"/>
                                        </p:tgtEl>
                                        <p:attrNameLst>
                                          <p:attrName>ppt_x</p:attrName>
                                        </p:attrNameLst>
                                      </p:cBhvr>
                                      <p:tavLst>
                                        <p:tav tm="0">
                                          <p:val>
                                            <p:strVal val="#ppt_x"/>
                                          </p:val>
                                        </p:tav>
                                        <p:tav tm="100000">
                                          <p:val>
                                            <p:strVal val="#ppt_x"/>
                                          </p:val>
                                        </p:tav>
                                      </p:tavLst>
                                    </p:anim>
                                    <p:anim calcmode="lin" valueType="num">
                                      <p:cBhvr>
                                        <p:cTn id="56" dur="1000" fill="hold"/>
                                        <p:tgtEl>
                                          <p:spTgt spid="35"/>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fade">
                                      <p:cBhvr>
                                        <p:cTn id="64" dur="1000"/>
                                        <p:tgtEl>
                                          <p:spTgt spid="37"/>
                                        </p:tgtEl>
                                      </p:cBhvr>
                                    </p:animEffect>
                                    <p:anim calcmode="lin" valueType="num">
                                      <p:cBhvr>
                                        <p:cTn id="65" dur="1000" fill="hold"/>
                                        <p:tgtEl>
                                          <p:spTgt spid="37"/>
                                        </p:tgtEl>
                                        <p:attrNameLst>
                                          <p:attrName>ppt_x</p:attrName>
                                        </p:attrNameLst>
                                      </p:cBhvr>
                                      <p:tavLst>
                                        <p:tav tm="0">
                                          <p:val>
                                            <p:strVal val="#ppt_x"/>
                                          </p:val>
                                        </p:tav>
                                        <p:tav tm="100000">
                                          <p:val>
                                            <p:strVal val="#ppt_x"/>
                                          </p:val>
                                        </p:tav>
                                      </p:tavLst>
                                    </p:anim>
                                    <p:anim calcmode="lin" valueType="num">
                                      <p:cBhvr>
                                        <p:cTn id="66" dur="1000" fill="hold"/>
                                        <p:tgtEl>
                                          <p:spTgt spid="37"/>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1000"/>
                                        <p:tgtEl>
                                          <p:spTgt spid="38"/>
                                        </p:tgtEl>
                                      </p:cBhvr>
                                    </p:animEffect>
                                    <p:anim calcmode="lin" valueType="num">
                                      <p:cBhvr>
                                        <p:cTn id="70" dur="1000" fill="hold"/>
                                        <p:tgtEl>
                                          <p:spTgt spid="38"/>
                                        </p:tgtEl>
                                        <p:attrNameLst>
                                          <p:attrName>ppt_x</p:attrName>
                                        </p:attrNameLst>
                                      </p:cBhvr>
                                      <p:tavLst>
                                        <p:tav tm="0">
                                          <p:val>
                                            <p:strVal val="#ppt_x"/>
                                          </p:val>
                                        </p:tav>
                                        <p:tav tm="100000">
                                          <p:val>
                                            <p:strVal val="#ppt_x"/>
                                          </p:val>
                                        </p:tav>
                                      </p:tavLst>
                                    </p:anim>
                                    <p:anim calcmode="lin" valueType="num">
                                      <p:cBhvr>
                                        <p:cTn id="71" dur="1000" fill="hold"/>
                                        <p:tgtEl>
                                          <p:spTgt spid="38"/>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0"/>
                                        <p:tgtEl>
                                          <p:spTgt spid="40"/>
                                        </p:tgtEl>
                                      </p:cBhvr>
                                    </p:animEffect>
                                    <p:anim calcmode="lin" valueType="num">
                                      <p:cBhvr>
                                        <p:cTn id="80" dur="1000" fill="hold"/>
                                        <p:tgtEl>
                                          <p:spTgt spid="40"/>
                                        </p:tgtEl>
                                        <p:attrNameLst>
                                          <p:attrName>ppt_x</p:attrName>
                                        </p:attrNameLst>
                                      </p:cBhvr>
                                      <p:tavLst>
                                        <p:tav tm="0">
                                          <p:val>
                                            <p:strVal val="#ppt_x"/>
                                          </p:val>
                                        </p:tav>
                                        <p:tav tm="100000">
                                          <p:val>
                                            <p:strVal val="#ppt_x"/>
                                          </p:val>
                                        </p:tav>
                                      </p:tavLst>
                                    </p:anim>
                                    <p:anim calcmode="lin" valueType="num">
                                      <p:cBhvr>
                                        <p:cTn id="81" dur="1000" fill="hold"/>
                                        <p:tgtEl>
                                          <p:spTgt spid="4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1000"/>
                                        <p:tgtEl>
                                          <p:spTgt spid="41"/>
                                        </p:tgtEl>
                                      </p:cBhvr>
                                    </p:animEffect>
                                    <p:anim calcmode="lin" valueType="num">
                                      <p:cBhvr>
                                        <p:cTn id="85" dur="1000" fill="hold"/>
                                        <p:tgtEl>
                                          <p:spTgt spid="41"/>
                                        </p:tgtEl>
                                        <p:attrNameLst>
                                          <p:attrName>ppt_x</p:attrName>
                                        </p:attrNameLst>
                                      </p:cBhvr>
                                      <p:tavLst>
                                        <p:tav tm="0">
                                          <p:val>
                                            <p:strVal val="#ppt_x"/>
                                          </p:val>
                                        </p:tav>
                                        <p:tav tm="100000">
                                          <p:val>
                                            <p:strVal val="#ppt_x"/>
                                          </p:val>
                                        </p:tav>
                                      </p:tavLst>
                                    </p:anim>
                                    <p:anim calcmode="lin" valueType="num">
                                      <p:cBhvr>
                                        <p:cTn id="86" dur="1000" fill="hold"/>
                                        <p:tgtEl>
                                          <p:spTgt spid="4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000"/>
                                        <p:tgtEl>
                                          <p:spTgt spid="57"/>
                                        </p:tgtEl>
                                      </p:cBhvr>
                                    </p:animEffect>
                                    <p:anim calcmode="lin" valueType="num">
                                      <p:cBhvr>
                                        <p:cTn id="97" dur="1000" fill="hold"/>
                                        <p:tgtEl>
                                          <p:spTgt spid="57"/>
                                        </p:tgtEl>
                                        <p:attrNameLst>
                                          <p:attrName>ppt_x</p:attrName>
                                        </p:attrNameLst>
                                      </p:cBhvr>
                                      <p:tavLst>
                                        <p:tav tm="0">
                                          <p:val>
                                            <p:strVal val="#ppt_x"/>
                                          </p:val>
                                        </p:tav>
                                        <p:tav tm="100000">
                                          <p:val>
                                            <p:strVal val="#ppt_x"/>
                                          </p:val>
                                        </p:tav>
                                      </p:tavLst>
                                    </p:anim>
                                    <p:anim calcmode="lin" valueType="num">
                                      <p:cBhvr>
                                        <p:cTn id="98"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fade">
                                      <p:cBhvr>
                                        <p:cTn id="103" dur="1000"/>
                                        <p:tgtEl>
                                          <p:spTgt spid="43"/>
                                        </p:tgtEl>
                                      </p:cBhvr>
                                    </p:animEffect>
                                    <p:anim calcmode="lin" valueType="num">
                                      <p:cBhvr>
                                        <p:cTn id="104" dur="1000" fill="hold"/>
                                        <p:tgtEl>
                                          <p:spTgt spid="43"/>
                                        </p:tgtEl>
                                        <p:attrNameLst>
                                          <p:attrName>ppt_x</p:attrName>
                                        </p:attrNameLst>
                                      </p:cBhvr>
                                      <p:tavLst>
                                        <p:tav tm="0">
                                          <p:val>
                                            <p:strVal val="#ppt_x"/>
                                          </p:val>
                                        </p:tav>
                                        <p:tav tm="100000">
                                          <p:val>
                                            <p:strVal val="#ppt_x"/>
                                          </p:val>
                                        </p:tav>
                                      </p:tavLst>
                                    </p:anim>
                                    <p:anim calcmode="lin" valueType="num">
                                      <p:cBhvr>
                                        <p:cTn id="10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6" grpId="0"/>
      <p:bldP spid="27" grpId="0"/>
      <p:bldP spid="28" grpId="0"/>
      <p:bldP spid="34" grpId="0" animBg="1"/>
      <p:bldP spid="35" grpId="0"/>
      <p:bldP spid="36" grpId="0"/>
      <p:bldP spid="37" grpId="0"/>
      <p:bldP spid="38" grpId="0"/>
      <p:bldP spid="39" grpId="0" animBg="1"/>
      <p:bldP spid="40" grpId="0"/>
      <p:bldP spid="41"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3F86BB-0FDC-43C1-BCF0-91FF5816A9D9}"/>
              </a:ext>
            </a:extLst>
          </p:cNvPr>
          <p:cNvSpPr/>
          <p:nvPr/>
        </p:nvSpPr>
        <p:spPr>
          <a:xfrm>
            <a:off x="732637" y="487025"/>
            <a:ext cx="6639714" cy="6093976"/>
          </a:xfrm>
          <a:prstGeom prst="rect">
            <a:avLst/>
          </a:prstGeom>
        </p:spPr>
        <p:txBody>
          <a:bodyPr wrap="square">
            <a:spAutoFit/>
          </a:bodyPr>
          <a:lstStyle/>
          <a:p>
            <a:r>
              <a:rPr lang="en-US" kern="1400" dirty="0">
                <a:solidFill>
                  <a:srgbClr val="000000"/>
                </a:solidFill>
                <a:latin typeface="Arial Narrow" panose="020B0606020202030204" pitchFamily="34" charset="0"/>
              </a:rPr>
              <a:t>We can read Daniel 11:4, halfway through the first sentence, his kingdom is divided to the four directions of the compass. When is his Empire divided into the four directions? Ipsus. So, Ipsus is in these verses even if he doesn't name it.  We don't find the names Raphia and Panium either but we know they're in those verses. It's not Ipsus that is noise, it's the connecting history.  What we can see that people want to do, if this is 2016 and this is 2019, 2016 is Daniel 11:4, and 2019 is Daniel 11:11-12, we're going to want to go into those verses and reapply them.   We're saying, based on the structure, we don't do that.  These four words become noise, we're doing the history just the same way Daniel does.  Like he picked up certain points, we are picking up different points.  Like Parminder said he might pick up four kings and two kings, and we pick up five kings and three kings.  But we're treating the history in the same way. So, we are jumping from verse 4 to 11.</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The question is when we come to this history of 2016 then we would want to place 538 then 1798 and these other waymarks that exists between verse 4 and 11. The only reason we would want to make those applications, is because Daniel makes them for us. If Daniel was to have taken this history, he could have gone into the Diadochi wars and placed another line of evidence here. But he hasn't chosen the Diadochi story, he's chosen the Syrian wars story.</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p:txBody>
      </p:sp>
      <p:grpSp>
        <p:nvGrpSpPr>
          <p:cNvPr id="3" name="Group 2">
            <a:extLst>
              <a:ext uri="{FF2B5EF4-FFF2-40B4-BE49-F238E27FC236}">
                <a16:creationId xmlns:a16="http://schemas.microsoft.com/office/drawing/2014/main" id="{BDD269EB-86DF-453D-BCEF-2099D4F27C81}"/>
              </a:ext>
            </a:extLst>
          </p:cNvPr>
          <p:cNvGrpSpPr>
            <a:grpSpLocks/>
          </p:cNvGrpSpPr>
          <p:nvPr/>
        </p:nvGrpSpPr>
        <p:grpSpPr bwMode="auto">
          <a:xfrm>
            <a:off x="7801763" y="1543050"/>
            <a:ext cx="3657600" cy="3771900"/>
            <a:chOff x="106756200" y="107499150"/>
            <a:chExt cx="3657600" cy="3771900"/>
          </a:xfrm>
        </p:grpSpPr>
        <p:sp>
          <p:nvSpPr>
            <p:cNvPr id="4" name="Text Box 3">
              <a:extLst>
                <a:ext uri="{FF2B5EF4-FFF2-40B4-BE49-F238E27FC236}">
                  <a16:creationId xmlns:a16="http://schemas.microsoft.com/office/drawing/2014/main" id="{A6C27A00-DD13-4EF4-B367-9823863F3851}"/>
                </a:ext>
              </a:extLst>
            </p:cNvPr>
            <p:cNvSpPr txBox="1">
              <a:spLocks noChangeArrowheads="1"/>
            </p:cNvSpPr>
            <p:nvPr/>
          </p:nvSpPr>
          <p:spPr bwMode="auto">
            <a:xfrm>
              <a:off x="106756200" y="107499150"/>
              <a:ext cx="3657600" cy="377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 name="Group 4">
              <a:extLst>
                <a:ext uri="{FF2B5EF4-FFF2-40B4-BE49-F238E27FC236}">
                  <a16:creationId xmlns:a16="http://schemas.microsoft.com/office/drawing/2014/main" id="{8917696E-36A4-4D20-BF31-E4C12B63F597}"/>
                </a:ext>
              </a:extLst>
            </p:cNvPr>
            <p:cNvGrpSpPr>
              <a:grpSpLocks/>
            </p:cNvGrpSpPr>
            <p:nvPr/>
          </p:nvGrpSpPr>
          <p:grpSpPr bwMode="auto">
            <a:xfrm>
              <a:off x="107213400" y="110242350"/>
              <a:ext cx="2743204" cy="285752"/>
              <a:chOff x="106359288" y="111166275"/>
              <a:chExt cx="1840363" cy="285752"/>
            </a:xfrm>
          </p:grpSpPr>
          <p:sp>
            <p:nvSpPr>
              <p:cNvPr id="41" name="Line 5">
                <a:extLst>
                  <a:ext uri="{FF2B5EF4-FFF2-40B4-BE49-F238E27FC236}">
                    <a16:creationId xmlns:a16="http://schemas.microsoft.com/office/drawing/2014/main" id="{FA8C4B23-DE11-4A44-B648-2D6DCC42848B}"/>
                  </a:ext>
                </a:extLst>
              </p:cNvPr>
              <p:cNvSpPr>
                <a:spLocks noChangeShapeType="1"/>
              </p:cNvSpPr>
              <p:nvPr/>
            </p:nvSpPr>
            <p:spPr bwMode="auto">
              <a:xfrm>
                <a:off x="106359288" y="111166275"/>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2" name="Line 6">
                <a:extLst>
                  <a:ext uri="{FF2B5EF4-FFF2-40B4-BE49-F238E27FC236}">
                    <a16:creationId xmlns:a16="http://schemas.microsoft.com/office/drawing/2014/main" id="{D0F53FB4-F7F9-4F0E-A697-DE27C3B1A217}"/>
                  </a:ext>
                </a:extLst>
              </p:cNvPr>
              <p:cNvSpPr>
                <a:spLocks noChangeShapeType="1"/>
              </p:cNvSpPr>
              <p:nvPr/>
            </p:nvSpPr>
            <p:spPr bwMode="auto">
              <a:xfrm>
                <a:off x="108199650" y="111166277"/>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3" name="Line 7">
                <a:extLst>
                  <a:ext uri="{FF2B5EF4-FFF2-40B4-BE49-F238E27FC236}">
                    <a16:creationId xmlns:a16="http://schemas.microsoft.com/office/drawing/2014/main" id="{AFF7EFB6-BCF5-45E3-B71F-D0E352C68E3C}"/>
                  </a:ext>
                </a:extLst>
              </p:cNvPr>
              <p:cNvSpPr>
                <a:spLocks noChangeShapeType="1"/>
              </p:cNvSpPr>
              <p:nvPr/>
            </p:nvSpPr>
            <p:spPr bwMode="auto">
              <a:xfrm>
                <a:off x="106359289" y="111452025"/>
                <a:ext cx="184036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6" name="Text Box 8">
              <a:extLst>
                <a:ext uri="{FF2B5EF4-FFF2-40B4-BE49-F238E27FC236}">
                  <a16:creationId xmlns:a16="http://schemas.microsoft.com/office/drawing/2014/main" id="{29E069D0-1412-49CA-87D4-5EBD1E21540A}"/>
                </a:ext>
              </a:extLst>
            </p:cNvPr>
            <p:cNvSpPr txBox="1">
              <a:spLocks noChangeArrowheads="1"/>
            </p:cNvSpPr>
            <p:nvPr/>
          </p:nvSpPr>
          <p:spPr bwMode="auto">
            <a:xfrm>
              <a:off x="108070651" y="109899450"/>
              <a:ext cx="8572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Syrian Wars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881173CA-8D00-4547-BE66-4DB28DA85683}"/>
                </a:ext>
              </a:extLst>
            </p:cNvPr>
            <p:cNvSpPr txBox="1">
              <a:spLocks noChangeArrowheads="1"/>
            </p:cNvSpPr>
            <p:nvPr/>
          </p:nvSpPr>
          <p:spPr bwMode="auto">
            <a:xfrm>
              <a:off x="106870501" y="1094422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301bc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3EDC3E79-E86A-4B35-AA94-2D03F7962E03}"/>
                </a:ext>
              </a:extLst>
            </p:cNvPr>
            <p:cNvSpPr txBox="1">
              <a:spLocks noChangeArrowheads="1"/>
            </p:cNvSpPr>
            <p:nvPr/>
          </p:nvSpPr>
          <p:spPr bwMode="auto">
            <a:xfrm>
              <a:off x="109499401" y="109442250"/>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217bc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9" name="Group 11">
              <a:extLst>
                <a:ext uri="{FF2B5EF4-FFF2-40B4-BE49-F238E27FC236}">
                  <a16:creationId xmlns:a16="http://schemas.microsoft.com/office/drawing/2014/main" id="{43ACE51B-55F4-4D29-90BA-8770F457155D}"/>
                </a:ext>
              </a:extLst>
            </p:cNvPr>
            <p:cNvGrpSpPr>
              <a:grpSpLocks/>
            </p:cNvGrpSpPr>
            <p:nvPr/>
          </p:nvGrpSpPr>
          <p:grpSpPr bwMode="auto">
            <a:xfrm>
              <a:off x="107613451" y="110242349"/>
              <a:ext cx="1952701" cy="285751"/>
              <a:chOff x="106737150" y="110461929"/>
              <a:chExt cx="1952701" cy="206277"/>
            </a:xfrm>
          </p:grpSpPr>
          <p:sp>
            <p:nvSpPr>
              <p:cNvPr id="37" name="Text Box 12">
                <a:extLst>
                  <a:ext uri="{FF2B5EF4-FFF2-40B4-BE49-F238E27FC236}">
                    <a16:creationId xmlns:a16="http://schemas.microsoft.com/office/drawing/2014/main" id="{D9E19121-34AC-4CC0-8C6F-B938729344F2}"/>
                  </a:ext>
                </a:extLst>
              </p:cNvPr>
              <p:cNvSpPr txBox="1">
                <a:spLocks noChangeArrowheads="1"/>
              </p:cNvSpPr>
              <p:nvPr/>
            </p:nvSpPr>
            <p:spPr bwMode="auto">
              <a:xfrm>
                <a:off x="106737150" y="110461929"/>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13">
                <a:extLst>
                  <a:ext uri="{FF2B5EF4-FFF2-40B4-BE49-F238E27FC236}">
                    <a16:creationId xmlns:a16="http://schemas.microsoft.com/office/drawing/2014/main" id="{82231822-E788-447F-9E2C-1C0E16AAEC56}"/>
                  </a:ext>
                </a:extLst>
              </p:cNvPr>
              <p:cNvSpPr txBox="1">
                <a:spLocks noChangeArrowheads="1"/>
              </p:cNvSpPr>
              <p:nvPr/>
            </p:nvSpPr>
            <p:spPr bwMode="auto">
              <a:xfrm>
                <a:off x="107251500" y="11046193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Text Box 14">
                <a:extLst>
                  <a:ext uri="{FF2B5EF4-FFF2-40B4-BE49-F238E27FC236}">
                    <a16:creationId xmlns:a16="http://schemas.microsoft.com/office/drawing/2014/main" id="{0D5C8268-6E0F-4EE7-9149-BAD436A2BBF3}"/>
                  </a:ext>
                </a:extLst>
              </p:cNvPr>
              <p:cNvSpPr txBox="1">
                <a:spLocks noChangeArrowheads="1"/>
              </p:cNvSpPr>
              <p:nvPr/>
            </p:nvSpPr>
            <p:spPr bwMode="auto">
              <a:xfrm>
                <a:off x="107823000" y="11046193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15">
                <a:extLst>
                  <a:ext uri="{FF2B5EF4-FFF2-40B4-BE49-F238E27FC236}">
                    <a16:creationId xmlns:a16="http://schemas.microsoft.com/office/drawing/2014/main" id="{F9574107-7B64-4AF9-BE5A-61DB6B84F474}"/>
                  </a:ext>
                </a:extLst>
              </p:cNvPr>
              <p:cNvSpPr txBox="1">
                <a:spLocks noChangeArrowheads="1"/>
              </p:cNvSpPr>
              <p:nvPr/>
            </p:nvSpPr>
            <p:spPr bwMode="auto">
              <a:xfrm>
                <a:off x="108451650" y="110461930"/>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0" name="Line 16">
              <a:extLst>
                <a:ext uri="{FF2B5EF4-FFF2-40B4-BE49-F238E27FC236}">
                  <a16:creationId xmlns:a16="http://schemas.microsoft.com/office/drawing/2014/main" id="{973776C4-DA67-4F92-9570-77D1417368D4}"/>
                </a:ext>
              </a:extLst>
            </p:cNvPr>
            <p:cNvSpPr>
              <a:spLocks noChangeShapeType="1"/>
            </p:cNvSpPr>
            <p:nvPr/>
          </p:nvSpPr>
          <p:spPr bwMode="auto">
            <a:xfrm>
              <a:off x="109613701" y="110356650"/>
              <a:ext cx="2857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Text Box 17">
              <a:extLst>
                <a:ext uri="{FF2B5EF4-FFF2-40B4-BE49-F238E27FC236}">
                  <a16:creationId xmlns:a16="http://schemas.microsoft.com/office/drawing/2014/main" id="{8F8609CB-2ECD-4B0E-90CD-C0F63344030C}"/>
                </a:ext>
              </a:extLst>
            </p:cNvPr>
            <p:cNvSpPr txBox="1">
              <a:spLocks noChangeArrowheads="1"/>
            </p:cNvSpPr>
            <p:nvPr/>
          </p:nvSpPr>
          <p:spPr bwMode="auto">
            <a:xfrm>
              <a:off x="106870501" y="110528100"/>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Cause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Vs 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8">
              <a:extLst>
                <a:ext uri="{FF2B5EF4-FFF2-40B4-BE49-F238E27FC236}">
                  <a16:creationId xmlns:a16="http://schemas.microsoft.com/office/drawing/2014/main" id="{B18CFA6E-72A1-4D59-AD52-1F3F05C11AD1}"/>
                </a:ext>
              </a:extLst>
            </p:cNvPr>
            <p:cNvSpPr txBox="1">
              <a:spLocks noChangeArrowheads="1"/>
            </p:cNvSpPr>
            <p:nvPr/>
          </p:nvSpPr>
          <p:spPr bwMode="auto">
            <a:xfrm>
              <a:off x="109670851" y="110528100"/>
              <a:ext cx="5143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Effect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Vs 11-12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9">
              <a:extLst>
                <a:ext uri="{FF2B5EF4-FFF2-40B4-BE49-F238E27FC236}">
                  <a16:creationId xmlns:a16="http://schemas.microsoft.com/office/drawing/2014/main" id="{BCEB6116-04F0-4E66-871F-FD4B7C81D17E}"/>
                </a:ext>
              </a:extLst>
            </p:cNvPr>
            <p:cNvSpPr txBox="1">
              <a:spLocks noChangeArrowheads="1"/>
            </p:cNvSpPr>
            <p:nvPr/>
          </p:nvSpPr>
          <p:spPr bwMode="auto">
            <a:xfrm>
              <a:off x="107784901" y="109499400"/>
              <a:ext cx="1567418" cy="223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20">
              <a:extLst>
                <a:ext uri="{FF2B5EF4-FFF2-40B4-BE49-F238E27FC236}">
                  <a16:creationId xmlns:a16="http://schemas.microsoft.com/office/drawing/2014/main" id="{35A85B8B-B361-4A30-9E47-A8155641FC95}"/>
                </a:ext>
              </a:extLst>
            </p:cNvPr>
            <p:cNvSpPr txBox="1">
              <a:spLocks noChangeArrowheads="1"/>
            </p:cNvSpPr>
            <p:nvPr/>
          </p:nvSpPr>
          <p:spPr bwMode="auto">
            <a:xfrm>
              <a:off x="107784901" y="110699550"/>
              <a:ext cx="400050" cy="253561"/>
            </a:xfrm>
            <a:prstGeom prst="rect">
              <a:avLst/>
            </a:prstGeom>
            <a:noFill/>
            <a:ln w="12700"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538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21">
              <a:extLst>
                <a:ext uri="{FF2B5EF4-FFF2-40B4-BE49-F238E27FC236}">
                  <a16:creationId xmlns:a16="http://schemas.microsoft.com/office/drawing/2014/main" id="{CE6DB1F7-D81A-4F99-A0FF-E5EC4D652A2D}"/>
                </a:ext>
              </a:extLst>
            </p:cNvPr>
            <p:cNvSpPr>
              <a:spLocks noChangeShapeType="1"/>
            </p:cNvSpPr>
            <p:nvPr/>
          </p:nvSpPr>
          <p:spPr bwMode="auto">
            <a:xfrm>
              <a:off x="107956351" y="110528100"/>
              <a:ext cx="0" cy="1714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 name="Text Box 22">
              <a:extLst>
                <a:ext uri="{FF2B5EF4-FFF2-40B4-BE49-F238E27FC236}">
                  <a16:creationId xmlns:a16="http://schemas.microsoft.com/office/drawing/2014/main" id="{B170937F-DC6C-490B-A168-2018C4ED8EA1}"/>
                </a:ext>
              </a:extLst>
            </p:cNvPr>
            <p:cNvSpPr txBox="1">
              <a:spLocks noChangeArrowheads="1"/>
            </p:cNvSpPr>
            <p:nvPr/>
          </p:nvSpPr>
          <p:spPr bwMode="auto">
            <a:xfrm>
              <a:off x="108356401" y="110699550"/>
              <a:ext cx="400050" cy="253561"/>
            </a:xfrm>
            <a:prstGeom prst="rect">
              <a:avLst/>
            </a:prstGeom>
            <a:noFill/>
            <a:ln w="12700" algn="in">
              <a:solidFill>
                <a:srgbClr val="00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Line 23">
              <a:extLst>
                <a:ext uri="{FF2B5EF4-FFF2-40B4-BE49-F238E27FC236}">
                  <a16:creationId xmlns:a16="http://schemas.microsoft.com/office/drawing/2014/main" id="{38C9BB96-95AE-48F7-8E5E-6C8EA388B9CE}"/>
                </a:ext>
              </a:extLst>
            </p:cNvPr>
            <p:cNvSpPr>
              <a:spLocks noChangeShapeType="1"/>
            </p:cNvSpPr>
            <p:nvPr/>
          </p:nvSpPr>
          <p:spPr bwMode="auto">
            <a:xfrm>
              <a:off x="108585001" y="110528100"/>
              <a:ext cx="0" cy="1714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nvGrpSpPr>
            <p:cNvPr id="18" name="Group 24">
              <a:extLst>
                <a:ext uri="{FF2B5EF4-FFF2-40B4-BE49-F238E27FC236}">
                  <a16:creationId xmlns:a16="http://schemas.microsoft.com/office/drawing/2014/main" id="{342CF3E2-4001-4583-B690-FCA41E3B6335}"/>
                </a:ext>
              </a:extLst>
            </p:cNvPr>
            <p:cNvGrpSpPr>
              <a:grpSpLocks/>
            </p:cNvGrpSpPr>
            <p:nvPr/>
          </p:nvGrpSpPr>
          <p:grpSpPr bwMode="auto">
            <a:xfrm>
              <a:off x="106870500" y="107613450"/>
              <a:ext cx="3429000" cy="1339411"/>
              <a:chOff x="106318050" y="109680375"/>
              <a:chExt cx="3429000" cy="1339411"/>
            </a:xfrm>
          </p:grpSpPr>
          <p:grpSp>
            <p:nvGrpSpPr>
              <p:cNvPr id="21" name="Group 25">
                <a:extLst>
                  <a:ext uri="{FF2B5EF4-FFF2-40B4-BE49-F238E27FC236}">
                    <a16:creationId xmlns:a16="http://schemas.microsoft.com/office/drawing/2014/main" id="{1F35189A-3696-4490-BA86-B8D7BE494BCD}"/>
                  </a:ext>
                </a:extLst>
              </p:cNvPr>
              <p:cNvGrpSpPr>
                <a:grpSpLocks/>
              </p:cNvGrpSpPr>
              <p:nvPr/>
            </p:nvGrpSpPr>
            <p:grpSpPr bwMode="auto">
              <a:xfrm>
                <a:off x="106660949" y="110480475"/>
                <a:ext cx="2743202" cy="285752"/>
                <a:chOff x="106576553" y="111166275"/>
                <a:chExt cx="1840362" cy="285752"/>
              </a:xfrm>
            </p:grpSpPr>
            <p:sp>
              <p:nvSpPr>
                <p:cNvPr id="34" name="Line 26">
                  <a:extLst>
                    <a:ext uri="{FF2B5EF4-FFF2-40B4-BE49-F238E27FC236}">
                      <a16:creationId xmlns:a16="http://schemas.microsoft.com/office/drawing/2014/main" id="{1A85198B-B1E9-425B-9C7D-FE811A03B933}"/>
                    </a:ext>
                  </a:extLst>
                </p:cNvPr>
                <p:cNvSpPr>
                  <a:spLocks noChangeShapeType="1"/>
                </p:cNvSpPr>
                <p:nvPr/>
              </p:nvSpPr>
              <p:spPr bwMode="auto">
                <a:xfrm>
                  <a:off x="106576553" y="111166275"/>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5" name="Line 27">
                  <a:extLst>
                    <a:ext uri="{FF2B5EF4-FFF2-40B4-BE49-F238E27FC236}">
                      <a16:creationId xmlns:a16="http://schemas.microsoft.com/office/drawing/2014/main" id="{74ABC08C-D258-409B-8535-127BA72B46F2}"/>
                    </a:ext>
                  </a:extLst>
                </p:cNvPr>
                <p:cNvSpPr>
                  <a:spLocks noChangeShapeType="1"/>
                </p:cNvSpPr>
                <p:nvPr/>
              </p:nvSpPr>
              <p:spPr bwMode="auto">
                <a:xfrm>
                  <a:off x="108416914" y="111166277"/>
                  <a:ext cx="1" cy="285749"/>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6" name="Line 28">
                  <a:extLst>
                    <a:ext uri="{FF2B5EF4-FFF2-40B4-BE49-F238E27FC236}">
                      <a16:creationId xmlns:a16="http://schemas.microsoft.com/office/drawing/2014/main" id="{E9F55D3F-68F5-4CF2-8188-3C9A2F40BAFF}"/>
                    </a:ext>
                  </a:extLst>
                </p:cNvPr>
                <p:cNvSpPr>
                  <a:spLocks noChangeShapeType="1"/>
                </p:cNvSpPr>
                <p:nvPr/>
              </p:nvSpPr>
              <p:spPr bwMode="auto">
                <a:xfrm>
                  <a:off x="106576554" y="111452025"/>
                  <a:ext cx="1840360" cy="2"/>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22" name="Text Box 29">
                <a:extLst>
                  <a:ext uri="{FF2B5EF4-FFF2-40B4-BE49-F238E27FC236}">
                    <a16:creationId xmlns:a16="http://schemas.microsoft.com/office/drawing/2014/main" id="{D35CE4B9-C6A5-4442-9C94-9AEFC97F069F}"/>
                  </a:ext>
                </a:extLst>
              </p:cNvPr>
              <p:cNvSpPr txBox="1">
                <a:spLocks noChangeArrowheads="1"/>
              </p:cNvSpPr>
              <p:nvPr/>
            </p:nvSpPr>
            <p:spPr bwMode="auto">
              <a:xfrm>
                <a:off x="107518200" y="110137575"/>
                <a:ext cx="8572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Diadochi Wars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Text Box 30">
                <a:extLst>
                  <a:ext uri="{FF2B5EF4-FFF2-40B4-BE49-F238E27FC236}">
                    <a16:creationId xmlns:a16="http://schemas.microsoft.com/office/drawing/2014/main" id="{8D8020F3-CDD7-47CF-8D5C-BBB95CDDB24A}"/>
                  </a:ext>
                </a:extLst>
              </p:cNvPr>
              <p:cNvSpPr txBox="1">
                <a:spLocks noChangeArrowheads="1"/>
              </p:cNvSpPr>
              <p:nvPr/>
            </p:nvSpPr>
            <p:spPr bwMode="auto">
              <a:xfrm>
                <a:off x="106318050" y="10968037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Death of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Alexander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323bc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Text Box 31">
                <a:extLst>
                  <a:ext uri="{FF2B5EF4-FFF2-40B4-BE49-F238E27FC236}">
                    <a16:creationId xmlns:a16="http://schemas.microsoft.com/office/drawing/2014/main" id="{D99D6239-EE35-4B23-B564-2AE89F2F21B5}"/>
                  </a:ext>
                </a:extLst>
              </p:cNvPr>
              <p:cNvSpPr txBox="1">
                <a:spLocks noChangeArrowheads="1"/>
              </p:cNvSpPr>
              <p:nvPr/>
            </p:nvSpPr>
            <p:spPr bwMode="auto">
              <a:xfrm>
                <a:off x="108946950" y="109680375"/>
                <a:ext cx="8001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301bc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25" name="Group 32">
                <a:extLst>
                  <a:ext uri="{FF2B5EF4-FFF2-40B4-BE49-F238E27FC236}">
                    <a16:creationId xmlns:a16="http://schemas.microsoft.com/office/drawing/2014/main" id="{67FAB334-A32A-4E73-A5A2-BF333260376A}"/>
                  </a:ext>
                </a:extLst>
              </p:cNvPr>
              <p:cNvGrpSpPr>
                <a:grpSpLocks/>
              </p:cNvGrpSpPr>
              <p:nvPr/>
            </p:nvGrpSpPr>
            <p:grpSpPr bwMode="auto">
              <a:xfrm>
                <a:off x="107061000" y="110480475"/>
                <a:ext cx="1952701" cy="285750"/>
                <a:chOff x="107061000" y="110461931"/>
                <a:chExt cx="1952701" cy="206276"/>
              </a:xfrm>
            </p:grpSpPr>
            <p:sp>
              <p:nvSpPr>
                <p:cNvPr id="30" name="Text Box 33">
                  <a:extLst>
                    <a:ext uri="{FF2B5EF4-FFF2-40B4-BE49-F238E27FC236}">
                      <a16:creationId xmlns:a16="http://schemas.microsoft.com/office/drawing/2014/main" id="{E6E56DA3-8240-4D6F-8390-16DB7863282A}"/>
                    </a:ext>
                  </a:extLst>
                </p:cNvPr>
                <p:cNvSpPr txBox="1">
                  <a:spLocks noChangeArrowheads="1"/>
                </p:cNvSpPr>
                <p:nvPr/>
              </p:nvSpPr>
              <p:spPr bwMode="auto">
                <a:xfrm>
                  <a:off x="107061000" y="110461931"/>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Text Box 34">
                  <a:extLst>
                    <a:ext uri="{FF2B5EF4-FFF2-40B4-BE49-F238E27FC236}">
                      <a16:creationId xmlns:a16="http://schemas.microsoft.com/office/drawing/2014/main" id="{C8450FED-1384-42ED-9E06-FB2D5FADA217}"/>
                    </a:ext>
                  </a:extLst>
                </p:cNvPr>
                <p:cNvSpPr txBox="1">
                  <a:spLocks noChangeArrowheads="1"/>
                </p:cNvSpPr>
                <p:nvPr/>
              </p:nvSpPr>
              <p:spPr bwMode="auto">
                <a:xfrm>
                  <a:off x="107575350" y="110461931"/>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Text Box 35">
                  <a:extLst>
                    <a:ext uri="{FF2B5EF4-FFF2-40B4-BE49-F238E27FC236}">
                      <a16:creationId xmlns:a16="http://schemas.microsoft.com/office/drawing/2014/main" id="{7505864C-BA66-4BDD-8B34-5D1E4543D4C8}"/>
                    </a:ext>
                  </a:extLst>
                </p:cNvPr>
                <p:cNvSpPr txBox="1">
                  <a:spLocks noChangeArrowheads="1"/>
                </p:cNvSpPr>
                <p:nvPr/>
              </p:nvSpPr>
              <p:spPr bwMode="auto">
                <a:xfrm>
                  <a:off x="108146850" y="110461931"/>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36">
                  <a:extLst>
                    <a:ext uri="{FF2B5EF4-FFF2-40B4-BE49-F238E27FC236}">
                      <a16:creationId xmlns:a16="http://schemas.microsoft.com/office/drawing/2014/main" id="{A4BA3F27-C869-4027-91E5-175B587951A5}"/>
                    </a:ext>
                  </a:extLst>
                </p:cNvPr>
                <p:cNvSpPr txBox="1">
                  <a:spLocks noChangeArrowheads="1"/>
                </p:cNvSpPr>
                <p:nvPr/>
              </p:nvSpPr>
              <p:spPr bwMode="auto">
                <a:xfrm>
                  <a:off x="108775500" y="110461931"/>
                  <a:ext cx="238201" cy="206276"/>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6" name="Line 37">
                <a:extLst>
                  <a:ext uri="{FF2B5EF4-FFF2-40B4-BE49-F238E27FC236}">
                    <a16:creationId xmlns:a16="http://schemas.microsoft.com/office/drawing/2014/main" id="{EA5321D9-E28D-42D1-9747-4C288C5C1901}"/>
                  </a:ext>
                </a:extLst>
              </p:cNvPr>
              <p:cNvSpPr>
                <a:spLocks noChangeShapeType="1"/>
              </p:cNvSpPr>
              <p:nvPr/>
            </p:nvSpPr>
            <p:spPr bwMode="auto">
              <a:xfrm>
                <a:off x="109061250" y="110594775"/>
                <a:ext cx="2857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Text Box 38">
                <a:extLst>
                  <a:ext uri="{FF2B5EF4-FFF2-40B4-BE49-F238E27FC236}">
                    <a16:creationId xmlns:a16="http://schemas.microsoft.com/office/drawing/2014/main" id="{5C0671F2-11B0-4E5E-AD1E-BEE35443247D}"/>
                  </a:ext>
                </a:extLst>
              </p:cNvPr>
              <p:cNvSpPr txBox="1">
                <a:spLocks noChangeArrowheads="1"/>
              </p:cNvSpPr>
              <p:nvPr/>
            </p:nvSpPr>
            <p:spPr bwMode="auto">
              <a:xfrm>
                <a:off x="106318050" y="110766225"/>
                <a:ext cx="5143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cause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 Box 39">
                <a:extLst>
                  <a:ext uri="{FF2B5EF4-FFF2-40B4-BE49-F238E27FC236}">
                    <a16:creationId xmlns:a16="http://schemas.microsoft.com/office/drawing/2014/main" id="{0164D0D1-4AAB-4B16-BC59-9B3EACEAF9A2}"/>
                  </a:ext>
                </a:extLst>
              </p:cNvPr>
              <p:cNvSpPr txBox="1">
                <a:spLocks noChangeArrowheads="1"/>
              </p:cNvSpPr>
              <p:nvPr/>
            </p:nvSpPr>
            <p:spPr bwMode="auto">
              <a:xfrm>
                <a:off x="109118400" y="110766225"/>
                <a:ext cx="514350" cy="25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effect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Text Box 40">
                <a:extLst>
                  <a:ext uri="{FF2B5EF4-FFF2-40B4-BE49-F238E27FC236}">
                    <a16:creationId xmlns:a16="http://schemas.microsoft.com/office/drawing/2014/main" id="{7CC6A2FF-205A-4192-96D9-0E729DF6D0F0}"/>
                  </a:ext>
                </a:extLst>
              </p:cNvPr>
              <p:cNvSpPr txBox="1">
                <a:spLocks noChangeArrowheads="1"/>
              </p:cNvSpPr>
              <p:nvPr/>
            </p:nvSpPr>
            <p:spPr bwMode="auto">
              <a:xfrm>
                <a:off x="107232450" y="109737525"/>
                <a:ext cx="1567418" cy="223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8:8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9" name="Line 41">
              <a:extLst>
                <a:ext uri="{FF2B5EF4-FFF2-40B4-BE49-F238E27FC236}">
                  <a16:creationId xmlns:a16="http://schemas.microsoft.com/office/drawing/2014/main" id="{F5410186-B27A-4283-8AB0-87E29B9FF206}"/>
                </a:ext>
              </a:extLst>
            </p:cNvPr>
            <p:cNvSpPr>
              <a:spLocks noChangeShapeType="1"/>
            </p:cNvSpPr>
            <p:nvPr/>
          </p:nvSpPr>
          <p:spPr bwMode="auto">
            <a:xfrm>
              <a:off x="107041950" y="109213650"/>
              <a:ext cx="3086100" cy="0"/>
            </a:xfrm>
            <a:prstGeom prst="line">
              <a:avLst/>
            </a:prstGeom>
            <a:noFill/>
            <a:ln w="9525" algn="ctr">
              <a:solidFill>
                <a:srgbClr val="000000"/>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 name="Line 42">
              <a:extLst>
                <a:ext uri="{FF2B5EF4-FFF2-40B4-BE49-F238E27FC236}">
                  <a16:creationId xmlns:a16="http://schemas.microsoft.com/office/drawing/2014/main" id="{8D267800-A628-4173-A802-6618B28343C9}"/>
                </a:ext>
              </a:extLst>
            </p:cNvPr>
            <p:cNvSpPr>
              <a:spLocks noChangeShapeType="1"/>
            </p:cNvSpPr>
            <p:nvPr/>
          </p:nvSpPr>
          <p:spPr bwMode="auto">
            <a:xfrm>
              <a:off x="107956350" y="108699300"/>
              <a:ext cx="0" cy="171450"/>
            </a:xfrm>
            <a:prstGeom prst="line">
              <a:avLst/>
            </a:prstGeom>
            <a:noFill/>
            <a:ln w="9525" algn="ctr">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631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CCB083-9A7C-4492-A830-2F10A88C7280}"/>
              </a:ext>
            </a:extLst>
          </p:cNvPr>
          <p:cNvSpPr/>
          <p:nvPr/>
        </p:nvSpPr>
        <p:spPr>
          <a:xfrm>
            <a:off x="275307" y="245512"/>
            <a:ext cx="5334618" cy="6370975"/>
          </a:xfrm>
          <a:prstGeom prst="rect">
            <a:avLst/>
          </a:prstGeom>
        </p:spPr>
        <p:txBody>
          <a:bodyPr wrap="square">
            <a:spAutoFit/>
          </a:bodyPr>
          <a:lstStyle/>
          <a:p>
            <a:r>
              <a:rPr lang="en-US" sz="1200" kern="1400" dirty="0">
                <a:solidFill>
                  <a:srgbClr val="000000"/>
                </a:solidFill>
                <a:latin typeface="Arial Narrow" panose="020B0606020202030204" pitchFamily="34" charset="0"/>
              </a:rPr>
              <a:t>We have been doing this for a long time, we take the line of Christ, we take the year 27, 31, and 34 because they are in agreement with our understanding of the lines and we all ignore a lot of history that takes place during these years and sometimes we say 31 is the close of Probation and put another waymark in between which is the triumphal entry. And when we ignore 31, we call these fractals. We did the same with this story, I believe. I think what Brother Mathias is saying is that we would go to the line of Christ and construct a reform line out of those verses in that history. But then because of a structure or another reform line, we would go to that same history and make another application.  To do that we would ignore waymarks to create a different story.</a:t>
            </a:r>
          </a:p>
          <a:p>
            <a:r>
              <a:rPr lang="en-US" sz="1200" kern="1400" dirty="0">
                <a:solidFill>
                  <a:srgbClr val="000000"/>
                </a:solidFill>
                <a:latin typeface="Arial Narrow" panose="020B0606020202030204" pitchFamily="34" charset="0"/>
              </a:rPr>
              <a:t> </a:t>
            </a:r>
          </a:p>
          <a:p>
            <a:r>
              <a:rPr lang="en-US" sz="1200" kern="1400" dirty="0">
                <a:solidFill>
                  <a:srgbClr val="000000"/>
                </a:solidFill>
                <a:latin typeface="Arial Narrow" panose="020B0606020202030204" pitchFamily="34" charset="0"/>
              </a:rPr>
              <a:t>We're having trouble with the Chronological sequence. How can you have 2016 jump back two thousand years and then go back. It’s like cherry picking, Daniel chooses to ignore all of this history that we are covering in our studies. We are going to the history from before the third Diadochi war and we will say this is the alpha history of modern Babylon, one of the most important histories we can have in this movement is understanding World War 1 and World War II. Daniel doesn't even mention them. The only reason we're struggling to treat these histories the same way, is that we have Bible verses attached to them and other applications in this movement. We need to treat them the same way and that is to ignore them as noise. </a:t>
            </a:r>
          </a:p>
          <a:p>
            <a:endParaRPr lang="en-US" sz="1200" kern="1400" dirty="0">
              <a:solidFill>
                <a:srgbClr val="000000"/>
              </a:solidFill>
              <a:latin typeface="Arial Narrow" panose="020B0606020202030204" pitchFamily="34" charset="0"/>
            </a:endParaRPr>
          </a:p>
          <a:p>
            <a:r>
              <a:rPr lang="en-US" sz="1200" dirty="0">
                <a:latin typeface="Arial Narrow" panose="020B0606020202030204" pitchFamily="34" charset="0"/>
              </a:rPr>
              <a:t>Daniel  11:2	And now will I show thee the truth. Behold, there shall stand up yet three kings in Persia; and the fourth shall be far richer than [they] all: and by his strength through his riches he shall stir up all against the realm of Grecia.  </a:t>
            </a:r>
          </a:p>
          <a:p>
            <a:r>
              <a:rPr lang="en-US" sz="1200" dirty="0">
                <a:latin typeface="Arial Narrow" panose="020B0606020202030204" pitchFamily="34" charset="0"/>
              </a:rPr>
              <a:t> 11:3	And a mighty king shall stand up, that shall rule with great dominion, and do according to his will.  </a:t>
            </a:r>
          </a:p>
          <a:p>
            <a:r>
              <a:rPr lang="en-US" sz="1200" dirty="0">
                <a:latin typeface="Arial Narrow" panose="020B0606020202030204" pitchFamily="34" charset="0"/>
              </a:rPr>
              <a:t> 11:4	And when he shall stand up, his kingdom shall be broken, and shall be divided toward the four winds of heaven; and not to his posterity, nor according to his dominion which he ruled: for his kingdom shall be plucked up, even for others beside those.  </a:t>
            </a:r>
          </a:p>
          <a:p>
            <a:r>
              <a:rPr lang="en-US" sz="1200" dirty="0">
                <a:latin typeface="Arial Narrow" panose="020B0606020202030204" pitchFamily="34" charset="0"/>
              </a:rPr>
              <a:t> </a:t>
            </a:r>
          </a:p>
          <a:p>
            <a:r>
              <a:rPr lang="en-US" sz="1200" dirty="0">
                <a:latin typeface="Arial Narrow" panose="020B0606020202030204" pitchFamily="34" charset="0"/>
              </a:rPr>
              <a:t>In application, that mighty king is Donald Trump. In verse 5, when is that? When did we say a great Dominion was? The 1260. The traditional reading of Daniel 11 for the movement as we've understood it, is to actually do this except we go from the introduction of Trump to Sunday law to 538 and say that is going to cover the history of the King of the North and the King of the South.</a:t>
            </a:r>
            <a:endParaRPr lang="en-US" sz="1200" kern="1400" dirty="0">
              <a:solidFill>
                <a:srgbClr val="000000"/>
              </a:solidFill>
              <a:latin typeface="Arial Narrow" panose="020B0606020202030204" pitchFamily="34" charset="0"/>
            </a:endParaRPr>
          </a:p>
        </p:txBody>
      </p:sp>
      <p:grpSp>
        <p:nvGrpSpPr>
          <p:cNvPr id="19" name="Group 18">
            <a:extLst>
              <a:ext uri="{FF2B5EF4-FFF2-40B4-BE49-F238E27FC236}">
                <a16:creationId xmlns:a16="http://schemas.microsoft.com/office/drawing/2014/main" id="{2F9902B8-5663-434F-8FCC-CC6B624B42B8}"/>
              </a:ext>
            </a:extLst>
          </p:cNvPr>
          <p:cNvGrpSpPr/>
          <p:nvPr/>
        </p:nvGrpSpPr>
        <p:grpSpPr>
          <a:xfrm>
            <a:off x="5835351" y="212412"/>
            <a:ext cx="6034088" cy="6423818"/>
            <a:chOff x="5654376" y="355287"/>
            <a:chExt cx="6034088" cy="6423818"/>
          </a:xfrm>
        </p:grpSpPr>
        <p:grpSp>
          <p:nvGrpSpPr>
            <p:cNvPr id="17" name="Group 16">
              <a:extLst>
                <a:ext uri="{FF2B5EF4-FFF2-40B4-BE49-F238E27FC236}">
                  <a16:creationId xmlns:a16="http://schemas.microsoft.com/office/drawing/2014/main" id="{8B568AF2-7A0A-4AE3-AD3D-868A994713F5}"/>
                </a:ext>
              </a:extLst>
            </p:cNvPr>
            <p:cNvGrpSpPr/>
            <p:nvPr/>
          </p:nvGrpSpPr>
          <p:grpSpPr>
            <a:xfrm>
              <a:off x="7402214" y="355287"/>
              <a:ext cx="2286000" cy="2000250"/>
              <a:chOff x="7402214" y="307662"/>
              <a:chExt cx="2286000" cy="2000250"/>
            </a:xfrm>
          </p:grpSpPr>
          <p:sp>
            <p:nvSpPr>
              <p:cNvPr id="3" name="Text Box 2">
                <a:extLst>
                  <a:ext uri="{FF2B5EF4-FFF2-40B4-BE49-F238E27FC236}">
                    <a16:creationId xmlns:a16="http://schemas.microsoft.com/office/drawing/2014/main" id="{025B6D66-2551-4C9C-A800-E441F605B546}"/>
                  </a:ext>
                </a:extLst>
              </p:cNvPr>
              <p:cNvSpPr txBox="1">
                <a:spLocks noChangeArrowheads="1"/>
              </p:cNvSpPr>
              <p:nvPr/>
            </p:nvSpPr>
            <p:spPr bwMode="auto">
              <a:xfrm>
                <a:off x="7402214" y="307662"/>
                <a:ext cx="2286000" cy="200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6D7025C1-B375-44E3-910E-18D8C0B92095}"/>
                  </a:ext>
                </a:extLst>
              </p:cNvPr>
              <p:cNvSpPr>
                <a:spLocks noChangeShapeType="1"/>
              </p:cNvSpPr>
              <p:nvPr/>
            </p:nvSpPr>
            <p:spPr bwMode="auto">
              <a:xfrm>
                <a:off x="7630814" y="2136462"/>
                <a:ext cx="2057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 name="Line 4">
                <a:extLst>
                  <a:ext uri="{FF2B5EF4-FFF2-40B4-BE49-F238E27FC236}">
                    <a16:creationId xmlns:a16="http://schemas.microsoft.com/office/drawing/2014/main" id="{0A1002F9-AFB7-4039-AD3D-7EB11E40FB7F}"/>
                  </a:ext>
                </a:extLst>
              </p:cNvPr>
              <p:cNvSpPr>
                <a:spLocks noChangeShapeType="1"/>
              </p:cNvSpPr>
              <p:nvPr/>
            </p:nvSpPr>
            <p:spPr bwMode="auto">
              <a:xfrm>
                <a:off x="9373889" y="1757050"/>
                <a:ext cx="0"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Text Box 5">
                <a:extLst>
                  <a:ext uri="{FF2B5EF4-FFF2-40B4-BE49-F238E27FC236}">
                    <a16:creationId xmlns:a16="http://schemas.microsoft.com/office/drawing/2014/main" id="{C4FF11B1-47E7-4402-AC2E-5B40464B15DA}"/>
                  </a:ext>
                </a:extLst>
              </p:cNvPr>
              <p:cNvSpPr txBox="1">
                <a:spLocks noChangeArrowheads="1"/>
              </p:cNvSpPr>
              <p:nvPr/>
            </p:nvSpPr>
            <p:spPr bwMode="auto">
              <a:xfrm>
                <a:off x="9081789" y="1510987"/>
                <a:ext cx="577850" cy="223838"/>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34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Line 6">
                <a:extLst>
                  <a:ext uri="{FF2B5EF4-FFF2-40B4-BE49-F238E27FC236}">
                    <a16:creationId xmlns:a16="http://schemas.microsoft.com/office/drawing/2014/main" id="{970F1862-FBB3-4466-9EFA-8C3E7D9BE145}"/>
                  </a:ext>
                </a:extLst>
              </p:cNvPr>
              <p:cNvSpPr>
                <a:spLocks noChangeShapeType="1"/>
              </p:cNvSpPr>
              <p:nvPr/>
            </p:nvSpPr>
            <p:spPr bwMode="auto">
              <a:xfrm>
                <a:off x="8189614" y="1757050"/>
                <a:ext cx="0"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Text Box 7">
                <a:extLst>
                  <a:ext uri="{FF2B5EF4-FFF2-40B4-BE49-F238E27FC236}">
                    <a16:creationId xmlns:a16="http://schemas.microsoft.com/office/drawing/2014/main" id="{13A3B9B3-05D3-4DC5-B1B2-FA2CAE909A0A}"/>
                  </a:ext>
                </a:extLst>
              </p:cNvPr>
              <p:cNvSpPr txBox="1">
                <a:spLocks noChangeArrowheads="1"/>
              </p:cNvSpPr>
              <p:nvPr/>
            </p:nvSpPr>
            <p:spPr bwMode="auto">
              <a:xfrm>
                <a:off x="7921326" y="1510987"/>
                <a:ext cx="527050" cy="223838"/>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27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8B93C8F4-29A2-471C-ADA1-46304C20E06B}"/>
                  </a:ext>
                </a:extLst>
              </p:cNvPr>
              <p:cNvSpPr>
                <a:spLocks noChangeShapeType="1"/>
              </p:cNvSpPr>
              <p:nvPr/>
            </p:nvSpPr>
            <p:spPr bwMode="auto">
              <a:xfrm>
                <a:off x="7630814" y="1222062"/>
                <a:ext cx="20574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Line 9">
                <a:extLst>
                  <a:ext uri="{FF2B5EF4-FFF2-40B4-BE49-F238E27FC236}">
                    <a16:creationId xmlns:a16="http://schemas.microsoft.com/office/drawing/2014/main" id="{5A4BBAEB-08B2-46B1-8D4C-1130992247C3}"/>
                  </a:ext>
                </a:extLst>
              </p:cNvPr>
              <p:cNvSpPr>
                <a:spLocks noChangeShapeType="1"/>
              </p:cNvSpPr>
              <p:nvPr/>
            </p:nvSpPr>
            <p:spPr bwMode="auto">
              <a:xfrm>
                <a:off x="9373889" y="842650"/>
                <a:ext cx="0"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Line 10">
                <a:extLst>
                  <a:ext uri="{FF2B5EF4-FFF2-40B4-BE49-F238E27FC236}">
                    <a16:creationId xmlns:a16="http://schemas.microsoft.com/office/drawing/2014/main" id="{376582D1-9EB9-4F7B-A0F9-EA993D81CD59}"/>
                  </a:ext>
                </a:extLst>
              </p:cNvPr>
              <p:cNvSpPr>
                <a:spLocks noChangeShapeType="1"/>
              </p:cNvSpPr>
              <p:nvPr/>
            </p:nvSpPr>
            <p:spPr bwMode="auto">
              <a:xfrm>
                <a:off x="8781751" y="842650"/>
                <a:ext cx="0"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Text Box 11">
                <a:extLst>
                  <a:ext uri="{FF2B5EF4-FFF2-40B4-BE49-F238E27FC236}">
                    <a16:creationId xmlns:a16="http://schemas.microsoft.com/office/drawing/2014/main" id="{4242AA89-4D2E-46B3-8597-35EA295439E8}"/>
                  </a:ext>
                </a:extLst>
              </p:cNvPr>
              <p:cNvSpPr txBox="1">
                <a:spLocks noChangeArrowheads="1"/>
              </p:cNvSpPr>
              <p:nvPr/>
            </p:nvSpPr>
            <p:spPr bwMode="auto">
              <a:xfrm>
                <a:off x="9081789" y="596587"/>
                <a:ext cx="577850" cy="223838"/>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34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461E738-9064-46C5-A5C6-1CD77F9D4097}"/>
                  </a:ext>
                </a:extLst>
              </p:cNvPr>
              <p:cNvSpPr txBox="1">
                <a:spLocks noChangeArrowheads="1"/>
              </p:cNvSpPr>
              <p:nvPr/>
            </p:nvSpPr>
            <p:spPr bwMode="auto">
              <a:xfrm>
                <a:off x="8502351" y="421962"/>
                <a:ext cx="527050" cy="398463"/>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31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C8E380FC-EC74-4ABC-ABD7-5BBB2B3784FA}"/>
                  </a:ext>
                </a:extLst>
              </p:cNvPr>
              <p:cNvSpPr>
                <a:spLocks noChangeShapeType="1"/>
              </p:cNvSpPr>
              <p:nvPr/>
            </p:nvSpPr>
            <p:spPr bwMode="auto">
              <a:xfrm>
                <a:off x="8189614" y="842650"/>
                <a:ext cx="0"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 name="Text Box 14">
                <a:extLst>
                  <a:ext uri="{FF2B5EF4-FFF2-40B4-BE49-F238E27FC236}">
                    <a16:creationId xmlns:a16="http://schemas.microsoft.com/office/drawing/2014/main" id="{812E75AE-9161-49B1-8F48-98E5A813F6F7}"/>
                  </a:ext>
                </a:extLst>
              </p:cNvPr>
              <p:cNvSpPr txBox="1">
                <a:spLocks noChangeArrowheads="1"/>
              </p:cNvSpPr>
              <p:nvPr/>
            </p:nvSpPr>
            <p:spPr bwMode="auto">
              <a:xfrm>
                <a:off x="7921326" y="596587"/>
                <a:ext cx="527050" cy="223838"/>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27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Line 15">
                <a:extLst>
                  <a:ext uri="{FF2B5EF4-FFF2-40B4-BE49-F238E27FC236}">
                    <a16:creationId xmlns:a16="http://schemas.microsoft.com/office/drawing/2014/main" id="{B093BB3F-92D5-467F-BF37-8461A1F640FF}"/>
                  </a:ext>
                </a:extLst>
              </p:cNvPr>
              <p:cNvSpPr>
                <a:spLocks noChangeShapeType="1"/>
              </p:cNvSpPr>
              <p:nvPr/>
            </p:nvSpPr>
            <p:spPr bwMode="auto">
              <a:xfrm>
                <a:off x="8659514" y="993462"/>
                <a:ext cx="0" cy="2286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grpSp>
          <p:nvGrpSpPr>
            <p:cNvPr id="18" name="Group 17">
              <a:extLst>
                <a:ext uri="{FF2B5EF4-FFF2-40B4-BE49-F238E27FC236}">
                  <a16:creationId xmlns:a16="http://schemas.microsoft.com/office/drawing/2014/main" id="{0D47E525-D0FB-4D9D-86BE-C2946CB5B2EC}"/>
                </a:ext>
              </a:extLst>
            </p:cNvPr>
            <p:cNvGrpSpPr/>
            <p:nvPr/>
          </p:nvGrpSpPr>
          <p:grpSpPr>
            <a:xfrm>
              <a:off x="5654376" y="2677005"/>
              <a:ext cx="6034088" cy="4102100"/>
              <a:chOff x="5654376" y="2534130"/>
              <a:chExt cx="6034088" cy="4102100"/>
            </a:xfrm>
          </p:grpSpPr>
          <p:sp>
            <p:nvSpPr>
              <p:cNvPr id="38" name="Line 37">
                <a:extLst>
                  <a:ext uri="{FF2B5EF4-FFF2-40B4-BE49-F238E27FC236}">
                    <a16:creationId xmlns:a16="http://schemas.microsoft.com/office/drawing/2014/main" id="{B4890635-5899-4DBA-80A3-B9567DBFE382}"/>
                  </a:ext>
                </a:extLst>
              </p:cNvPr>
              <p:cNvSpPr>
                <a:spLocks noChangeShapeType="1"/>
              </p:cNvSpPr>
              <p:nvPr/>
            </p:nvSpPr>
            <p:spPr bwMode="auto">
              <a:xfrm>
                <a:off x="5654376" y="4083530"/>
                <a:ext cx="60340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9" name="Line 38">
                <a:extLst>
                  <a:ext uri="{FF2B5EF4-FFF2-40B4-BE49-F238E27FC236}">
                    <a16:creationId xmlns:a16="http://schemas.microsoft.com/office/drawing/2014/main" id="{E91837F2-137D-47E6-8618-AC59AD73DBCA}"/>
                  </a:ext>
                </a:extLst>
              </p:cNvPr>
              <p:cNvSpPr>
                <a:spLocks noChangeShapeType="1"/>
              </p:cNvSpPr>
              <p:nvPr/>
            </p:nvSpPr>
            <p:spPr bwMode="auto">
              <a:xfrm>
                <a:off x="7622876" y="3631092"/>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0" name="AutoShape 39">
                <a:extLst>
                  <a:ext uri="{FF2B5EF4-FFF2-40B4-BE49-F238E27FC236}">
                    <a16:creationId xmlns:a16="http://schemas.microsoft.com/office/drawing/2014/main" id="{EC711B08-D560-4DBA-9A32-98380C5DC01C}"/>
                  </a:ext>
                </a:extLst>
              </p:cNvPr>
              <p:cNvSpPr>
                <a:spLocks/>
              </p:cNvSpPr>
              <p:nvPr/>
            </p:nvSpPr>
            <p:spPr bwMode="auto">
              <a:xfrm rot="5400000">
                <a:off x="6737845" y="2490473"/>
                <a:ext cx="128588" cy="1508125"/>
              </a:xfrm>
              <a:prstGeom prst="leftBracket">
                <a:avLst>
                  <a:gd name="adj" fmla="val 97736"/>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1" name="Text Box 40">
                <a:extLst>
                  <a:ext uri="{FF2B5EF4-FFF2-40B4-BE49-F238E27FC236}">
                    <a16:creationId xmlns:a16="http://schemas.microsoft.com/office/drawing/2014/main" id="{87578CE9-D189-46D7-B612-709F720352C7}"/>
                  </a:ext>
                </a:extLst>
              </p:cNvPr>
              <p:cNvSpPr txBox="1">
                <a:spLocks noChangeArrowheads="1"/>
              </p:cNvSpPr>
              <p:nvPr/>
            </p:nvSpPr>
            <p:spPr bwMode="auto">
              <a:xfrm>
                <a:off x="6441776" y="2921480"/>
                <a:ext cx="722313" cy="29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10 years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F5CCB3DD-75D9-48C2-9F0A-3FF29359C899}"/>
                  </a:ext>
                </a:extLst>
              </p:cNvPr>
              <p:cNvSpPr>
                <a:spLocks noChangeShapeType="1"/>
              </p:cNvSpPr>
              <p:nvPr/>
            </p:nvSpPr>
            <p:spPr bwMode="auto">
              <a:xfrm>
                <a:off x="7426026" y="3631092"/>
                <a:ext cx="3937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nvGrpSpPr>
              <p:cNvPr id="43" name="Group 42">
                <a:extLst>
                  <a:ext uri="{FF2B5EF4-FFF2-40B4-BE49-F238E27FC236}">
                    <a16:creationId xmlns:a16="http://schemas.microsoft.com/office/drawing/2014/main" id="{EBEF02BB-8B32-4549-B36A-9053B515CA02}"/>
                  </a:ext>
                </a:extLst>
              </p:cNvPr>
              <p:cNvGrpSpPr>
                <a:grpSpLocks/>
              </p:cNvGrpSpPr>
              <p:nvPr/>
            </p:nvGrpSpPr>
            <p:grpSpPr bwMode="auto">
              <a:xfrm>
                <a:off x="5917901" y="3373917"/>
                <a:ext cx="425450" cy="709613"/>
                <a:chOff x="99409056" y="119239008"/>
                <a:chExt cx="371181" cy="628648"/>
              </a:xfrm>
            </p:grpSpPr>
            <p:sp>
              <p:nvSpPr>
                <p:cNvPr id="44" name="Line 43">
                  <a:extLst>
                    <a:ext uri="{FF2B5EF4-FFF2-40B4-BE49-F238E27FC236}">
                      <a16:creationId xmlns:a16="http://schemas.microsoft.com/office/drawing/2014/main" id="{D82093FD-D22F-4869-911B-E73C80829849}"/>
                    </a:ext>
                  </a:extLst>
                </p:cNvPr>
                <p:cNvSpPr>
                  <a:spLocks noChangeShapeType="1"/>
                </p:cNvSpPr>
                <p:nvPr/>
              </p:nvSpPr>
              <p:spPr bwMode="auto">
                <a:xfrm>
                  <a:off x="99580506" y="119467606"/>
                  <a:ext cx="3" cy="4000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5" name="Line 44">
                  <a:extLst>
                    <a:ext uri="{FF2B5EF4-FFF2-40B4-BE49-F238E27FC236}">
                      <a16:creationId xmlns:a16="http://schemas.microsoft.com/office/drawing/2014/main" id="{8E08D653-87F7-491D-8F17-DB7EB76AEE5F}"/>
                    </a:ext>
                  </a:extLst>
                </p:cNvPr>
                <p:cNvSpPr>
                  <a:spLocks noChangeShapeType="1"/>
                </p:cNvSpPr>
                <p:nvPr/>
              </p:nvSpPr>
              <p:spPr bwMode="auto">
                <a:xfrm>
                  <a:off x="99409056" y="119467608"/>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6" name="Text Box 45">
                  <a:extLst>
                    <a:ext uri="{FF2B5EF4-FFF2-40B4-BE49-F238E27FC236}">
                      <a16:creationId xmlns:a16="http://schemas.microsoft.com/office/drawing/2014/main" id="{6392FC6F-F085-4615-8910-2F3E1AC8AF05}"/>
                    </a:ext>
                  </a:extLst>
                </p:cNvPr>
                <p:cNvSpPr txBox="1">
                  <a:spLocks noChangeArrowheads="1"/>
                </p:cNvSpPr>
                <p:nvPr/>
              </p:nvSpPr>
              <p:spPr bwMode="auto">
                <a:xfrm>
                  <a:off x="99409056" y="119239008"/>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47" name="Text Box 46">
                <a:extLst>
                  <a:ext uri="{FF2B5EF4-FFF2-40B4-BE49-F238E27FC236}">
                    <a16:creationId xmlns:a16="http://schemas.microsoft.com/office/drawing/2014/main" id="{DB346724-1BDF-4C79-A46A-88875886E0D6}"/>
                  </a:ext>
                </a:extLst>
              </p:cNvPr>
              <p:cNvSpPr txBox="1">
                <a:spLocks noChangeArrowheads="1"/>
              </p:cNvSpPr>
              <p:nvPr/>
            </p:nvSpPr>
            <p:spPr bwMode="auto">
              <a:xfrm>
                <a:off x="7426026" y="3373917"/>
                <a:ext cx="425450" cy="29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00D6B513-075C-4657-90B1-85A7128A2A31}"/>
                  </a:ext>
                </a:extLst>
              </p:cNvPr>
              <p:cNvSpPr txBox="1">
                <a:spLocks noChangeArrowheads="1"/>
              </p:cNvSpPr>
              <p:nvPr/>
            </p:nvSpPr>
            <p:spPr bwMode="auto">
              <a:xfrm>
                <a:off x="6441776" y="3761267"/>
                <a:ext cx="917575" cy="29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Athens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C84DFD4E-4BDC-4845-9903-812A6597EA16}"/>
                  </a:ext>
                </a:extLst>
              </p:cNvPr>
              <p:cNvSpPr txBox="1">
                <a:spLocks noChangeArrowheads="1"/>
              </p:cNvSpPr>
              <p:nvPr/>
            </p:nvSpPr>
            <p:spPr bwMode="auto">
              <a:xfrm>
                <a:off x="8567439" y="4147030"/>
                <a:ext cx="1049337"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In alliance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DD3F3C24-6618-4A56-96E1-5CAA80A70250}"/>
                  </a:ext>
                </a:extLst>
              </p:cNvPr>
              <p:cNvSpPr>
                <a:spLocks noChangeShapeType="1"/>
              </p:cNvSpPr>
              <p:nvPr/>
            </p:nvSpPr>
            <p:spPr bwMode="auto">
              <a:xfrm>
                <a:off x="10704214" y="3631092"/>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 name="Line 50">
                <a:extLst>
                  <a:ext uri="{FF2B5EF4-FFF2-40B4-BE49-F238E27FC236}">
                    <a16:creationId xmlns:a16="http://schemas.microsoft.com/office/drawing/2014/main" id="{3381E747-9A04-4919-9D99-66D55F2572AE}"/>
                  </a:ext>
                </a:extLst>
              </p:cNvPr>
              <p:cNvSpPr>
                <a:spLocks noChangeShapeType="1"/>
              </p:cNvSpPr>
              <p:nvPr/>
            </p:nvSpPr>
            <p:spPr bwMode="auto">
              <a:xfrm>
                <a:off x="10507364" y="3631092"/>
                <a:ext cx="3937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2" name="Text Box 51">
                <a:extLst>
                  <a:ext uri="{FF2B5EF4-FFF2-40B4-BE49-F238E27FC236}">
                    <a16:creationId xmlns:a16="http://schemas.microsoft.com/office/drawing/2014/main" id="{CE114513-35E1-461E-8F4C-6629BFBBA3E2}"/>
                  </a:ext>
                </a:extLst>
              </p:cNvPr>
              <p:cNvSpPr txBox="1">
                <a:spLocks noChangeArrowheads="1"/>
              </p:cNvSpPr>
              <p:nvPr/>
            </p:nvSpPr>
            <p:spPr bwMode="auto">
              <a:xfrm>
                <a:off x="10310514" y="3115155"/>
                <a:ext cx="787400"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3" name="Group 52">
                <a:extLst>
                  <a:ext uri="{FF2B5EF4-FFF2-40B4-BE49-F238E27FC236}">
                    <a16:creationId xmlns:a16="http://schemas.microsoft.com/office/drawing/2014/main" id="{38B8AF47-6FDC-4B3F-88A4-D7AD5EFD561F}"/>
                  </a:ext>
                </a:extLst>
              </p:cNvPr>
              <p:cNvGrpSpPr>
                <a:grpSpLocks/>
              </p:cNvGrpSpPr>
              <p:nvPr/>
            </p:nvGrpSpPr>
            <p:grpSpPr bwMode="auto">
              <a:xfrm>
                <a:off x="8869064" y="3373917"/>
                <a:ext cx="425450" cy="709613"/>
                <a:chOff x="105657456" y="119010408"/>
                <a:chExt cx="371181" cy="628648"/>
              </a:xfrm>
            </p:grpSpPr>
            <p:sp>
              <p:nvSpPr>
                <p:cNvPr id="54" name="Line 53">
                  <a:extLst>
                    <a:ext uri="{FF2B5EF4-FFF2-40B4-BE49-F238E27FC236}">
                      <a16:creationId xmlns:a16="http://schemas.microsoft.com/office/drawing/2014/main" id="{AD5702A8-FBC5-4561-844F-9BEEA99A0171}"/>
                    </a:ext>
                  </a:extLst>
                </p:cNvPr>
                <p:cNvSpPr>
                  <a:spLocks noChangeShapeType="1"/>
                </p:cNvSpPr>
                <p:nvPr/>
              </p:nvSpPr>
              <p:spPr bwMode="auto">
                <a:xfrm>
                  <a:off x="105828906" y="119239006"/>
                  <a:ext cx="3" cy="4000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5" name="Line 54">
                  <a:extLst>
                    <a:ext uri="{FF2B5EF4-FFF2-40B4-BE49-F238E27FC236}">
                      <a16:creationId xmlns:a16="http://schemas.microsoft.com/office/drawing/2014/main" id="{3A1D6F33-D203-47C1-9605-1A820D34A3F8}"/>
                    </a:ext>
                  </a:extLst>
                </p:cNvPr>
                <p:cNvSpPr>
                  <a:spLocks noChangeShapeType="1"/>
                </p:cNvSpPr>
                <p:nvPr/>
              </p:nvSpPr>
              <p:spPr bwMode="auto">
                <a:xfrm>
                  <a:off x="105657456" y="119239008"/>
                  <a:ext cx="342901"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6" name="Text Box 55">
                  <a:extLst>
                    <a:ext uri="{FF2B5EF4-FFF2-40B4-BE49-F238E27FC236}">
                      <a16:creationId xmlns:a16="http://schemas.microsoft.com/office/drawing/2014/main" id="{BEA834DD-C397-472D-96AF-0A77A929DCB2}"/>
                    </a:ext>
                  </a:extLst>
                </p:cNvPr>
                <p:cNvSpPr txBox="1">
                  <a:spLocks noChangeArrowheads="1"/>
                </p:cNvSpPr>
                <p:nvPr/>
              </p:nvSpPr>
              <p:spPr bwMode="auto">
                <a:xfrm>
                  <a:off x="105657456" y="119010408"/>
                  <a:ext cx="371181" cy="26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303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57" name="Line 56">
                <a:extLst>
                  <a:ext uri="{FF2B5EF4-FFF2-40B4-BE49-F238E27FC236}">
                    <a16:creationId xmlns:a16="http://schemas.microsoft.com/office/drawing/2014/main" id="{09B05E48-FEF9-4815-B90F-75B54650C536}"/>
                  </a:ext>
                </a:extLst>
              </p:cNvPr>
              <p:cNvSpPr>
                <a:spLocks noChangeShapeType="1"/>
              </p:cNvSpPr>
              <p:nvPr/>
            </p:nvSpPr>
            <p:spPr bwMode="auto">
              <a:xfrm>
                <a:off x="5654376" y="6083780"/>
                <a:ext cx="60340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8" name="Line 57">
                <a:extLst>
                  <a:ext uri="{FF2B5EF4-FFF2-40B4-BE49-F238E27FC236}">
                    <a16:creationId xmlns:a16="http://schemas.microsoft.com/office/drawing/2014/main" id="{05471B3C-0199-4D64-B960-9B6C85ECC0C2}"/>
                  </a:ext>
                </a:extLst>
              </p:cNvPr>
              <p:cNvSpPr>
                <a:spLocks noChangeShapeType="1"/>
              </p:cNvSpPr>
              <p:nvPr/>
            </p:nvSpPr>
            <p:spPr bwMode="auto">
              <a:xfrm>
                <a:off x="7622876" y="5632930"/>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9" name="Line 58">
                <a:extLst>
                  <a:ext uri="{FF2B5EF4-FFF2-40B4-BE49-F238E27FC236}">
                    <a16:creationId xmlns:a16="http://schemas.microsoft.com/office/drawing/2014/main" id="{ADF5F4EA-B1E3-45D7-AE8F-0D1FE0E027D2}"/>
                  </a:ext>
                </a:extLst>
              </p:cNvPr>
              <p:cNvSpPr>
                <a:spLocks noChangeShapeType="1"/>
              </p:cNvSpPr>
              <p:nvPr/>
            </p:nvSpPr>
            <p:spPr bwMode="auto">
              <a:xfrm>
                <a:off x="7426026" y="5632930"/>
                <a:ext cx="3937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0" name="Line 59">
                <a:extLst>
                  <a:ext uri="{FF2B5EF4-FFF2-40B4-BE49-F238E27FC236}">
                    <a16:creationId xmlns:a16="http://schemas.microsoft.com/office/drawing/2014/main" id="{39E710E8-273C-4A87-9D85-F9AE73228A02}"/>
                  </a:ext>
                </a:extLst>
              </p:cNvPr>
              <p:cNvSpPr>
                <a:spLocks noChangeShapeType="1"/>
              </p:cNvSpPr>
              <p:nvPr/>
            </p:nvSpPr>
            <p:spPr bwMode="auto">
              <a:xfrm>
                <a:off x="6116339" y="5632930"/>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1" name="Line 60">
                <a:extLst>
                  <a:ext uri="{FF2B5EF4-FFF2-40B4-BE49-F238E27FC236}">
                    <a16:creationId xmlns:a16="http://schemas.microsoft.com/office/drawing/2014/main" id="{0F216001-61BD-4551-A531-6F1B6C4CE4EB}"/>
                  </a:ext>
                </a:extLst>
              </p:cNvPr>
              <p:cNvSpPr>
                <a:spLocks noChangeShapeType="1"/>
              </p:cNvSpPr>
              <p:nvPr/>
            </p:nvSpPr>
            <p:spPr bwMode="auto">
              <a:xfrm>
                <a:off x="5917901" y="5632930"/>
                <a:ext cx="3984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2" name="Text Box 61">
                <a:extLst>
                  <a:ext uri="{FF2B5EF4-FFF2-40B4-BE49-F238E27FC236}">
                    <a16:creationId xmlns:a16="http://schemas.microsoft.com/office/drawing/2014/main" id="{64C8E96C-7C84-4E73-92D5-E83ED76987FC}"/>
                  </a:ext>
                </a:extLst>
              </p:cNvPr>
              <p:cNvSpPr txBox="1">
                <a:spLocks noChangeArrowheads="1"/>
              </p:cNvSpPr>
              <p:nvPr/>
            </p:nvSpPr>
            <p:spPr bwMode="auto">
              <a:xfrm>
                <a:off x="5917901" y="5374167"/>
                <a:ext cx="430213" cy="29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08067407-205E-4CFD-9FD3-6F8F4655B1C0}"/>
                  </a:ext>
                </a:extLst>
              </p:cNvPr>
              <p:cNvSpPr>
                <a:spLocks noChangeShapeType="1"/>
              </p:cNvSpPr>
              <p:nvPr/>
            </p:nvSpPr>
            <p:spPr bwMode="auto">
              <a:xfrm>
                <a:off x="10704214" y="5632930"/>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4" name="Line 63">
                <a:extLst>
                  <a:ext uri="{FF2B5EF4-FFF2-40B4-BE49-F238E27FC236}">
                    <a16:creationId xmlns:a16="http://schemas.microsoft.com/office/drawing/2014/main" id="{6EAB0CB3-DD2C-49F6-AD6D-61D58D1FB142}"/>
                  </a:ext>
                </a:extLst>
              </p:cNvPr>
              <p:cNvSpPr>
                <a:spLocks noChangeShapeType="1"/>
              </p:cNvSpPr>
              <p:nvPr/>
            </p:nvSpPr>
            <p:spPr bwMode="auto">
              <a:xfrm>
                <a:off x="10507364" y="5632930"/>
                <a:ext cx="3937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5" name="Text Box 64">
                <a:extLst>
                  <a:ext uri="{FF2B5EF4-FFF2-40B4-BE49-F238E27FC236}">
                    <a16:creationId xmlns:a16="http://schemas.microsoft.com/office/drawing/2014/main" id="{8DE2CEB3-F38F-49A0-B63D-6E47AAE632F2}"/>
                  </a:ext>
                </a:extLst>
              </p:cNvPr>
              <p:cNvSpPr txBox="1">
                <a:spLocks noChangeArrowheads="1"/>
              </p:cNvSpPr>
              <p:nvPr/>
            </p:nvSpPr>
            <p:spPr bwMode="auto">
              <a:xfrm>
                <a:off x="10316864" y="5334480"/>
                <a:ext cx="7874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Sept 1, 1939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Line 65">
                <a:extLst>
                  <a:ext uri="{FF2B5EF4-FFF2-40B4-BE49-F238E27FC236}">
                    <a16:creationId xmlns:a16="http://schemas.microsoft.com/office/drawing/2014/main" id="{0A0915D4-F511-4E61-B50A-E1047AF306BC}"/>
                  </a:ext>
                </a:extLst>
              </p:cNvPr>
              <p:cNvSpPr>
                <a:spLocks noChangeShapeType="1"/>
              </p:cNvSpPr>
              <p:nvPr/>
            </p:nvSpPr>
            <p:spPr bwMode="auto">
              <a:xfrm>
                <a:off x="9065914" y="5632930"/>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7" name="Line 66">
                <a:extLst>
                  <a:ext uri="{FF2B5EF4-FFF2-40B4-BE49-F238E27FC236}">
                    <a16:creationId xmlns:a16="http://schemas.microsoft.com/office/drawing/2014/main" id="{3D50FCC7-0A8F-466F-B47B-41EBC1F99EEF}"/>
                  </a:ext>
                </a:extLst>
              </p:cNvPr>
              <p:cNvSpPr>
                <a:spLocks noChangeShapeType="1"/>
              </p:cNvSpPr>
              <p:nvPr/>
            </p:nvSpPr>
            <p:spPr bwMode="auto">
              <a:xfrm>
                <a:off x="8869064" y="5632930"/>
                <a:ext cx="392112"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8" name="Text Box 67">
                <a:extLst>
                  <a:ext uri="{FF2B5EF4-FFF2-40B4-BE49-F238E27FC236}">
                    <a16:creationId xmlns:a16="http://schemas.microsoft.com/office/drawing/2014/main" id="{D5EF177B-10AC-416A-9552-299B64E8D2FA}"/>
                  </a:ext>
                </a:extLst>
              </p:cNvPr>
              <p:cNvSpPr txBox="1">
                <a:spLocks noChangeArrowheads="1"/>
              </p:cNvSpPr>
              <p:nvPr/>
            </p:nvSpPr>
            <p:spPr bwMode="auto">
              <a:xfrm>
                <a:off x="8716664" y="5105880"/>
                <a:ext cx="74295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Aug 23,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1939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AutoShape 68">
                <a:extLst>
                  <a:ext uri="{FF2B5EF4-FFF2-40B4-BE49-F238E27FC236}">
                    <a16:creationId xmlns:a16="http://schemas.microsoft.com/office/drawing/2014/main" id="{828882A3-8B09-4B05-BD9B-1B62FBE0C6B5}"/>
                  </a:ext>
                </a:extLst>
              </p:cNvPr>
              <p:cNvSpPr>
                <a:spLocks/>
              </p:cNvSpPr>
              <p:nvPr/>
            </p:nvSpPr>
            <p:spPr bwMode="auto">
              <a:xfrm rot="-16200000">
                <a:off x="6852939" y="4489929"/>
                <a:ext cx="128588" cy="1509713"/>
              </a:xfrm>
              <a:prstGeom prst="leftBracket">
                <a:avLst>
                  <a:gd name="adj" fmla="val 97839"/>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0" name="Text Box 69">
                <a:extLst>
                  <a:ext uri="{FF2B5EF4-FFF2-40B4-BE49-F238E27FC236}">
                    <a16:creationId xmlns:a16="http://schemas.microsoft.com/office/drawing/2014/main" id="{D546C2CE-E634-4057-AB34-8D40402E89B7}"/>
                  </a:ext>
                </a:extLst>
              </p:cNvPr>
              <p:cNvSpPr txBox="1">
                <a:spLocks noChangeArrowheads="1"/>
              </p:cNvSpPr>
              <p:nvPr/>
            </p:nvSpPr>
            <p:spPr bwMode="auto">
              <a:xfrm>
                <a:off x="6556076" y="4921730"/>
                <a:ext cx="722313"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 name="Text Box 70">
                <a:extLst>
                  <a:ext uri="{FF2B5EF4-FFF2-40B4-BE49-F238E27FC236}">
                    <a16:creationId xmlns:a16="http://schemas.microsoft.com/office/drawing/2014/main" id="{F095FFF4-DEA8-4C5C-B8FC-331E574394AC}"/>
                  </a:ext>
                </a:extLst>
              </p:cNvPr>
              <p:cNvSpPr txBox="1">
                <a:spLocks noChangeArrowheads="1"/>
              </p:cNvSpPr>
              <p:nvPr/>
            </p:nvSpPr>
            <p:spPr bwMode="auto">
              <a:xfrm>
                <a:off x="7389514" y="5115405"/>
                <a:ext cx="623887"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1939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2" name="Text Box 71">
                <a:extLst>
                  <a:ext uri="{FF2B5EF4-FFF2-40B4-BE49-F238E27FC236}">
                    <a16:creationId xmlns:a16="http://schemas.microsoft.com/office/drawing/2014/main" id="{9A547FC8-85BA-4A5D-8FB9-7D2089D03003}"/>
                  </a:ext>
                </a:extLst>
              </p:cNvPr>
              <p:cNvSpPr txBox="1">
                <a:spLocks noChangeArrowheads="1"/>
              </p:cNvSpPr>
              <p:nvPr/>
            </p:nvSpPr>
            <p:spPr bwMode="auto">
              <a:xfrm>
                <a:off x="7041851" y="4147030"/>
                <a:ext cx="12477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Demetrius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Liberates Athens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Text Box 72">
                <a:extLst>
                  <a:ext uri="{FF2B5EF4-FFF2-40B4-BE49-F238E27FC236}">
                    <a16:creationId xmlns:a16="http://schemas.microsoft.com/office/drawing/2014/main" id="{4EFE2C1E-57E2-4C43-AAF6-EF1C02F336B5}"/>
                  </a:ext>
                </a:extLst>
              </p:cNvPr>
              <p:cNvSpPr txBox="1">
                <a:spLocks noChangeArrowheads="1"/>
              </p:cNvSpPr>
              <p:nvPr/>
            </p:nvSpPr>
            <p:spPr bwMode="auto">
              <a:xfrm>
                <a:off x="7422851" y="2921480"/>
                <a:ext cx="427038" cy="29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A42CDD95-E64A-417E-96D2-02DFED7954E3}"/>
                  </a:ext>
                </a:extLst>
              </p:cNvPr>
              <p:cNvSpPr txBox="1">
                <a:spLocks noChangeArrowheads="1"/>
              </p:cNvSpPr>
              <p:nvPr/>
            </p:nvSpPr>
            <p:spPr bwMode="auto">
              <a:xfrm>
                <a:off x="7735589" y="2534130"/>
                <a:ext cx="3432175" cy="29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Breaking their peace treaty, 4th Diadochi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28C8B272-E130-4C13-8700-6016466F0AAC}"/>
                  </a:ext>
                </a:extLst>
              </p:cNvPr>
              <p:cNvSpPr>
                <a:spLocks noChangeShapeType="1"/>
              </p:cNvSpPr>
              <p:nvPr/>
            </p:nvSpPr>
            <p:spPr bwMode="auto">
              <a:xfrm flipH="1">
                <a:off x="7735589" y="2921480"/>
                <a:ext cx="415925" cy="4191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6" name="Text Box 75">
                <a:extLst>
                  <a:ext uri="{FF2B5EF4-FFF2-40B4-BE49-F238E27FC236}">
                    <a16:creationId xmlns:a16="http://schemas.microsoft.com/office/drawing/2014/main" id="{7F41C885-6983-4C46-8AD4-6379C0434A51}"/>
                  </a:ext>
                </a:extLst>
              </p:cNvPr>
              <p:cNvSpPr txBox="1">
                <a:spLocks noChangeArrowheads="1"/>
              </p:cNvSpPr>
              <p:nvPr/>
            </p:nvSpPr>
            <p:spPr bwMode="auto">
              <a:xfrm>
                <a:off x="5654376" y="4147030"/>
                <a:ext cx="9017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Cassander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ABBAC837-AD1E-44B2-8094-0352AD66E826}"/>
                  </a:ext>
                </a:extLst>
              </p:cNvPr>
              <p:cNvSpPr txBox="1">
                <a:spLocks noChangeArrowheads="1"/>
              </p:cNvSpPr>
              <p:nvPr/>
            </p:nvSpPr>
            <p:spPr bwMode="auto">
              <a:xfrm>
                <a:off x="6556076" y="6342542"/>
                <a:ext cx="722313" cy="29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10 years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7F1C2CCA-6115-4CEB-B9A9-355AC01891E0}"/>
                  </a:ext>
                </a:extLst>
              </p:cNvPr>
              <p:cNvSpPr txBox="1">
                <a:spLocks noChangeArrowheads="1"/>
              </p:cNvSpPr>
              <p:nvPr/>
            </p:nvSpPr>
            <p:spPr bwMode="auto">
              <a:xfrm>
                <a:off x="6259214" y="5677380"/>
                <a:ext cx="1200150" cy="350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Spanish Civil 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Text Box 78">
                <a:extLst>
                  <a:ext uri="{FF2B5EF4-FFF2-40B4-BE49-F238E27FC236}">
                    <a16:creationId xmlns:a16="http://schemas.microsoft.com/office/drawing/2014/main" id="{2A524AA4-B15D-4BBF-9689-D7B99EE44CA6}"/>
                  </a:ext>
                </a:extLst>
              </p:cNvPr>
              <p:cNvSpPr txBox="1">
                <a:spLocks noChangeArrowheads="1"/>
              </p:cNvSpPr>
              <p:nvPr/>
            </p:nvSpPr>
            <p:spPr bwMode="auto">
              <a:xfrm>
                <a:off x="8545214" y="6077430"/>
                <a:ext cx="10493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Hitler/Stalin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In alliance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0" name="Text Box 79">
                <a:extLst>
                  <a:ext uri="{FF2B5EF4-FFF2-40B4-BE49-F238E27FC236}">
                    <a16:creationId xmlns:a16="http://schemas.microsoft.com/office/drawing/2014/main" id="{B0CE2B20-90B0-4839-A8EE-DF083C7EFA44}"/>
                  </a:ext>
                </a:extLst>
              </p:cNvPr>
              <p:cNvSpPr txBox="1">
                <a:spLocks noChangeArrowheads="1"/>
              </p:cNvSpPr>
              <p:nvPr/>
            </p:nvSpPr>
            <p:spPr bwMode="auto">
              <a:xfrm>
                <a:off x="10259714" y="4934430"/>
                <a:ext cx="10287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 invasion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80">
                <a:extLst>
                  <a:ext uri="{FF2B5EF4-FFF2-40B4-BE49-F238E27FC236}">
                    <a16:creationId xmlns:a16="http://schemas.microsoft.com/office/drawing/2014/main" id="{E4BA1C93-E915-4004-AA9D-BA0B0D8B759A}"/>
                  </a:ext>
                </a:extLst>
              </p:cNvPr>
              <p:cNvSpPr txBox="1">
                <a:spLocks noChangeArrowheads="1"/>
              </p:cNvSpPr>
              <p:nvPr/>
            </p:nvSpPr>
            <p:spPr bwMode="auto">
              <a:xfrm>
                <a:off x="10316864" y="6134580"/>
                <a:ext cx="1028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spTree>
    <p:extLst>
      <p:ext uri="{BB962C8B-B14F-4D97-AF65-F5344CB8AC3E}">
        <p14:creationId xmlns:p14="http://schemas.microsoft.com/office/powerpoint/2010/main" val="341046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9B924A-2545-4A44-B1E1-5EB429CCD8E8}"/>
              </a:ext>
            </a:extLst>
          </p:cNvPr>
          <p:cNvSpPr/>
          <p:nvPr/>
        </p:nvSpPr>
        <p:spPr>
          <a:xfrm>
            <a:off x="5120400" y="456353"/>
            <a:ext cx="6677468" cy="5836854"/>
          </a:xfrm>
          <a:prstGeom prst="rect">
            <a:avLst/>
          </a:prstGeom>
        </p:spPr>
        <p:txBody>
          <a:bodyPr wrap="square">
            <a:spAutoFit/>
          </a:bodyPr>
          <a:lstStyle/>
          <a:p>
            <a:pPr>
              <a:lnSpc>
                <a:spcPct val="89000"/>
              </a:lnSpc>
            </a:pPr>
            <a:r>
              <a:rPr lang="en-US" sz="1400" kern="1400" dirty="0">
                <a:solidFill>
                  <a:srgbClr val="000000"/>
                </a:solidFill>
                <a:latin typeface="Arial Narrow" panose="020B0606020202030204" pitchFamily="34" charset="0"/>
              </a:rPr>
              <a:t>The last line we want to put on top of this, is the history of World War II. This is the invasion of Poland, and this gives us other details. Instead of the dynamic, particularly where we see Demetrius and Antigonus, the story doesn't give you the rise of the King of the North, he's already in power. This is Hitler and Stalin and again they are taking on three allies. This is World War II, the same waymark. Why can we go to the history of World War II to do this? When we did alpha and omega histories, we understood Pyrrhus comes in two parts.  When we’re considering the King of the South, there's an alpha and omega. How can we then tie the alpha history to World War II?  Because we did Alpha and Omega of Pyrrhus, and recognize that he represented Putin in the omega history but there is an alpha history. How did we get to World War II? Pyrrhus was the tenth of Epirus and we considered that a king equals a kingdom. Then who also typifies Putin? Stalin. So, we can identify Stalin as the alpha history. And when does Stalin fight against the King of the North? World War II. Because who is trying to ride Hitler as a beast?  The papacy. There's an alliance between the Vatican and Hitler because they both had one common enemy, the Communist Soviet Union under Stalin. When we considered World War II, the invasion of Poland was 2016 in application. And now we have Hitler taking on how many allies? Three, France, Poland and Britain. Hitler has an important ally, who is he allied to? Stalin. Even though their mortal enemies they begin their history as allies. Without Stalin, Hitler would have never been able to go to war with the three allies. Again, we make application, King of the South, Putin, is enabling the King of the North, Trump to take on the three branches of the US government. He takes the one branch quickly, Poland. And then there's a prolonged war with France and Britain and the aspect of World War II is it gives us war on the Western Front. We can see that what Trump is fighting now is as much a part of this war as is Raphia and Panium because World War II has two fronts. From the invasion of Poland its war on the west. From Operation Barbarossa it's war on the East. So, when we see Trump declare a National Emergency, go to war with congress, shut down the government, face investigation for  impeachment, you know that there is war on the Western Front. In that war there are many battles, fought in the courts, on the streets, over Twitter and social media. It's a war largely of information. We know that this is 2016 and 2019. What is happening on the west soon we'll turn on the east. These two men that started up as allies we're fighting much the same way as Trump is fighting now.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C61C8094-55C6-441B-B932-74C2F759C4EA}"/>
              </a:ext>
            </a:extLst>
          </p:cNvPr>
          <p:cNvSpPr txBox="1">
            <a:spLocks noChangeArrowheads="1"/>
          </p:cNvSpPr>
          <p:nvPr/>
        </p:nvSpPr>
        <p:spPr bwMode="auto">
          <a:xfrm>
            <a:off x="784939" y="728417"/>
            <a:ext cx="35433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5D3B4070-317B-4BD5-B55A-DFE5B3263537}"/>
              </a:ext>
            </a:extLst>
          </p:cNvPr>
          <p:cNvSpPr txBox="1">
            <a:spLocks noChangeArrowheads="1"/>
          </p:cNvSpPr>
          <p:nvPr/>
        </p:nvSpPr>
        <p:spPr bwMode="auto">
          <a:xfrm>
            <a:off x="899239" y="957017"/>
            <a:ext cx="16002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Hitler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Stalin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A02D3DB8-3964-4448-9187-B5EF6F1D8D96}"/>
              </a:ext>
            </a:extLst>
          </p:cNvPr>
          <p:cNvSpPr txBox="1">
            <a:spLocks noChangeArrowheads="1"/>
          </p:cNvSpPr>
          <p:nvPr/>
        </p:nvSpPr>
        <p:spPr bwMode="auto">
          <a:xfrm>
            <a:off x="3185239" y="803030"/>
            <a:ext cx="1143000"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  (exec)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Britain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AutoShape 5">
            <a:extLst>
              <a:ext uri="{FF2B5EF4-FFF2-40B4-BE49-F238E27FC236}">
                <a16:creationId xmlns:a16="http://schemas.microsoft.com/office/drawing/2014/main" id="{B65C3A12-37DB-4F90-AF9B-BA7CC5919A27}"/>
              </a:ext>
            </a:extLst>
          </p:cNvPr>
          <p:cNvSpPr>
            <a:spLocks/>
          </p:cNvSpPr>
          <p:nvPr/>
        </p:nvSpPr>
        <p:spPr bwMode="auto">
          <a:xfrm rot="-10800000">
            <a:off x="2556589" y="785567"/>
            <a:ext cx="119062" cy="839788"/>
          </a:xfrm>
          <a:prstGeom prst="leftBracket">
            <a:avLst>
              <a:gd name="adj" fmla="val 5877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6">
            <a:extLst>
              <a:ext uri="{FF2B5EF4-FFF2-40B4-BE49-F238E27FC236}">
                <a16:creationId xmlns:a16="http://schemas.microsoft.com/office/drawing/2014/main" id="{33C619B9-39BD-425D-88D2-B33AC05A4B43}"/>
              </a:ext>
            </a:extLst>
          </p:cNvPr>
          <p:cNvSpPr txBox="1">
            <a:spLocks noChangeArrowheads="1"/>
          </p:cNvSpPr>
          <p:nvPr/>
        </p:nvSpPr>
        <p:spPr bwMode="auto">
          <a:xfrm>
            <a:off x="2785189" y="1128467"/>
            <a:ext cx="385762"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254D7B20-5A4B-443E-BE0D-53D01F3F52A4}"/>
              </a:ext>
            </a:extLst>
          </p:cNvPr>
          <p:cNvSpPr txBox="1">
            <a:spLocks noChangeArrowheads="1"/>
          </p:cNvSpPr>
          <p:nvPr/>
        </p:nvSpPr>
        <p:spPr bwMode="auto">
          <a:xfrm>
            <a:off x="784939" y="280742"/>
            <a:ext cx="3478212"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Hitler begins WW2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972323E7-285D-4B14-9F38-318A5826C0B3}"/>
              </a:ext>
            </a:extLst>
          </p:cNvPr>
          <p:cNvSpPr>
            <a:spLocks noChangeShapeType="1"/>
          </p:cNvSpPr>
          <p:nvPr/>
        </p:nvSpPr>
        <p:spPr bwMode="auto">
          <a:xfrm>
            <a:off x="3319507" y="1128467"/>
            <a:ext cx="4572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Text Box 9">
            <a:extLst>
              <a:ext uri="{FF2B5EF4-FFF2-40B4-BE49-F238E27FC236}">
                <a16:creationId xmlns:a16="http://schemas.microsoft.com/office/drawing/2014/main" id="{AAADF7A3-A613-4E05-A384-D422EA68198A}"/>
              </a:ext>
            </a:extLst>
          </p:cNvPr>
          <p:cNvSpPr txBox="1">
            <a:spLocks noChangeArrowheads="1"/>
          </p:cNvSpPr>
          <p:nvPr/>
        </p:nvSpPr>
        <p:spPr bwMode="auto">
          <a:xfrm>
            <a:off x="1040943" y="2158935"/>
            <a:ext cx="28575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7EB2D24C-BFD1-4E13-85EC-DD36CAAC9E5E}"/>
              </a:ext>
            </a:extLst>
          </p:cNvPr>
          <p:cNvSpPr>
            <a:spLocks noChangeShapeType="1"/>
          </p:cNvSpPr>
          <p:nvPr/>
        </p:nvSpPr>
        <p:spPr bwMode="auto">
          <a:xfrm>
            <a:off x="1155243" y="233038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Line 11">
            <a:extLst>
              <a:ext uri="{FF2B5EF4-FFF2-40B4-BE49-F238E27FC236}">
                <a16:creationId xmlns:a16="http://schemas.microsoft.com/office/drawing/2014/main" id="{7367677B-68FC-4E01-82CF-DA2D46366515}"/>
              </a:ext>
            </a:extLst>
          </p:cNvPr>
          <p:cNvSpPr>
            <a:spLocks noChangeShapeType="1"/>
          </p:cNvSpPr>
          <p:nvPr/>
        </p:nvSpPr>
        <p:spPr bwMode="auto">
          <a:xfrm>
            <a:off x="2298243" y="233038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Text Box 12">
            <a:extLst>
              <a:ext uri="{FF2B5EF4-FFF2-40B4-BE49-F238E27FC236}">
                <a16:creationId xmlns:a16="http://schemas.microsoft.com/office/drawing/2014/main" id="{3DE812C8-31A6-4C6C-AC18-28F2140ECA6B}"/>
              </a:ext>
            </a:extLst>
          </p:cNvPr>
          <p:cNvSpPr txBox="1">
            <a:spLocks noChangeArrowheads="1"/>
          </p:cNvSpPr>
          <p:nvPr/>
        </p:nvSpPr>
        <p:spPr bwMode="auto">
          <a:xfrm>
            <a:off x="1498143" y="2530410"/>
            <a:ext cx="5429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81" name="Picture 13" descr="BcaE8X6Ri[1]">
            <a:extLst>
              <a:ext uri="{FF2B5EF4-FFF2-40B4-BE49-F238E27FC236}">
                <a16:creationId xmlns:a16="http://schemas.microsoft.com/office/drawing/2014/main" id="{48449B3B-F47A-45A2-804C-55182AC73B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718" y="2358960"/>
            <a:ext cx="395287" cy="14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 Box 14">
            <a:extLst>
              <a:ext uri="{FF2B5EF4-FFF2-40B4-BE49-F238E27FC236}">
                <a16:creationId xmlns:a16="http://schemas.microsoft.com/office/drawing/2014/main" id="{9AFDA53E-E29D-43FC-A904-D46A4E7F57E3}"/>
              </a:ext>
            </a:extLst>
          </p:cNvPr>
          <p:cNvSpPr txBox="1">
            <a:spLocks noChangeArrowheads="1"/>
          </p:cNvSpPr>
          <p:nvPr/>
        </p:nvSpPr>
        <p:spPr bwMode="auto">
          <a:xfrm>
            <a:off x="1498143" y="3159060"/>
            <a:ext cx="5715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Stalin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5">
            <a:extLst>
              <a:ext uri="{FF2B5EF4-FFF2-40B4-BE49-F238E27FC236}">
                <a16:creationId xmlns:a16="http://schemas.microsoft.com/office/drawing/2014/main" id="{E6A3FE94-7EE7-45B6-8FB2-286AA52D3F48}"/>
              </a:ext>
            </a:extLst>
          </p:cNvPr>
          <p:cNvSpPr>
            <a:spLocks noChangeShapeType="1"/>
          </p:cNvSpPr>
          <p:nvPr/>
        </p:nvSpPr>
        <p:spPr bwMode="auto">
          <a:xfrm>
            <a:off x="1155243" y="2844735"/>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 name="Line 16">
            <a:extLst>
              <a:ext uri="{FF2B5EF4-FFF2-40B4-BE49-F238E27FC236}">
                <a16:creationId xmlns:a16="http://schemas.microsoft.com/office/drawing/2014/main" id="{80AED927-8B00-458C-AEC6-289BC6DCB6AD}"/>
              </a:ext>
            </a:extLst>
          </p:cNvPr>
          <p:cNvSpPr>
            <a:spLocks noChangeShapeType="1"/>
          </p:cNvSpPr>
          <p:nvPr/>
        </p:nvSpPr>
        <p:spPr bwMode="auto">
          <a:xfrm>
            <a:off x="1155243" y="295903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Line 17">
            <a:extLst>
              <a:ext uri="{FF2B5EF4-FFF2-40B4-BE49-F238E27FC236}">
                <a16:creationId xmlns:a16="http://schemas.microsoft.com/office/drawing/2014/main" id="{8D9A1A9D-9F5A-45F8-A8EB-2FF982FD4B76}"/>
              </a:ext>
            </a:extLst>
          </p:cNvPr>
          <p:cNvSpPr>
            <a:spLocks noChangeShapeType="1"/>
          </p:cNvSpPr>
          <p:nvPr/>
        </p:nvSpPr>
        <p:spPr bwMode="auto">
          <a:xfrm>
            <a:off x="2298243" y="295903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 name="Line 18">
            <a:extLst>
              <a:ext uri="{FF2B5EF4-FFF2-40B4-BE49-F238E27FC236}">
                <a16:creationId xmlns:a16="http://schemas.microsoft.com/office/drawing/2014/main" id="{F6A4682E-B44E-4040-A0B7-8104AD78D44E}"/>
              </a:ext>
            </a:extLst>
          </p:cNvPr>
          <p:cNvSpPr>
            <a:spLocks noChangeShapeType="1"/>
          </p:cNvSpPr>
          <p:nvPr/>
        </p:nvSpPr>
        <p:spPr bwMode="auto">
          <a:xfrm>
            <a:off x="1155243" y="3473385"/>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 name="Line 19">
            <a:extLst>
              <a:ext uri="{FF2B5EF4-FFF2-40B4-BE49-F238E27FC236}">
                <a16:creationId xmlns:a16="http://schemas.microsoft.com/office/drawing/2014/main" id="{B29E68D2-18A8-48F0-B74F-9ED6E8BA9891}"/>
              </a:ext>
            </a:extLst>
          </p:cNvPr>
          <p:cNvSpPr>
            <a:spLocks noChangeShapeType="1"/>
          </p:cNvSpPr>
          <p:nvPr/>
        </p:nvSpPr>
        <p:spPr bwMode="auto">
          <a:xfrm>
            <a:off x="2755443" y="233038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0" name="Line 20">
            <a:extLst>
              <a:ext uri="{FF2B5EF4-FFF2-40B4-BE49-F238E27FC236}">
                <a16:creationId xmlns:a16="http://schemas.microsoft.com/office/drawing/2014/main" id="{30421C17-257C-470C-B3DE-A11A2C496DF8}"/>
              </a:ext>
            </a:extLst>
          </p:cNvPr>
          <p:cNvSpPr>
            <a:spLocks noChangeShapeType="1"/>
          </p:cNvSpPr>
          <p:nvPr/>
        </p:nvSpPr>
        <p:spPr bwMode="auto">
          <a:xfrm>
            <a:off x="3898443" y="233038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Line 21">
            <a:extLst>
              <a:ext uri="{FF2B5EF4-FFF2-40B4-BE49-F238E27FC236}">
                <a16:creationId xmlns:a16="http://schemas.microsoft.com/office/drawing/2014/main" id="{7D0ADFC2-5F69-4067-A916-E17DAE1CD6E4}"/>
              </a:ext>
            </a:extLst>
          </p:cNvPr>
          <p:cNvSpPr>
            <a:spLocks noChangeShapeType="1"/>
          </p:cNvSpPr>
          <p:nvPr/>
        </p:nvSpPr>
        <p:spPr bwMode="auto">
          <a:xfrm>
            <a:off x="2755443" y="2844735"/>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Line 22">
            <a:extLst>
              <a:ext uri="{FF2B5EF4-FFF2-40B4-BE49-F238E27FC236}">
                <a16:creationId xmlns:a16="http://schemas.microsoft.com/office/drawing/2014/main" id="{B07F6987-B8D3-40F6-9E7D-37B76B2EE053}"/>
              </a:ext>
            </a:extLst>
          </p:cNvPr>
          <p:cNvSpPr>
            <a:spLocks noChangeShapeType="1"/>
          </p:cNvSpPr>
          <p:nvPr/>
        </p:nvSpPr>
        <p:spPr bwMode="auto">
          <a:xfrm>
            <a:off x="2755443" y="295903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3" name="Line 23">
            <a:extLst>
              <a:ext uri="{FF2B5EF4-FFF2-40B4-BE49-F238E27FC236}">
                <a16:creationId xmlns:a16="http://schemas.microsoft.com/office/drawing/2014/main" id="{B6089484-AB19-48BA-86F2-BDA8FB08F267}"/>
              </a:ext>
            </a:extLst>
          </p:cNvPr>
          <p:cNvSpPr>
            <a:spLocks noChangeShapeType="1"/>
          </p:cNvSpPr>
          <p:nvPr/>
        </p:nvSpPr>
        <p:spPr bwMode="auto">
          <a:xfrm>
            <a:off x="3898443" y="2959035"/>
            <a:ext cx="0" cy="5143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Line 24">
            <a:extLst>
              <a:ext uri="{FF2B5EF4-FFF2-40B4-BE49-F238E27FC236}">
                <a16:creationId xmlns:a16="http://schemas.microsoft.com/office/drawing/2014/main" id="{2BFC9050-21D4-4553-9057-6EA4FF8EC455}"/>
              </a:ext>
            </a:extLst>
          </p:cNvPr>
          <p:cNvSpPr>
            <a:spLocks noChangeShapeType="1"/>
          </p:cNvSpPr>
          <p:nvPr/>
        </p:nvSpPr>
        <p:spPr bwMode="auto">
          <a:xfrm>
            <a:off x="2755443" y="3473385"/>
            <a:ext cx="11430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Text Box 25">
            <a:extLst>
              <a:ext uri="{FF2B5EF4-FFF2-40B4-BE49-F238E27FC236}">
                <a16:creationId xmlns:a16="http://schemas.microsoft.com/office/drawing/2014/main" id="{E33B8E2C-5EE4-44F2-A3B8-29AA64251944}"/>
              </a:ext>
            </a:extLst>
          </p:cNvPr>
          <p:cNvSpPr txBox="1">
            <a:spLocks noChangeArrowheads="1"/>
          </p:cNvSpPr>
          <p:nvPr/>
        </p:nvSpPr>
        <p:spPr bwMode="auto">
          <a:xfrm>
            <a:off x="2355393" y="2701860"/>
            <a:ext cx="314325"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6">
            <a:extLst>
              <a:ext uri="{FF2B5EF4-FFF2-40B4-BE49-F238E27FC236}">
                <a16:creationId xmlns:a16="http://schemas.microsoft.com/office/drawing/2014/main" id="{467DC362-1236-4B86-B3B9-8114396D24BD}"/>
              </a:ext>
            </a:extLst>
          </p:cNvPr>
          <p:cNvSpPr txBox="1">
            <a:spLocks noChangeArrowheads="1"/>
          </p:cNvSpPr>
          <p:nvPr/>
        </p:nvSpPr>
        <p:spPr bwMode="auto">
          <a:xfrm>
            <a:off x="3041193" y="2530410"/>
            <a:ext cx="5429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Pyrrhus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7">
            <a:extLst>
              <a:ext uri="{FF2B5EF4-FFF2-40B4-BE49-F238E27FC236}">
                <a16:creationId xmlns:a16="http://schemas.microsoft.com/office/drawing/2014/main" id="{D141F704-40E0-464D-875B-63D5DC6780F7}"/>
              </a:ext>
            </a:extLst>
          </p:cNvPr>
          <p:cNvSpPr txBox="1">
            <a:spLocks noChangeArrowheads="1"/>
          </p:cNvSpPr>
          <p:nvPr/>
        </p:nvSpPr>
        <p:spPr bwMode="auto">
          <a:xfrm>
            <a:off x="3155493" y="2187510"/>
            <a:ext cx="33813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4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 Box 28">
            <a:extLst>
              <a:ext uri="{FF2B5EF4-FFF2-40B4-BE49-F238E27FC236}">
                <a16:creationId xmlns:a16="http://schemas.microsoft.com/office/drawing/2014/main" id="{E155B7D5-52C2-4365-950E-0CF256D57F57}"/>
              </a:ext>
            </a:extLst>
          </p:cNvPr>
          <p:cNvSpPr txBox="1">
            <a:spLocks noChangeArrowheads="1"/>
          </p:cNvSpPr>
          <p:nvPr/>
        </p:nvSpPr>
        <p:spPr bwMode="auto">
          <a:xfrm>
            <a:off x="3069768" y="3130485"/>
            <a:ext cx="57150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Text Box 29">
            <a:extLst>
              <a:ext uri="{FF2B5EF4-FFF2-40B4-BE49-F238E27FC236}">
                <a16:creationId xmlns:a16="http://schemas.microsoft.com/office/drawing/2014/main" id="{7E6657D2-1E40-4FF5-9620-0482CC3A9868}"/>
              </a:ext>
            </a:extLst>
          </p:cNvPr>
          <p:cNvSpPr txBox="1">
            <a:spLocks noChangeArrowheads="1"/>
          </p:cNvSpPr>
          <p:nvPr/>
        </p:nvSpPr>
        <p:spPr bwMode="auto">
          <a:xfrm>
            <a:off x="1156830" y="3924072"/>
            <a:ext cx="280035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Line 30">
            <a:extLst>
              <a:ext uri="{FF2B5EF4-FFF2-40B4-BE49-F238E27FC236}">
                <a16:creationId xmlns:a16="http://schemas.microsoft.com/office/drawing/2014/main" id="{B4C1F64D-486F-4E8C-9911-6FC2B3F316EA}"/>
              </a:ext>
            </a:extLst>
          </p:cNvPr>
          <p:cNvSpPr>
            <a:spLocks noChangeShapeType="1"/>
          </p:cNvSpPr>
          <p:nvPr/>
        </p:nvSpPr>
        <p:spPr bwMode="auto">
          <a:xfrm>
            <a:off x="1612443" y="4784497"/>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1" name="Line 31">
            <a:extLst>
              <a:ext uri="{FF2B5EF4-FFF2-40B4-BE49-F238E27FC236}">
                <a16:creationId xmlns:a16="http://schemas.microsoft.com/office/drawing/2014/main" id="{A751D99B-149D-452E-BD4A-2D3041D34D1D}"/>
              </a:ext>
            </a:extLst>
          </p:cNvPr>
          <p:cNvSpPr>
            <a:spLocks noChangeShapeType="1"/>
          </p:cNvSpPr>
          <p:nvPr/>
        </p:nvSpPr>
        <p:spPr bwMode="auto">
          <a:xfrm>
            <a:off x="1440993" y="4784497"/>
            <a:ext cx="3429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68" name="Text Box 32">
            <a:extLst>
              <a:ext uri="{FF2B5EF4-FFF2-40B4-BE49-F238E27FC236}">
                <a16:creationId xmlns:a16="http://schemas.microsoft.com/office/drawing/2014/main" id="{F42B5F07-07A6-4CD1-AB5C-8F79263B1EE0}"/>
              </a:ext>
            </a:extLst>
          </p:cNvPr>
          <p:cNvSpPr txBox="1">
            <a:spLocks noChangeArrowheads="1"/>
          </p:cNvSpPr>
          <p:nvPr/>
        </p:nvSpPr>
        <p:spPr bwMode="auto">
          <a:xfrm>
            <a:off x="1272718" y="4144735"/>
            <a:ext cx="687387"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1939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69" name="Text Box 33">
            <a:extLst>
              <a:ext uri="{FF2B5EF4-FFF2-40B4-BE49-F238E27FC236}">
                <a16:creationId xmlns:a16="http://schemas.microsoft.com/office/drawing/2014/main" id="{24285CC9-967E-4A01-8E8A-AFAE4C89CCB9}"/>
              </a:ext>
            </a:extLst>
          </p:cNvPr>
          <p:cNvSpPr txBox="1">
            <a:spLocks noChangeArrowheads="1"/>
          </p:cNvSpPr>
          <p:nvPr/>
        </p:nvSpPr>
        <p:spPr bwMode="auto">
          <a:xfrm>
            <a:off x="1756905" y="5324247"/>
            <a:ext cx="8985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7170" name="Group 34">
            <a:extLst>
              <a:ext uri="{FF2B5EF4-FFF2-40B4-BE49-F238E27FC236}">
                <a16:creationId xmlns:a16="http://schemas.microsoft.com/office/drawing/2014/main" id="{5ED917DD-BA4D-4DBF-9FFE-21156C17252D}"/>
              </a:ext>
            </a:extLst>
          </p:cNvPr>
          <p:cNvGrpSpPr>
            <a:grpSpLocks/>
          </p:cNvGrpSpPr>
          <p:nvPr/>
        </p:nvGrpSpPr>
        <p:grpSpPr bwMode="auto">
          <a:xfrm>
            <a:off x="2999918" y="5503635"/>
            <a:ext cx="898525" cy="342900"/>
            <a:chOff x="109429697" y="112747425"/>
            <a:chExt cx="898378" cy="342900"/>
          </a:xfrm>
        </p:grpSpPr>
        <p:sp>
          <p:nvSpPr>
            <p:cNvPr id="7171" name="Line 35">
              <a:extLst>
                <a:ext uri="{FF2B5EF4-FFF2-40B4-BE49-F238E27FC236}">
                  <a16:creationId xmlns:a16="http://schemas.microsoft.com/office/drawing/2014/main" id="{3235E3A6-F104-46E1-B9DA-B538A9AEEB26}"/>
                </a:ext>
              </a:extLst>
            </p:cNvPr>
            <p:cNvSpPr>
              <a:spLocks noChangeShapeType="1"/>
            </p:cNvSpPr>
            <p:nvPr/>
          </p:nvSpPr>
          <p:spPr bwMode="auto">
            <a:xfrm>
              <a:off x="109470825" y="112747425"/>
              <a:ext cx="857250" cy="1"/>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72" name="Text Box 36">
              <a:extLst>
                <a:ext uri="{FF2B5EF4-FFF2-40B4-BE49-F238E27FC236}">
                  <a16:creationId xmlns:a16="http://schemas.microsoft.com/office/drawing/2014/main" id="{89C68B9E-CD4C-45AE-AF5A-5D090590CACB}"/>
                </a:ext>
              </a:extLst>
            </p:cNvPr>
            <p:cNvSpPr txBox="1">
              <a:spLocks noChangeArrowheads="1"/>
            </p:cNvSpPr>
            <p:nvPr/>
          </p:nvSpPr>
          <p:spPr bwMode="auto">
            <a:xfrm>
              <a:off x="109429697" y="112804575"/>
              <a:ext cx="89837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E</a:t>
              </a:r>
              <a:r>
                <a:rPr kumimoji="0" lang="en-US" altLang="en-US" sz="1200" b="0" i="0" u="none" strike="noStrike" cap="none" normalizeH="0" baseline="0" dirty="0">
                  <a:ln>
                    <a:noFill/>
                  </a:ln>
                  <a:solidFill>
                    <a:srgbClr val="000000"/>
                  </a:solidFill>
                  <a:effectLst/>
                  <a:latin typeface="Arial Narrow" panose="020B0606020202030204" pitchFamily="34" charset="0"/>
                </a:rPr>
                <a:t>astern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7173" name="Line 37">
            <a:extLst>
              <a:ext uri="{FF2B5EF4-FFF2-40B4-BE49-F238E27FC236}">
                <a16:creationId xmlns:a16="http://schemas.microsoft.com/office/drawing/2014/main" id="{4A70DB5D-4C31-455F-B009-D8A8D98B8EB3}"/>
              </a:ext>
            </a:extLst>
          </p:cNvPr>
          <p:cNvSpPr>
            <a:spLocks noChangeShapeType="1"/>
          </p:cNvSpPr>
          <p:nvPr/>
        </p:nvSpPr>
        <p:spPr bwMode="auto">
          <a:xfrm>
            <a:off x="1614030" y="5324247"/>
            <a:ext cx="142875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74" name="Line 38">
            <a:extLst>
              <a:ext uri="{FF2B5EF4-FFF2-40B4-BE49-F238E27FC236}">
                <a16:creationId xmlns:a16="http://schemas.microsoft.com/office/drawing/2014/main" id="{C38F4205-EDEA-4777-9047-19041BA7FD6E}"/>
              </a:ext>
            </a:extLst>
          </p:cNvPr>
          <p:cNvSpPr>
            <a:spLocks noChangeShapeType="1"/>
          </p:cNvSpPr>
          <p:nvPr/>
        </p:nvSpPr>
        <p:spPr bwMode="auto">
          <a:xfrm>
            <a:off x="1213980" y="5230585"/>
            <a:ext cx="23431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75" name="Line 39">
            <a:extLst>
              <a:ext uri="{FF2B5EF4-FFF2-40B4-BE49-F238E27FC236}">
                <a16:creationId xmlns:a16="http://schemas.microsoft.com/office/drawing/2014/main" id="{0FEDB16B-52AD-41AA-AC78-C430AD4C8334}"/>
              </a:ext>
            </a:extLst>
          </p:cNvPr>
          <p:cNvSpPr>
            <a:spLocks noChangeShapeType="1"/>
          </p:cNvSpPr>
          <p:nvPr/>
        </p:nvSpPr>
        <p:spPr bwMode="auto">
          <a:xfrm>
            <a:off x="2980868" y="4784497"/>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76" name="Line 40">
            <a:extLst>
              <a:ext uri="{FF2B5EF4-FFF2-40B4-BE49-F238E27FC236}">
                <a16:creationId xmlns:a16="http://schemas.microsoft.com/office/drawing/2014/main" id="{0971608E-F8FD-411C-A30A-2136C829B6C1}"/>
              </a:ext>
            </a:extLst>
          </p:cNvPr>
          <p:cNvSpPr>
            <a:spLocks noChangeShapeType="1"/>
          </p:cNvSpPr>
          <p:nvPr/>
        </p:nvSpPr>
        <p:spPr bwMode="auto">
          <a:xfrm>
            <a:off x="2809418" y="4784497"/>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177" name="Text Box 41">
            <a:extLst>
              <a:ext uri="{FF2B5EF4-FFF2-40B4-BE49-F238E27FC236}">
                <a16:creationId xmlns:a16="http://schemas.microsoft.com/office/drawing/2014/main" id="{372D2403-0C9F-4C1C-B338-49922D22E458}"/>
              </a:ext>
            </a:extLst>
          </p:cNvPr>
          <p:cNvSpPr txBox="1">
            <a:spLocks noChangeArrowheads="1"/>
          </p:cNvSpPr>
          <p:nvPr/>
        </p:nvSpPr>
        <p:spPr bwMode="auto">
          <a:xfrm>
            <a:off x="2528430" y="4030435"/>
            <a:ext cx="9144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1941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Barbarossa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78" name="Line 42">
            <a:extLst>
              <a:ext uri="{FF2B5EF4-FFF2-40B4-BE49-F238E27FC236}">
                <a16:creationId xmlns:a16="http://schemas.microsoft.com/office/drawing/2014/main" id="{CAAB96C0-E777-4F75-9018-6C8274C73E46}"/>
              </a:ext>
            </a:extLst>
          </p:cNvPr>
          <p:cNvSpPr>
            <a:spLocks noChangeShapeType="1"/>
          </p:cNvSpPr>
          <p:nvPr/>
        </p:nvSpPr>
        <p:spPr bwMode="auto">
          <a:xfrm>
            <a:off x="3015793" y="5316310"/>
            <a:ext cx="8001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cxnSp>
        <p:nvCxnSpPr>
          <p:cNvPr id="7180" name="Straight Connector 7179">
            <a:extLst>
              <a:ext uri="{FF2B5EF4-FFF2-40B4-BE49-F238E27FC236}">
                <a16:creationId xmlns:a16="http://schemas.microsoft.com/office/drawing/2014/main" id="{533EDA7B-3BDE-4786-BC25-A6603FC678FD}"/>
              </a:ext>
            </a:extLst>
          </p:cNvPr>
          <p:cNvCxnSpPr/>
          <p:nvPr/>
        </p:nvCxnSpPr>
        <p:spPr>
          <a:xfrm>
            <a:off x="1040943" y="1871417"/>
            <a:ext cx="31032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83" name="Straight Connector 7182">
            <a:extLst>
              <a:ext uri="{FF2B5EF4-FFF2-40B4-BE49-F238E27FC236}">
                <a16:creationId xmlns:a16="http://schemas.microsoft.com/office/drawing/2014/main" id="{3749F032-D4BF-4A34-B339-892E595C1257}"/>
              </a:ext>
            </a:extLst>
          </p:cNvPr>
          <p:cNvCxnSpPr/>
          <p:nvPr/>
        </p:nvCxnSpPr>
        <p:spPr>
          <a:xfrm>
            <a:off x="1040943" y="3924072"/>
            <a:ext cx="31032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50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7180"/>
                                        </p:tgtEl>
                                        <p:attrNameLst>
                                          <p:attrName>style.visibility</p:attrName>
                                        </p:attrNameLst>
                                      </p:cBhvr>
                                      <p:to>
                                        <p:strVal val="visible"/>
                                      </p:to>
                                    </p:set>
                                    <p:animEffect transition="in" filter="fade">
                                      <p:cBhvr>
                                        <p:cTn id="49" dur="1000"/>
                                        <p:tgtEl>
                                          <p:spTgt spid="7180"/>
                                        </p:tgtEl>
                                      </p:cBhvr>
                                    </p:animEffect>
                                    <p:anim calcmode="lin" valueType="num">
                                      <p:cBhvr>
                                        <p:cTn id="50" dur="1000" fill="hold"/>
                                        <p:tgtEl>
                                          <p:spTgt spid="7180"/>
                                        </p:tgtEl>
                                        <p:attrNameLst>
                                          <p:attrName>ppt_x</p:attrName>
                                        </p:attrNameLst>
                                      </p:cBhvr>
                                      <p:tavLst>
                                        <p:tav tm="0">
                                          <p:val>
                                            <p:strVal val="#ppt_x"/>
                                          </p:val>
                                        </p:tav>
                                        <p:tav tm="100000">
                                          <p:val>
                                            <p:strVal val="#ppt_x"/>
                                          </p:val>
                                        </p:tav>
                                      </p:tavLst>
                                    </p:anim>
                                    <p:anim calcmode="lin" valueType="num">
                                      <p:cBhvr>
                                        <p:cTn id="51" dur="1000" fill="hold"/>
                                        <p:tgtEl>
                                          <p:spTgt spid="718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nodePh="1">
                                  <p:stCondLst>
                                    <p:cond delay="0"/>
                                  </p:stCondLst>
                                  <p:endCondLst>
                                    <p:cond evt="begin" delay="0">
                                      <p:tn val="54"/>
                                    </p:cond>
                                  </p:end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7181"/>
                                        </p:tgtEl>
                                        <p:attrNameLst>
                                          <p:attrName>style.visibility</p:attrName>
                                        </p:attrNameLst>
                                      </p:cBhvr>
                                      <p:to>
                                        <p:strVal val="visible"/>
                                      </p:to>
                                    </p:set>
                                    <p:animEffect transition="in" filter="fade">
                                      <p:cBhvr>
                                        <p:cTn id="76" dur="1000"/>
                                        <p:tgtEl>
                                          <p:spTgt spid="7181"/>
                                        </p:tgtEl>
                                      </p:cBhvr>
                                    </p:animEffect>
                                    <p:anim calcmode="lin" valueType="num">
                                      <p:cBhvr>
                                        <p:cTn id="77" dur="1000" fill="hold"/>
                                        <p:tgtEl>
                                          <p:spTgt spid="7181"/>
                                        </p:tgtEl>
                                        <p:attrNameLst>
                                          <p:attrName>ppt_x</p:attrName>
                                        </p:attrNameLst>
                                      </p:cBhvr>
                                      <p:tavLst>
                                        <p:tav tm="0">
                                          <p:val>
                                            <p:strVal val="#ppt_x"/>
                                          </p:val>
                                        </p:tav>
                                        <p:tav tm="100000">
                                          <p:val>
                                            <p:strVal val="#ppt_x"/>
                                          </p:val>
                                        </p:tav>
                                      </p:tavLst>
                                    </p:anim>
                                    <p:anim calcmode="lin" valueType="num">
                                      <p:cBhvr>
                                        <p:cTn id="78" dur="1000" fill="hold"/>
                                        <p:tgtEl>
                                          <p:spTgt spid="7181"/>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1000"/>
                                        <p:tgtEl>
                                          <p:spTgt spid="15"/>
                                        </p:tgtEl>
                                      </p:cBhvr>
                                    </p:animEffect>
                                    <p:anim calcmode="lin" valueType="num">
                                      <p:cBhvr>
                                        <p:cTn id="87" dur="1000" fill="hold"/>
                                        <p:tgtEl>
                                          <p:spTgt spid="15"/>
                                        </p:tgtEl>
                                        <p:attrNameLst>
                                          <p:attrName>ppt_x</p:attrName>
                                        </p:attrNameLst>
                                      </p:cBhvr>
                                      <p:tavLst>
                                        <p:tav tm="0">
                                          <p:val>
                                            <p:strVal val="#ppt_x"/>
                                          </p:val>
                                        </p:tav>
                                        <p:tav tm="100000">
                                          <p:val>
                                            <p:strVal val="#ppt_x"/>
                                          </p:val>
                                        </p:tav>
                                      </p:tavLst>
                                    </p:anim>
                                    <p:anim calcmode="lin" valueType="num">
                                      <p:cBhvr>
                                        <p:cTn id="88" dur="1000" fill="hold"/>
                                        <p:tgtEl>
                                          <p:spTgt spid="15"/>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fade">
                                      <p:cBhvr>
                                        <p:cTn id="91" dur="1000"/>
                                        <p:tgtEl>
                                          <p:spTgt spid="16"/>
                                        </p:tgtEl>
                                      </p:cBhvr>
                                    </p:animEffect>
                                    <p:anim calcmode="lin" valueType="num">
                                      <p:cBhvr>
                                        <p:cTn id="92" dur="1000" fill="hold"/>
                                        <p:tgtEl>
                                          <p:spTgt spid="16"/>
                                        </p:tgtEl>
                                        <p:attrNameLst>
                                          <p:attrName>ppt_x</p:attrName>
                                        </p:attrNameLst>
                                      </p:cBhvr>
                                      <p:tavLst>
                                        <p:tav tm="0">
                                          <p:val>
                                            <p:strVal val="#ppt_x"/>
                                          </p:val>
                                        </p:tav>
                                        <p:tav tm="100000">
                                          <p:val>
                                            <p:strVal val="#ppt_x"/>
                                          </p:val>
                                        </p:tav>
                                      </p:tavLst>
                                    </p:anim>
                                    <p:anim calcmode="lin" valueType="num">
                                      <p:cBhvr>
                                        <p:cTn id="93" dur="1000" fill="hold"/>
                                        <p:tgtEl>
                                          <p:spTgt spid="16"/>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Effect transition="in" filter="fade">
                                      <p:cBhvr>
                                        <p:cTn id="96" dur="1000"/>
                                        <p:tgtEl>
                                          <p:spTgt spid="17"/>
                                        </p:tgtEl>
                                      </p:cBhvr>
                                    </p:animEffect>
                                    <p:anim calcmode="lin" valueType="num">
                                      <p:cBhvr>
                                        <p:cTn id="97" dur="1000" fill="hold"/>
                                        <p:tgtEl>
                                          <p:spTgt spid="17"/>
                                        </p:tgtEl>
                                        <p:attrNameLst>
                                          <p:attrName>ppt_x</p:attrName>
                                        </p:attrNameLst>
                                      </p:cBhvr>
                                      <p:tavLst>
                                        <p:tav tm="0">
                                          <p:val>
                                            <p:strVal val="#ppt_x"/>
                                          </p:val>
                                        </p:tav>
                                        <p:tav tm="100000">
                                          <p:val>
                                            <p:strVal val="#ppt_x"/>
                                          </p:val>
                                        </p:tav>
                                      </p:tavLst>
                                    </p:anim>
                                    <p:anim calcmode="lin" valueType="num">
                                      <p:cBhvr>
                                        <p:cTn id="98" dur="1000" fill="hold"/>
                                        <p:tgtEl>
                                          <p:spTgt spid="17"/>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fade">
                                      <p:cBhvr>
                                        <p:cTn id="101" dur="1000"/>
                                        <p:tgtEl>
                                          <p:spTgt spid="18"/>
                                        </p:tgtEl>
                                      </p:cBhvr>
                                    </p:animEffect>
                                    <p:anim calcmode="lin" valueType="num">
                                      <p:cBhvr>
                                        <p:cTn id="102" dur="1000" fill="hold"/>
                                        <p:tgtEl>
                                          <p:spTgt spid="18"/>
                                        </p:tgtEl>
                                        <p:attrNameLst>
                                          <p:attrName>ppt_x</p:attrName>
                                        </p:attrNameLst>
                                      </p:cBhvr>
                                      <p:tavLst>
                                        <p:tav tm="0">
                                          <p:val>
                                            <p:strVal val="#ppt_x"/>
                                          </p:val>
                                        </p:tav>
                                        <p:tav tm="100000">
                                          <p:val>
                                            <p:strVal val="#ppt_x"/>
                                          </p:val>
                                        </p:tav>
                                      </p:tavLst>
                                    </p:anim>
                                    <p:anim calcmode="lin" valueType="num">
                                      <p:cBhvr>
                                        <p:cTn id="103" dur="1000" fill="hold"/>
                                        <p:tgtEl>
                                          <p:spTgt spid="1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fade">
                                      <p:cBhvr>
                                        <p:cTn id="106" dur="1000"/>
                                        <p:tgtEl>
                                          <p:spTgt spid="19"/>
                                        </p:tgtEl>
                                      </p:cBhvr>
                                    </p:animEffect>
                                    <p:anim calcmode="lin" valueType="num">
                                      <p:cBhvr>
                                        <p:cTn id="107" dur="1000" fill="hold"/>
                                        <p:tgtEl>
                                          <p:spTgt spid="19"/>
                                        </p:tgtEl>
                                        <p:attrNameLst>
                                          <p:attrName>ppt_x</p:attrName>
                                        </p:attrNameLst>
                                      </p:cBhvr>
                                      <p:tavLst>
                                        <p:tav tm="0">
                                          <p:val>
                                            <p:strVal val="#ppt_x"/>
                                          </p:val>
                                        </p:tav>
                                        <p:tav tm="100000">
                                          <p:val>
                                            <p:strVal val="#ppt_x"/>
                                          </p:val>
                                        </p:tav>
                                      </p:tavLst>
                                    </p:anim>
                                    <p:anim calcmode="lin" valueType="num">
                                      <p:cBhvr>
                                        <p:cTn id="108" dur="1000" fill="hold"/>
                                        <p:tgtEl>
                                          <p:spTgt spid="19"/>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1000" fill="hold"/>
                                        <p:tgtEl>
                                          <p:spTgt spid="20"/>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fade">
                                      <p:cBhvr>
                                        <p:cTn id="116" dur="1000"/>
                                        <p:tgtEl>
                                          <p:spTgt spid="21"/>
                                        </p:tgtEl>
                                      </p:cBhvr>
                                    </p:animEffect>
                                    <p:anim calcmode="lin" valueType="num">
                                      <p:cBhvr>
                                        <p:cTn id="117" dur="1000" fill="hold"/>
                                        <p:tgtEl>
                                          <p:spTgt spid="21"/>
                                        </p:tgtEl>
                                        <p:attrNameLst>
                                          <p:attrName>ppt_x</p:attrName>
                                        </p:attrNameLst>
                                      </p:cBhvr>
                                      <p:tavLst>
                                        <p:tav tm="0">
                                          <p:val>
                                            <p:strVal val="#ppt_x"/>
                                          </p:val>
                                        </p:tav>
                                        <p:tav tm="100000">
                                          <p:val>
                                            <p:strVal val="#ppt_x"/>
                                          </p:val>
                                        </p:tav>
                                      </p:tavLst>
                                    </p:anim>
                                    <p:anim calcmode="lin" valueType="num">
                                      <p:cBhvr>
                                        <p:cTn id="118" dur="1000" fill="hold"/>
                                        <p:tgtEl>
                                          <p:spTgt spid="21"/>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22"/>
                                        </p:tgtEl>
                                        <p:attrNameLst>
                                          <p:attrName>style.visibility</p:attrName>
                                        </p:attrNameLst>
                                      </p:cBhvr>
                                      <p:to>
                                        <p:strVal val="visible"/>
                                      </p:to>
                                    </p:set>
                                    <p:animEffect transition="in" filter="fade">
                                      <p:cBhvr>
                                        <p:cTn id="121" dur="1000"/>
                                        <p:tgtEl>
                                          <p:spTgt spid="22"/>
                                        </p:tgtEl>
                                      </p:cBhvr>
                                    </p:animEffect>
                                    <p:anim calcmode="lin" valueType="num">
                                      <p:cBhvr>
                                        <p:cTn id="122" dur="1000" fill="hold"/>
                                        <p:tgtEl>
                                          <p:spTgt spid="22"/>
                                        </p:tgtEl>
                                        <p:attrNameLst>
                                          <p:attrName>ppt_x</p:attrName>
                                        </p:attrNameLst>
                                      </p:cBhvr>
                                      <p:tavLst>
                                        <p:tav tm="0">
                                          <p:val>
                                            <p:strVal val="#ppt_x"/>
                                          </p:val>
                                        </p:tav>
                                        <p:tav tm="100000">
                                          <p:val>
                                            <p:strVal val="#ppt_x"/>
                                          </p:val>
                                        </p:tav>
                                      </p:tavLst>
                                    </p:anim>
                                    <p:anim calcmode="lin" valueType="num">
                                      <p:cBhvr>
                                        <p:cTn id="123" dur="1000" fill="hold"/>
                                        <p:tgtEl>
                                          <p:spTgt spid="22"/>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23"/>
                                        </p:tgtEl>
                                        <p:attrNameLst>
                                          <p:attrName>style.visibility</p:attrName>
                                        </p:attrNameLst>
                                      </p:cBhvr>
                                      <p:to>
                                        <p:strVal val="visible"/>
                                      </p:to>
                                    </p:set>
                                    <p:animEffect transition="in" filter="fade">
                                      <p:cBhvr>
                                        <p:cTn id="126" dur="1000"/>
                                        <p:tgtEl>
                                          <p:spTgt spid="23"/>
                                        </p:tgtEl>
                                      </p:cBhvr>
                                    </p:animEffect>
                                    <p:anim calcmode="lin" valueType="num">
                                      <p:cBhvr>
                                        <p:cTn id="127" dur="1000" fill="hold"/>
                                        <p:tgtEl>
                                          <p:spTgt spid="23"/>
                                        </p:tgtEl>
                                        <p:attrNameLst>
                                          <p:attrName>ppt_x</p:attrName>
                                        </p:attrNameLst>
                                      </p:cBhvr>
                                      <p:tavLst>
                                        <p:tav tm="0">
                                          <p:val>
                                            <p:strVal val="#ppt_x"/>
                                          </p:val>
                                        </p:tav>
                                        <p:tav tm="100000">
                                          <p:val>
                                            <p:strVal val="#ppt_x"/>
                                          </p:val>
                                        </p:tav>
                                      </p:tavLst>
                                    </p:anim>
                                    <p:anim calcmode="lin" valueType="num">
                                      <p:cBhvr>
                                        <p:cTn id="128" dur="1000" fill="hold"/>
                                        <p:tgtEl>
                                          <p:spTgt spid="23"/>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4"/>
                                        </p:tgtEl>
                                        <p:attrNameLst>
                                          <p:attrName>style.visibility</p:attrName>
                                        </p:attrNameLst>
                                      </p:cBhvr>
                                      <p:to>
                                        <p:strVal val="visible"/>
                                      </p:to>
                                    </p:set>
                                    <p:animEffect transition="in" filter="fade">
                                      <p:cBhvr>
                                        <p:cTn id="131" dur="1000"/>
                                        <p:tgtEl>
                                          <p:spTgt spid="24"/>
                                        </p:tgtEl>
                                      </p:cBhvr>
                                    </p:animEffect>
                                    <p:anim calcmode="lin" valueType="num">
                                      <p:cBhvr>
                                        <p:cTn id="132" dur="1000" fill="hold"/>
                                        <p:tgtEl>
                                          <p:spTgt spid="24"/>
                                        </p:tgtEl>
                                        <p:attrNameLst>
                                          <p:attrName>ppt_x</p:attrName>
                                        </p:attrNameLst>
                                      </p:cBhvr>
                                      <p:tavLst>
                                        <p:tav tm="0">
                                          <p:val>
                                            <p:strVal val="#ppt_x"/>
                                          </p:val>
                                        </p:tav>
                                        <p:tav tm="100000">
                                          <p:val>
                                            <p:strVal val="#ppt_x"/>
                                          </p:val>
                                        </p:tav>
                                      </p:tavLst>
                                    </p:anim>
                                    <p:anim calcmode="lin" valueType="num">
                                      <p:cBhvr>
                                        <p:cTn id="133" dur="1000" fill="hold"/>
                                        <p:tgtEl>
                                          <p:spTgt spid="24"/>
                                        </p:tgtEl>
                                        <p:attrNameLst>
                                          <p:attrName>ppt_y</p:attrName>
                                        </p:attrNameLst>
                                      </p:cBhvr>
                                      <p:tavLst>
                                        <p:tav tm="0">
                                          <p:val>
                                            <p:strVal val="#ppt_y+.1"/>
                                          </p:val>
                                        </p:tav>
                                        <p:tav tm="100000">
                                          <p:val>
                                            <p:strVal val="#ppt_y"/>
                                          </p:val>
                                        </p:tav>
                                      </p:tavLst>
                                    </p:anim>
                                  </p:childTnLst>
                                </p:cTn>
                              </p:par>
                              <p:par>
                                <p:cTn id="134" presetID="42" presetClass="entr" presetSubtype="0" fill="hold" grpId="0" nodeType="with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fade">
                                      <p:cBhvr>
                                        <p:cTn id="136" dur="1000"/>
                                        <p:tgtEl>
                                          <p:spTgt spid="25"/>
                                        </p:tgtEl>
                                      </p:cBhvr>
                                    </p:animEffect>
                                    <p:anim calcmode="lin" valueType="num">
                                      <p:cBhvr>
                                        <p:cTn id="137" dur="1000" fill="hold"/>
                                        <p:tgtEl>
                                          <p:spTgt spid="25"/>
                                        </p:tgtEl>
                                        <p:attrNameLst>
                                          <p:attrName>ppt_x</p:attrName>
                                        </p:attrNameLst>
                                      </p:cBhvr>
                                      <p:tavLst>
                                        <p:tav tm="0">
                                          <p:val>
                                            <p:strVal val="#ppt_x"/>
                                          </p:val>
                                        </p:tav>
                                        <p:tav tm="100000">
                                          <p:val>
                                            <p:strVal val="#ppt_x"/>
                                          </p:val>
                                        </p:tav>
                                      </p:tavLst>
                                    </p:anim>
                                    <p:anim calcmode="lin" valueType="num">
                                      <p:cBhvr>
                                        <p:cTn id="138" dur="1000" fill="hold"/>
                                        <p:tgtEl>
                                          <p:spTgt spid="2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26"/>
                                        </p:tgtEl>
                                        <p:attrNameLst>
                                          <p:attrName>style.visibility</p:attrName>
                                        </p:attrNameLst>
                                      </p:cBhvr>
                                      <p:to>
                                        <p:strVal val="visible"/>
                                      </p:to>
                                    </p:set>
                                    <p:animEffect transition="in" filter="fade">
                                      <p:cBhvr>
                                        <p:cTn id="141" dur="1000"/>
                                        <p:tgtEl>
                                          <p:spTgt spid="26"/>
                                        </p:tgtEl>
                                      </p:cBhvr>
                                    </p:animEffect>
                                    <p:anim calcmode="lin" valueType="num">
                                      <p:cBhvr>
                                        <p:cTn id="142" dur="1000" fill="hold"/>
                                        <p:tgtEl>
                                          <p:spTgt spid="26"/>
                                        </p:tgtEl>
                                        <p:attrNameLst>
                                          <p:attrName>ppt_x</p:attrName>
                                        </p:attrNameLst>
                                      </p:cBhvr>
                                      <p:tavLst>
                                        <p:tav tm="0">
                                          <p:val>
                                            <p:strVal val="#ppt_x"/>
                                          </p:val>
                                        </p:tav>
                                        <p:tav tm="100000">
                                          <p:val>
                                            <p:strVal val="#ppt_x"/>
                                          </p:val>
                                        </p:tav>
                                      </p:tavLst>
                                    </p:anim>
                                    <p:anim calcmode="lin" valueType="num">
                                      <p:cBhvr>
                                        <p:cTn id="143" dur="1000" fill="hold"/>
                                        <p:tgtEl>
                                          <p:spTgt spid="26"/>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27"/>
                                        </p:tgtEl>
                                        <p:attrNameLst>
                                          <p:attrName>style.visibility</p:attrName>
                                        </p:attrNameLst>
                                      </p:cBhvr>
                                      <p:to>
                                        <p:strVal val="visible"/>
                                      </p:to>
                                    </p:set>
                                    <p:animEffect transition="in" filter="fade">
                                      <p:cBhvr>
                                        <p:cTn id="146" dur="1000"/>
                                        <p:tgtEl>
                                          <p:spTgt spid="27"/>
                                        </p:tgtEl>
                                      </p:cBhvr>
                                    </p:animEffect>
                                    <p:anim calcmode="lin" valueType="num">
                                      <p:cBhvr>
                                        <p:cTn id="147" dur="1000" fill="hold"/>
                                        <p:tgtEl>
                                          <p:spTgt spid="27"/>
                                        </p:tgtEl>
                                        <p:attrNameLst>
                                          <p:attrName>ppt_x</p:attrName>
                                        </p:attrNameLst>
                                      </p:cBhvr>
                                      <p:tavLst>
                                        <p:tav tm="0">
                                          <p:val>
                                            <p:strVal val="#ppt_x"/>
                                          </p:val>
                                        </p:tav>
                                        <p:tav tm="100000">
                                          <p:val>
                                            <p:strVal val="#ppt_x"/>
                                          </p:val>
                                        </p:tav>
                                      </p:tavLst>
                                    </p:anim>
                                    <p:anim calcmode="lin" valueType="num">
                                      <p:cBhvr>
                                        <p:cTn id="148" dur="1000" fill="hold"/>
                                        <p:tgtEl>
                                          <p:spTgt spid="27"/>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fade">
                                      <p:cBhvr>
                                        <p:cTn id="151" dur="1000"/>
                                        <p:tgtEl>
                                          <p:spTgt spid="28"/>
                                        </p:tgtEl>
                                      </p:cBhvr>
                                    </p:animEffect>
                                    <p:anim calcmode="lin" valueType="num">
                                      <p:cBhvr>
                                        <p:cTn id="152" dur="1000" fill="hold"/>
                                        <p:tgtEl>
                                          <p:spTgt spid="28"/>
                                        </p:tgtEl>
                                        <p:attrNameLst>
                                          <p:attrName>ppt_x</p:attrName>
                                        </p:attrNameLst>
                                      </p:cBhvr>
                                      <p:tavLst>
                                        <p:tav tm="0">
                                          <p:val>
                                            <p:strVal val="#ppt_x"/>
                                          </p:val>
                                        </p:tav>
                                        <p:tav tm="100000">
                                          <p:val>
                                            <p:strVal val="#ppt_x"/>
                                          </p:val>
                                        </p:tav>
                                      </p:tavLst>
                                    </p:anim>
                                    <p:anim calcmode="lin" valueType="num">
                                      <p:cBhvr>
                                        <p:cTn id="153" dur="1000" fill="hold"/>
                                        <p:tgtEl>
                                          <p:spTgt spid="28"/>
                                        </p:tgtEl>
                                        <p:attrNameLst>
                                          <p:attrName>ppt_y</p:attrName>
                                        </p:attrNameLst>
                                      </p:cBhvr>
                                      <p:tavLst>
                                        <p:tav tm="0">
                                          <p:val>
                                            <p:strVal val="#ppt_y+.1"/>
                                          </p:val>
                                        </p:tav>
                                        <p:tav tm="100000">
                                          <p:val>
                                            <p:strVal val="#ppt_y"/>
                                          </p:val>
                                        </p:tav>
                                      </p:tavLst>
                                    </p:anim>
                                  </p:childTnLst>
                                </p:cTn>
                              </p:par>
                              <p:par>
                                <p:cTn id="154" presetID="42" presetClass="entr" presetSubtype="0" fill="hold" nodeType="withEffect">
                                  <p:stCondLst>
                                    <p:cond delay="0"/>
                                  </p:stCondLst>
                                  <p:childTnLst>
                                    <p:set>
                                      <p:cBhvr>
                                        <p:cTn id="155" dur="1" fill="hold">
                                          <p:stCondLst>
                                            <p:cond delay="0"/>
                                          </p:stCondLst>
                                        </p:cTn>
                                        <p:tgtEl>
                                          <p:spTgt spid="7183"/>
                                        </p:tgtEl>
                                        <p:attrNameLst>
                                          <p:attrName>style.visibility</p:attrName>
                                        </p:attrNameLst>
                                      </p:cBhvr>
                                      <p:to>
                                        <p:strVal val="visible"/>
                                      </p:to>
                                    </p:set>
                                    <p:animEffect transition="in" filter="fade">
                                      <p:cBhvr>
                                        <p:cTn id="156" dur="1000"/>
                                        <p:tgtEl>
                                          <p:spTgt spid="7183"/>
                                        </p:tgtEl>
                                      </p:cBhvr>
                                    </p:animEffect>
                                    <p:anim calcmode="lin" valueType="num">
                                      <p:cBhvr>
                                        <p:cTn id="157" dur="1000" fill="hold"/>
                                        <p:tgtEl>
                                          <p:spTgt spid="7183"/>
                                        </p:tgtEl>
                                        <p:attrNameLst>
                                          <p:attrName>ppt_x</p:attrName>
                                        </p:attrNameLst>
                                      </p:cBhvr>
                                      <p:tavLst>
                                        <p:tav tm="0">
                                          <p:val>
                                            <p:strVal val="#ppt_x"/>
                                          </p:val>
                                        </p:tav>
                                        <p:tav tm="100000">
                                          <p:val>
                                            <p:strVal val="#ppt_x"/>
                                          </p:val>
                                        </p:tav>
                                      </p:tavLst>
                                    </p:anim>
                                    <p:anim calcmode="lin" valueType="num">
                                      <p:cBhvr>
                                        <p:cTn id="158" dur="1000" fill="hold"/>
                                        <p:tgtEl>
                                          <p:spTgt spid="7183"/>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30"/>
                                        </p:tgtEl>
                                        <p:attrNameLst>
                                          <p:attrName>style.visibility</p:attrName>
                                        </p:attrNameLst>
                                      </p:cBhvr>
                                      <p:to>
                                        <p:strVal val="visible"/>
                                      </p:to>
                                    </p:set>
                                    <p:animEffect transition="in" filter="fade">
                                      <p:cBhvr>
                                        <p:cTn id="163" dur="1000"/>
                                        <p:tgtEl>
                                          <p:spTgt spid="30"/>
                                        </p:tgtEl>
                                      </p:cBhvr>
                                    </p:animEffect>
                                    <p:anim calcmode="lin" valueType="num">
                                      <p:cBhvr>
                                        <p:cTn id="164" dur="1000" fill="hold"/>
                                        <p:tgtEl>
                                          <p:spTgt spid="30"/>
                                        </p:tgtEl>
                                        <p:attrNameLst>
                                          <p:attrName>ppt_x</p:attrName>
                                        </p:attrNameLst>
                                      </p:cBhvr>
                                      <p:tavLst>
                                        <p:tav tm="0">
                                          <p:val>
                                            <p:strVal val="#ppt_x"/>
                                          </p:val>
                                        </p:tav>
                                        <p:tav tm="100000">
                                          <p:val>
                                            <p:strVal val="#ppt_x"/>
                                          </p:val>
                                        </p:tav>
                                      </p:tavLst>
                                    </p:anim>
                                    <p:anim calcmode="lin" valueType="num">
                                      <p:cBhvr>
                                        <p:cTn id="165" dur="1000" fill="hold"/>
                                        <p:tgtEl>
                                          <p:spTgt spid="30"/>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31"/>
                                        </p:tgtEl>
                                        <p:attrNameLst>
                                          <p:attrName>style.visibility</p:attrName>
                                        </p:attrNameLst>
                                      </p:cBhvr>
                                      <p:to>
                                        <p:strVal val="visible"/>
                                      </p:to>
                                    </p:set>
                                    <p:animEffect transition="in" filter="fade">
                                      <p:cBhvr>
                                        <p:cTn id="168" dur="1000"/>
                                        <p:tgtEl>
                                          <p:spTgt spid="31"/>
                                        </p:tgtEl>
                                      </p:cBhvr>
                                    </p:animEffect>
                                    <p:anim calcmode="lin" valueType="num">
                                      <p:cBhvr>
                                        <p:cTn id="169" dur="1000" fill="hold"/>
                                        <p:tgtEl>
                                          <p:spTgt spid="31"/>
                                        </p:tgtEl>
                                        <p:attrNameLst>
                                          <p:attrName>ppt_x</p:attrName>
                                        </p:attrNameLst>
                                      </p:cBhvr>
                                      <p:tavLst>
                                        <p:tav tm="0">
                                          <p:val>
                                            <p:strVal val="#ppt_x"/>
                                          </p:val>
                                        </p:tav>
                                        <p:tav tm="100000">
                                          <p:val>
                                            <p:strVal val="#ppt_x"/>
                                          </p:val>
                                        </p:tav>
                                      </p:tavLst>
                                    </p:anim>
                                    <p:anim calcmode="lin" valueType="num">
                                      <p:cBhvr>
                                        <p:cTn id="170" dur="1000" fill="hold"/>
                                        <p:tgtEl>
                                          <p:spTgt spid="31"/>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7168"/>
                                        </p:tgtEl>
                                        <p:attrNameLst>
                                          <p:attrName>style.visibility</p:attrName>
                                        </p:attrNameLst>
                                      </p:cBhvr>
                                      <p:to>
                                        <p:strVal val="visible"/>
                                      </p:to>
                                    </p:set>
                                    <p:animEffect transition="in" filter="fade">
                                      <p:cBhvr>
                                        <p:cTn id="173" dur="1000"/>
                                        <p:tgtEl>
                                          <p:spTgt spid="7168"/>
                                        </p:tgtEl>
                                      </p:cBhvr>
                                    </p:animEffect>
                                    <p:anim calcmode="lin" valueType="num">
                                      <p:cBhvr>
                                        <p:cTn id="174" dur="1000" fill="hold"/>
                                        <p:tgtEl>
                                          <p:spTgt spid="7168"/>
                                        </p:tgtEl>
                                        <p:attrNameLst>
                                          <p:attrName>ppt_x</p:attrName>
                                        </p:attrNameLst>
                                      </p:cBhvr>
                                      <p:tavLst>
                                        <p:tav tm="0">
                                          <p:val>
                                            <p:strVal val="#ppt_x"/>
                                          </p:val>
                                        </p:tav>
                                        <p:tav tm="100000">
                                          <p:val>
                                            <p:strVal val="#ppt_x"/>
                                          </p:val>
                                        </p:tav>
                                      </p:tavLst>
                                    </p:anim>
                                    <p:anim calcmode="lin" valueType="num">
                                      <p:cBhvr>
                                        <p:cTn id="175" dur="1000" fill="hold"/>
                                        <p:tgtEl>
                                          <p:spTgt spid="7168"/>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7169"/>
                                        </p:tgtEl>
                                        <p:attrNameLst>
                                          <p:attrName>style.visibility</p:attrName>
                                        </p:attrNameLst>
                                      </p:cBhvr>
                                      <p:to>
                                        <p:strVal val="visible"/>
                                      </p:to>
                                    </p:set>
                                    <p:animEffect transition="in" filter="fade">
                                      <p:cBhvr>
                                        <p:cTn id="178" dur="1000"/>
                                        <p:tgtEl>
                                          <p:spTgt spid="7169"/>
                                        </p:tgtEl>
                                      </p:cBhvr>
                                    </p:animEffect>
                                    <p:anim calcmode="lin" valueType="num">
                                      <p:cBhvr>
                                        <p:cTn id="179" dur="1000" fill="hold"/>
                                        <p:tgtEl>
                                          <p:spTgt spid="7169"/>
                                        </p:tgtEl>
                                        <p:attrNameLst>
                                          <p:attrName>ppt_x</p:attrName>
                                        </p:attrNameLst>
                                      </p:cBhvr>
                                      <p:tavLst>
                                        <p:tav tm="0">
                                          <p:val>
                                            <p:strVal val="#ppt_x"/>
                                          </p:val>
                                        </p:tav>
                                        <p:tav tm="100000">
                                          <p:val>
                                            <p:strVal val="#ppt_x"/>
                                          </p:val>
                                        </p:tav>
                                      </p:tavLst>
                                    </p:anim>
                                    <p:anim calcmode="lin" valueType="num">
                                      <p:cBhvr>
                                        <p:cTn id="180" dur="1000" fill="hold"/>
                                        <p:tgtEl>
                                          <p:spTgt spid="7169"/>
                                        </p:tgtEl>
                                        <p:attrNameLst>
                                          <p:attrName>ppt_y</p:attrName>
                                        </p:attrNameLst>
                                      </p:cBhvr>
                                      <p:tavLst>
                                        <p:tav tm="0">
                                          <p:val>
                                            <p:strVal val="#ppt_y+.1"/>
                                          </p:val>
                                        </p:tav>
                                        <p:tav tm="100000">
                                          <p:val>
                                            <p:strVal val="#ppt_y"/>
                                          </p:val>
                                        </p:tav>
                                      </p:tavLst>
                                    </p:anim>
                                  </p:childTnLst>
                                </p:cTn>
                              </p:par>
                              <p:par>
                                <p:cTn id="181" presetID="42" presetClass="entr" presetSubtype="0" fill="hold" nodeType="withEffect">
                                  <p:stCondLst>
                                    <p:cond delay="0"/>
                                  </p:stCondLst>
                                  <p:childTnLst>
                                    <p:set>
                                      <p:cBhvr>
                                        <p:cTn id="182" dur="1" fill="hold">
                                          <p:stCondLst>
                                            <p:cond delay="0"/>
                                          </p:stCondLst>
                                        </p:cTn>
                                        <p:tgtEl>
                                          <p:spTgt spid="7170"/>
                                        </p:tgtEl>
                                        <p:attrNameLst>
                                          <p:attrName>style.visibility</p:attrName>
                                        </p:attrNameLst>
                                      </p:cBhvr>
                                      <p:to>
                                        <p:strVal val="visible"/>
                                      </p:to>
                                    </p:set>
                                    <p:animEffect transition="in" filter="fade">
                                      <p:cBhvr>
                                        <p:cTn id="183" dur="1000"/>
                                        <p:tgtEl>
                                          <p:spTgt spid="7170"/>
                                        </p:tgtEl>
                                      </p:cBhvr>
                                    </p:animEffect>
                                    <p:anim calcmode="lin" valueType="num">
                                      <p:cBhvr>
                                        <p:cTn id="184" dur="1000" fill="hold"/>
                                        <p:tgtEl>
                                          <p:spTgt spid="7170"/>
                                        </p:tgtEl>
                                        <p:attrNameLst>
                                          <p:attrName>ppt_x</p:attrName>
                                        </p:attrNameLst>
                                      </p:cBhvr>
                                      <p:tavLst>
                                        <p:tav tm="0">
                                          <p:val>
                                            <p:strVal val="#ppt_x"/>
                                          </p:val>
                                        </p:tav>
                                        <p:tav tm="100000">
                                          <p:val>
                                            <p:strVal val="#ppt_x"/>
                                          </p:val>
                                        </p:tav>
                                      </p:tavLst>
                                    </p:anim>
                                    <p:anim calcmode="lin" valueType="num">
                                      <p:cBhvr>
                                        <p:cTn id="185" dur="1000" fill="hold"/>
                                        <p:tgtEl>
                                          <p:spTgt spid="7170"/>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7173"/>
                                        </p:tgtEl>
                                        <p:attrNameLst>
                                          <p:attrName>style.visibility</p:attrName>
                                        </p:attrNameLst>
                                      </p:cBhvr>
                                      <p:to>
                                        <p:strVal val="visible"/>
                                      </p:to>
                                    </p:set>
                                    <p:animEffect transition="in" filter="fade">
                                      <p:cBhvr>
                                        <p:cTn id="188" dur="1000"/>
                                        <p:tgtEl>
                                          <p:spTgt spid="7173"/>
                                        </p:tgtEl>
                                      </p:cBhvr>
                                    </p:animEffect>
                                    <p:anim calcmode="lin" valueType="num">
                                      <p:cBhvr>
                                        <p:cTn id="189" dur="1000" fill="hold"/>
                                        <p:tgtEl>
                                          <p:spTgt spid="7173"/>
                                        </p:tgtEl>
                                        <p:attrNameLst>
                                          <p:attrName>ppt_x</p:attrName>
                                        </p:attrNameLst>
                                      </p:cBhvr>
                                      <p:tavLst>
                                        <p:tav tm="0">
                                          <p:val>
                                            <p:strVal val="#ppt_x"/>
                                          </p:val>
                                        </p:tav>
                                        <p:tav tm="100000">
                                          <p:val>
                                            <p:strVal val="#ppt_x"/>
                                          </p:val>
                                        </p:tav>
                                      </p:tavLst>
                                    </p:anim>
                                    <p:anim calcmode="lin" valueType="num">
                                      <p:cBhvr>
                                        <p:cTn id="190" dur="1000" fill="hold"/>
                                        <p:tgtEl>
                                          <p:spTgt spid="7173"/>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7174"/>
                                        </p:tgtEl>
                                        <p:attrNameLst>
                                          <p:attrName>style.visibility</p:attrName>
                                        </p:attrNameLst>
                                      </p:cBhvr>
                                      <p:to>
                                        <p:strVal val="visible"/>
                                      </p:to>
                                    </p:set>
                                    <p:animEffect transition="in" filter="fade">
                                      <p:cBhvr>
                                        <p:cTn id="193" dur="1000"/>
                                        <p:tgtEl>
                                          <p:spTgt spid="7174"/>
                                        </p:tgtEl>
                                      </p:cBhvr>
                                    </p:animEffect>
                                    <p:anim calcmode="lin" valueType="num">
                                      <p:cBhvr>
                                        <p:cTn id="194" dur="1000" fill="hold"/>
                                        <p:tgtEl>
                                          <p:spTgt spid="7174"/>
                                        </p:tgtEl>
                                        <p:attrNameLst>
                                          <p:attrName>ppt_x</p:attrName>
                                        </p:attrNameLst>
                                      </p:cBhvr>
                                      <p:tavLst>
                                        <p:tav tm="0">
                                          <p:val>
                                            <p:strVal val="#ppt_x"/>
                                          </p:val>
                                        </p:tav>
                                        <p:tav tm="100000">
                                          <p:val>
                                            <p:strVal val="#ppt_x"/>
                                          </p:val>
                                        </p:tav>
                                      </p:tavLst>
                                    </p:anim>
                                    <p:anim calcmode="lin" valueType="num">
                                      <p:cBhvr>
                                        <p:cTn id="195" dur="1000" fill="hold"/>
                                        <p:tgtEl>
                                          <p:spTgt spid="7174"/>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7175"/>
                                        </p:tgtEl>
                                        <p:attrNameLst>
                                          <p:attrName>style.visibility</p:attrName>
                                        </p:attrNameLst>
                                      </p:cBhvr>
                                      <p:to>
                                        <p:strVal val="visible"/>
                                      </p:to>
                                    </p:set>
                                    <p:animEffect transition="in" filter="fade">
                                      <p:cBhvr>
                                        <p:cTn id="198" dur="1000"/>
                                        <p:tgtEl>
                                          <p:spTgt spid="7175"/>
                                        </p:tgtEl>
                                      </p:cBhvr>
                                    </p:animEffect>
                                    <p:anim calcmode="lin" valueType="num">
                                      <p:cBhvr>
                                        <p:cTn id="199" dur="1000" fill="hold"/>
                                        <p:tgtEl>
                                          <p:spTgt spid="7175"/>
                                        </p:tgtEl>
                                        <p:attrNameLst>
                                          <p:attrName>ppt_x</p:attrName>
                                        </p:attrNameLst>
                                      </p:cBhvr>
                                      <p:tavLst>
                                        <p:tav tm="0">
                                          <p:val>
                                            <p:strVal val="#ppt_x"/>
                                          </p:val>
                                        </p:tav>
                                        <p:tav tm="100000">
                                          <p:val>
                                            <p:strVal val="#ppt_x"/>
                                          </p:val>
                                        </p:tav>
                                      </p:tavLst>
                                    </p:anim>
                                    <p:anim calcmode="lin" valueType="num">
                                      <p:cBhvr>
                                        <p:cTn id="200" dur="1000" fill="hold"/>
                                        <p:tgtEl>
                                          <p:spTgt spid="7175"/>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7176"/>
                                        </p:tgtEl>
                                        <p:attrNameLst>
                                          <p:attrName>style.visibility</p:attrName>
                                        </p:attrNameLst>
                                      </p:cBhvr>
                                      <p:to>
                                        <p:strVal val="visible"/>
                                      </p:to>
                                    </p:set>
                                    <p:animEffect transition="in" filter="fade">
                                      <p:cBhvr>
                                        <p:cTn id="203" dur="1000"/>
                                        <p:tgtEl>
                                          <p:spTgt spid="7176"/>
                                        </p:tgtEl>
                                      </p:cBhvr>
                                    </p:animEffect>
                                    <p:anim calcmode="lin" valueType="num">
                                      <p:cBhvr>
                                        <p:cTn id="204" dur="1000" fill="hold"/>
                                        <p:tgtEl>
                                          <p:spTgt spid="7176"/>
                                        </p:tgtEl>
                                        <p:attrNameLst>
                                          <p:attrName>ppt_x</p:attrName>
                                        </p:attrNameLst>
                                      </p:cBhvr>
                                      <p:tavLst>
                                        <p:tav tm="0">
                                          <p:val>
                                            <p:strVal val="#ppt_x"/>
                                          </p:val>
                                        </p:tav>
                                        <p:tav tm="100000">
                                          <p:val>
                                            <p:strVal val="#ppt_x"/>
                                          </p:val>
                                        </p:tav>
                                      </p:tavLst>
                                    </p:anim>
                                    <p:anim calcmode="lin" valueType="num">
                                      <p:cBhvr>
                                        <p:cTn id="205" dur="1000" fill="hold"/>
                                        <p:tgtEl>
                                          <p:spTgt spid="7176"/>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7177"/>
                                        </p:tgtEl>
                                        <p:attrNameLst>
                                          <p:attrName>style.visibility</p:attrName>
                                        </p:attrNameLst>
                                      </p:cBhvr>
                                      <p:to>
                                        <p:strVal val="visible"/>
                                      </p:to>
                                    </p:set>
                                    <p:animEffect transition="in" filter="fade">
                                      <p:cBhvr>
                                        <p:cTn id="208" dur="1000"/>
                                        <p:tgtEl>
                                          <p:spTgt spid="7177"/>
                                        </p:tgtEl>
                                      </p:cBhvr>
                                    </p:animEffect>
                                    <p:anim calcmode="lin" valueType="num">
                                      <p:cBhvr>
                                        <p:cTn id="209" dur="1000" fill="hold"/>
                                        <p:tgtEl>
                                          <p:spTgt spid="7177"/>
                                        </p:tgtEl>
                                        <p:attrNameLst>
                                          <p:attrName>ppt_x</p:attrName>
                                        </p:attrNameLst>
                                      </p:cBhvr>
                                      <p:tavLst>
                                        <p:tav tm="0">
                                          <p:val>
                                            <p:strVal val="#ppt_x"/>
                                          </p:val>
                                        </p:tav>
                                        <p:tav tm="100000">
                                          <p:val>
                                            <p:strVal val="#ppt_x"/>
                                          </p:val>
                                        </p:tav>
                                      </p:tavLst>
                                    </p:anim>
                                    <p:anim calcmode="lin" valueType="num">
                                      <p:cBhvr>
                                        <p:cTn id="210" dur="1000" fill="hold"/>
                                        <p:tgtEl>
                                          <p:spTgt spid="7177"/>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7178"/>
                                        </p:tgtEl>
                                        <p:attrNameLst>
                                          <p:attrName>style.visibility</p:attrName>
                                        </p:attrNameLst>
                                      </p:cBhvr>
                                      <p:to>
                                        <p:strVal val="visible"/>
                                      </p:to>
                                    </p:set>
                                    <p:animEffect transition="in" filter="fade">
                                      <p:cBhvr>
                                        <p:cTn id="213" dur="1000"/>
                                        <p:tgtEl>
                                          <p:spTgt spid="7178"/>
                                        </p:tgtEl>
                                      </p:cBhvr>
                                    </p:animEffect>
                                    <p:anim calcmode="lin" valueType="num">
                                      <p:cBhvr>
                                        <p:cTn id="214" dur="1000" fill="hold"/>
                                        <p:tgtEl>
                                          <p:spTgt spid="7178"/>
                                        </p:tgtEl>
                                        <p:attrNameLst>
                                          <p:attrName>ppt_x</p:attrName>
                                        </p:attrNameLst>
                                      </p:cBhvr>
                                      <p:tavLst>
                                        <p:tav tm="0">
                                          <p:val>
                                            <p:strVal val="#ppt_x"/>
                                          </p:val>
                                        </p:tav>
                                        <p:tav tm="100000">
                                          <p:val>
                                            <p:strVal val="#ppt_x"/>
                                          </p:val>
                                        </p:tav>
                                      </p:tavLst>
                                    </p:anim>
                                    <p:anim calcmode="lin" valueType="num">
                                      <p:cBhvr>
                                        <p:cTn id="215" dur="1000" fill="hold"/>
                                        <p:tgtEl>
                                          <p:spTgt spid="71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P spid="9" grpId="0" animBg="1"/>
      <p:bldP spid="10" grpId="0"/>
      <p:bldP spid="11" grpId="0" animBg="1"/>
      <p:bldP spid="12" grpId="0" animBg="1"/>
      <p:bldP spid="13"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30" grpId="0" animBg="1"/>
      <p:bldP spid="31" grpId="0" animBg="1"/>
      <p:bldP spid="7168" grpId="0"/>
      <p:bldP spid="7169" grpId="0"/>
      <p:bldP spid="7173" grpId="0" animBg="1"/>
      <p:bldP spid="7174" grpId="0" animBg="1"/>
      <p:bldP spid="7175" grpId="0" animBg="1"/>
      <p:bldP spid="7176" grpId="0" animBg="1"/>
      <p:bldP spid="7177" grpId="0"/>
      <p:bldP spid="717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ABF80C-C0D7-4053-8947-F0767E293ACD}"/>
              </a:ext>
            </a:extLst>
          </p:cNvPr>
          <p:cNvSpPr/>
          <p:nvPr/>
        </p:nvSpPr>
        <p:spPr>
          <a:xfrm>
            <a:off x="931178" y="844056"/>
            <a:ext cx="4706224" cy="4985980"/>
          </a:xfrm>
          <a:prstGeom prst="rect">
            <a:avLst/>
          </a:prstGeom>
        </p:spPr>
        <p:txBody>
          <a:bodyPr wrap="square">
            <a:spAutoFit/>
          </a:bodyPr>
          <a:lstStyle/>
          <a:p>
            <a:r>
              <a:rPr lang="en-US" kern="1400" dirty="0">
                <a:solidFill>
                  <a:srgbClr val="000000"/>
                </a:solidFill>
                <a:latin typeface="Arial Narrow" panose="020B0606020202030204" pitchFamily="34" charset="0"/>
              </a:rPr>
              <a:t>Did Seleucus conquer Demetrius?  You can't say that Demetrius is defeated, he leaves because his father has died. In this model you can't have a victory by three branches of government. The three branches can't win anything.  How is the judicial branch going to win anything?  It can’t, so these three branches can't actually win anything.  We need another aspect to show us that perspective.  If we're going to have a battle 2000 years ago illustrate a United States election, that's why we need more than one perspective. It's this perspective that shows us who wins.  It also shows us who is using this new mode of warfare. It's Seleucus that has the nearly 500 elephants, and it's believed that it was Seleucus’s men that killed Antigonus - so we can understand this from this perspective. This one shows us the death of Antigonus.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p:txBody>
      </p:sp>
      <p:sp>
        <p:nvSpPr>
          <p:cNvPr id="3" name="Text Box 2">
            <a:extLst>
              <a:ext uri="{FF2B5EF4-FFF2-40B4-BE49-F238E27FC236}">
                <a16:creationId xmlns:a16="http://schemas.microsoft.com/office/drawing/2014/main" id="{8E382A2C-446E-4DAD-B162-A52A16A4511C}"/>
              </a:ext>
            </a:extLst>
          </p:cNvPr>
          <p:cNvSpPr txBox="1">
            <a:spLocks noChangeArrowheads="1"/>
          </p:cNvSpPr>
          <p:nvPr/>
        </p:nvSpPr>
        <p:spPr bwMode="auto">
          <a:xfrm>
            <a:off x="7019313" y="1639130"/>
            <a:ext cx="35433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DA00929A-6D3D-4009-90C7-045C6CD6D002}"/>
              </a:ext>
            </a:extLst>
          </p:cNvPr>
          <p:cNvSpPr txBox="1">
            <a:spLocks noChangeArrowheads="1"/>
          </p:cNvSpPr>
          <p:nvPr/>
        </p:nvSpPr>
        <p:spPr bwMode="auto">
          <a:xfrm>
            <a:off x="7476513" y="1810580"/>
            <a:ext cx="1600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Seleucus   (Trump)</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  </a:t>
            </a:r>
            <a:r>
              <a:rPr kumimoji="0" lang="en-US" altLang="en-US" sz="1200" b="1" i="0" u="none" strike="noStrike" cap="none" normalizeH="0" baseline="0" noProof="1">
                <a:ln>
                  <a:noFill/>
                </a:ln>
                <a:solidFill>
                  <a:srgbClr val="000000"/>
                </a:solidFill>
                <a:effectLst/>
                <a:latin typeface="Arial Narrow" panose="020B0606020202030204" pitchFamily="34" charset="0"/>
              </a:rPr>
              <a:t>↑</a:t>
            </a: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5295968B-9AB6-4BF1-AC13-B9FE43575E66}"/>
              </a:ext>
            </a:extLst>
          </p:cNvPr>
          <p:cNvSpPr txBox="1">
            <a:spLocks noChangeArrowheads="1"/>
          </p:cNvSpPr>
          <p:nvPr/>
        </p:nvSpPr>
        <p:spPr bwMode="auto">
          <a:xfrm>
            <a:off x="9803788" y="1820105"/>
            <a:ext cx="75882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AutoShape 5">
            <a:extLst>
              <a:ext uri="{FF2B5EF4-FFF2-40B4-BE49-F238E27FC236}">
                <a16:creationId xmlns:a16="http://schemas.microsoft.com/office/drawing/2014/main" id="{34262CF7-0250-4477-BA6C-C0731743CFD3}"/>
              </a:ext>
            </a:extLst>
          </p:cNvPr>
          <p:cNvSpPr>
            <a:spLocks/>
          </p:cNvSpPr>
          <p:nvPr/>
        </p:nvSpPr>
        <p:spPr bwMode="auto">
          <a:xfrm rot="-10800000">
            <a:off x="9133863" y="1705805"/>
            <a:ext cx="176213" cy="782638"/>
          </a:xfrm>
          <a:prstGeom prst="leftBracket">
            <a:avLst>
              <a:gd name="adj" fmla="val 3701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6">
            <a:extLst>
              <a:ext uri="{FF2B5EF4-FFF2-40B4-BE49-F238E27FC236}">
                <a16:creationId xmlns:a16="http://schemas.microsoft.com/office/drawing/2014/main" id="{4038DEB7-F083-44AA-8F28-3B51B31753DB}"/>
              </a:ext>
            </a:extLst>
          </p:cNvPr>
          <p:cNvSpPr txBox="1">
            <a:spLocks noChangeArrowheads="1"/>
          </p:cNvSpPr>
          <p:nvPr/>
        </p:nvSpPr>
        <p:spPr bwMode="auto">
          <a:xfrm>
            <a:off x="9362463" y="1877255"/>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4C9895E-353F-46FA-A161-689D2661AEBB}"/>
              </a:ext>
            </a:extLst>
          </p:cNvPr>
          <p:cNvSpPr txBox="1">
            <a:spLocks noChangeArrowheads="1"/>
          </p:cNvSpPr>
          <p:nvPr/>
        </p:nvSpPr>
        <p:spPr bwMode="auto">
          <a:xfrm>
            <a:off x="7047888" y="1077155"/>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2nd 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 (shows us who wins)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8DA108C2-EF2E-4CEE-933A-F2B4911419B7}"/>
              </a:ext>
            </a:extLst>
          </p:cNvPr>
          <p:cNvSpPr txBox="1">
            <a:spLocks noChangeArrowheads="1"/>
          </p:cNvSpPr>
          <p:nvPr/>
        </p:nvSpPr>
        <p:spPr bwMode="auto">
          <a:xfrm>
            <a:off x="7047888" y="3386967"/>
            <a:ext cx="3543300" cy="186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9543390-FDAD-4792-A34D-F7736AC08D17}"/>
              </a:ext>
            </a:extLst>
          </p:cNvPr>
          <p:cNvSpPr txBox="1">
            <a:spLocks noChangeArrowheads="1"/>
          </p:cNvSpPr>
          <p:nvPr/>
        </p:nvSpPr>
        <p:spPr bwMode="auto">
          <a:xfrm>
            <a:off x="6554600" y="3610805"/>
            <a:ext cx="1910926" cy="141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(Clinton)                                           Demetrius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FF4504D7-4695-42F9-873A-5E9D2D3A9EE3}"/>
              </a:ext>
            </a:extLst>
          </p:cNvPr>
          <p:cNvSpPr txBox="1">
            <a:spLocks noChangeArrowheads="1"/>
          </p:cNvSpPr>
          <p:nvPr/>
        </p:nvSpPr>
        <p:spPr bwMode="auto">
          <a:xfrm>
            <a:off x="9238638" y="3461580"/>
            <a:ext cx="1158875"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Seleucus           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Executive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Judicial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Legislative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B17AD18C-B1F6-494A-88CA-6798842F6758}"/>
              </a:ext>
            </a:extLst>
          </p:cNvPr>
          <p:cNvSpPr>
            <a:spLocks/>
          </p:cNvSpPr>
          <p:nvPr/>
        </p:nvSpPr>
        <p:spPr bwMode="auto">
          <a:xfrm rot="-10800000">
            <a:off x="8529026" y="3610805"/>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Text Box 12">
            <a:extLst>
              <a:ext uri="{FF2B5EF4-FFF2-40B4-BE49-F238E27FC236}">
                <a16:creationId xmlns:a16="http://schemas.microsoft.com/office/drawing/2014/main" id="{B11E2716-455F-42F3-B7DC-A3238137A1E5}"/>
              </a:ext>
            </a:extLst>
          </p:cNvPr>
          <p:cNvSpPr txBox="1">
            <a:spLocks noChangeArrowheads="1"/>
          </p:cNvSpPr>
          <p:nvPr/>
        </p:nvSpPr>
        <p:spPr bwMode="auto">
          <a:xfrm>
            <a:off x="8722701" y="3833055"/>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728E90DA-E77C-45CC-9A2B-9A26A6998B0F}"/>
              </a:ext>
            </a:extLst>
          </p:cNvPr>
          <p:cNvSpPr txBox="1">
            <a:spLocks noChangeArrowheads="1"/>
          </p:cNvSpPr>
          <p:nvPr/>
        </p:nvSpPr>
        <p:spPr bwMode="auto">
          <a:xfrm>
            <a:off x="7076463" y="2824992"/>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a:t>
            </a:r>
            <a:r>
              <a:rPr kumimoji="0" lang="en-US" altLang="en-US" sz="1800" b="0" i="0" u="none" strike="noStrike" cap="none" normalizeH="0" baseline="30000" dirty="0">
                <a:ln>
                  <a:noFill/>
                </a:ln>
                <a:solidFill>
                  <a:schemeClr val="tx1"/>
                </a:solidFill>
                <a:effectLst/>
                <a:latin typeface="Arial" panose="020B0604020202020204" pitchFamily="34" charset="0"/>
              </a:rPr>
              <a:t>st</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400" b="1" i="0" u="none" strike="noStrike" cap="none" normalizeH="0" baseline="0" dirty="0">
                <a:ln>
                  <a:noFill/>
                </a:ln>
                <a:solidFill>
                  <a:srgbClr val="000000"/>
                </a:solidFill>
                <a:effectLst/>
                <a:latin typeface="Arial Narrow" panose="020B0606020202030204" pitchFamily="34" charset="0"/>
              </a:rPr>
              <a:t>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 (shows the death of 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62CB3305-756A-49CE-B99B-2E5BFC3C8E5E}"/>
              </a:ext>
            </a:extLst>
          </p:cNvPr>
          <p:cNvSpPr>
            <a:spLocks noChangeShapeType="1"/>
          </p:cNvSpPr>
          <p:nvPr/>
        </p:nvSpPr>
        <p:spPr bwMode="auto">
          <a:xfrm>
            <a:off x="7019313" y="2563055"/>
            <a:ext cx="35433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3722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nodePh="1">
                                  <p:stCondLst>
                                    <p:cond delay="0"/>
                                  </p:stCondLst>
                                  <p:endCondLst>
                                    <p:cond evt="begin" delay="0">
                                      <p:tn val="49"/>
                                    </p:cond>
                                  </p:end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1000"/>
                                        <p:tgtEl>
                                          <p:spTgt spid="14"/>
                                        </p:tgtEl>
                                      </p:cBhvr>
                                    </p:animEffect>
                                    <p:anim calcmode="lin" valueType="num">
                                      <p:cBhvr>
                                        <p:cTn id="77" dur="1000" fill="hold"/>
                                        <p:tgtEl>
                                          <p:spTgt spid="14"/>
                                        </p:tgtEl>
                                        <p:attrNameLst>
                                          <p:attrName>ppt_x</p:attrName>
                                        </p:attrNameLst>
                                      </p:cBhvr>
                                      <p:tavLst>
                                        <p:tav tm="0">
                                          <p:val>
                                            <p:strVal val="#ppt_x"/>
                                          </p:val>
                                        </p:tav>
                                        <p:tav tm="100000">
                                          <p:val>
                                            <p:strVal val="#ppt_x"/>
                                          </p:val>
                                        </p:tav>
                                      </p:tavLst>
                                    </p:anim>
                                    <p:anim calcmode="lin" valueType="num">
                                      <p:cBhvr>
                                        <p:cTn id="7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P spid="9" grpId="0"/>
      <p:bldP spid="10" grpId="0"/>
      <p:bldP spid="11" grpId="0"/>
      <p:bldP spid="12" grpId="0" animBg="1"/>
      <p:bldP spid="13" grpId="0"/>
      <p:bldP spid="14"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16ADCC-A2D0-4EF2-A885-7FA2795EFFA1}"/>
              </a:ext>
            </a:extLst>
          </p:cNvPr>
          <p:cNvSpPr/>
          <p:nvPr/>
        </p:nvSpPr>
        <p:spPr>
          <a:xfrm>
            <a:off x="883641" y="818402"/>
            <a:ext cx="6139214" cy="5262979"/>
          </a:xfrm>
          <a:prstGeom prst="rect">
            <a:avLst/>
          </a:prstGeom>
        </p:spPr>
        <p:txBody>
          <a:bodyPr wrap="square">
            <a:spAutoFit/>
          </a:bodyPr>
          <a:lstStyle/>
          <a:p>
            <a:r>
              <a:rPr lang="en-US" kern="1400" dirty="0">
                <a:solidFill>
                  <a:srgbClr val="000000"/>
                </a:solidFill>
                <a:latin typeface="Arial Narrow" panose="020B0606020202030204" pitchFamily="34" charset="0"/>
              </a:rPr>
              <a:t>When we go into the history of Pyrrhus, there's actually four battles. We spent all our time so far on the first one. But there are three more, Heraclea, Asculum, and Beneventum. The battle of Asculum is Raphia. We're still marking a battle in this history and we're asking why it’s still war on the Western Front.  In the history of World War II, Stalin and Hitler are in alliance from 2016 to 2019 but their relationship is strained at a period in between so we can mark something in this history, but there's not open warfare until Operation Barbarossa, that alliance is still in effect. Now instead of just fighting the West, he's turning on his ally.</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Trump wants to build the wall; he needs money for that wall. Who is he at war with? Right now? The legislative and judicial branches. They won't do as he says so that's why he's passing this emergency order and then went to played golf.  There is war in the west. When we talk about the west, the United States is a large part of the west. He’s still attacking NATO and Britain, the European Union. He's attacking the West. This is mainly talking about inside the United States. If he wants a war he's going to battle against the legislative and judicial branches.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Arial Narrow" panose="020B0606020202030204" pitchFamily="34" charset="0"/>
              </a:rPr>
              <a:t> </a:t>
            </a:r>
            <a:endParaRPr lang="en-US" sz="1200" kern="1400" dirty="0">
              <a:solidFill>
                <a:srgbClr val="000000"/>
              </a:solidFill>
              <a:effectLst/>
              <a:latin typeface="Arial Narrow" panose="020B0606020202030204" pitchFamily="34" charset="0"/>
            </a:endParaRPr>
          </a:p>
        </p:txBody>
      </p:sp>
      <p:grpSp>
        <p:nvGrpSpPr>
          <p:cNvPr id="38" name="Group 37">
            <a:extLst>
              <a:ext uri="{FF2B5EF4-FFF2-40B4-BE49-F238E27FC236}">
                <a16:creationId xmlns:a16="http://schemas.microsoft.com/office/drawing/2014/main" id="{8C31ACDB-F414-448A-83BE-375CAD203311}"/>
              </a:ext>
            </a:extLst>
          </p:cNvPr>
          <p:cNvGrpSpPr/>
          <p:nvPr/>
        </p:nvGrpSpPr>
        <p:grpSpPr>
          <a:xfrm>
            <a:off x="7656265" y="1474875"/>
            <a:ext cx="3771900" cy="3421063"/>
            <a:chOff x="7399090" y="1474875"/>
            <a:chExt cx="3771900" cy="3421063"/>
          </a:xfrm>
        </p:grpSpPr>
        <p:sp>
          <p:nvSpPr>
            <p:cNvPr id="3" name="Text Box 2">
              <a:extLst>
                <a:ext uri="{FF2B5EF4-FFF2-40B4-BE49-F238E27FC236}">
                  <a16:creationId xmlns:a16="http://schemas.microsoft.com/office/drawing/2014/main" id="{83450B73-BE04-4450-9E9E-9B62425F1CF9}"/>
                </a:ext>
              </a:extLst>
            </p:cNvPr>
            <p:cNvSpPr txBox="1">
              <a:spLocks noChangeArrowheads="1"/>
            </p:cNvSpPr>
            <p:nvPr/>
          </p:nvSpPr>
          <p:spPr bwMode="auto">
            <a:xfrm>
              <a:off x="7399090" y="1474875"/>
              <a:ext cx="3771900" cy="3421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6ADB7B68-2880-469C-8311-BD30D0B00D70}"/>
                </a:ext>
              </a:extLst>
            </p:cNvPr>
            <p:cNvSpPr>
              <a:spLocks noChangeShapeType="1"/>
            </p:cNvSpPr>
            <p:nvPr/>
          </p:nvSpPr>
          <p:spPr bwMode="auto">
            <a:xfrm>
              <a:off x="7854703" y="23368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 name="Line 4">
              <a:extLst>
                <a:ext uri="{FF2B5EF4-FFF2-40B4-BE49-F238E27FC236}">
                  <a16:creationId xmlns:a16="http://schemas.microsoft.com/office/drawing/2014/main" id="{8DAB227D-CA70-4A79-932F-12830001174B}"/>
                </a:ext>
              </a:extLst>
            </p:cNvPr>
            <p:cNvSpPr>
              <a:spLocks noChangeShapeType="1"/>
            </p:cNvSpPr>
            <p:nvPr/>
          </p:nvSpPr>
          <p:spPr bwMode="auto">
            <a:xfrm>
              <a:off x="7683253" y="2336888"/>
              <a:ext cx="3429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Text Box 5">
              <a:extLst>
                <a:ext uri="{FF2B5EF4-FFF2-40B4-BE49-F238E27FC236}">
                  <a16:creationId xmlns:a16="http://schemas.microsoft.com/office/drawing/2014/main" id="{E6F39FA0-5624-4EE5-96D8-709C831CBF23}"/>
                </a:ext>
              </a:extLst>
            </p:cNvPr>
            <p:cNvSpPr txBox="1">
              <a:spLocks noChangeArrowheads="1"/>
            </p:cNvSpPr>
            <p:nvPr/>
          </p:nvSpPr>
          <p:spPr bwMode="auto">
            <a:xfrm>
              <a:off x="7514978" y="1695538"/>
              <a:ext cx="687387"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1939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99207EA6-067A-41D8-8556-B301E38B4347}"/>
                </a:ext>
              </a:extLst>
            </p:cNvPr>
            <p:cNvSpPr txBox="1">
              <a:spLocks noChangeArrowheads="1"/>
            </p:cNvSpPr>
            <p:nvPr/>
          </p:nvSpPr>
          <p:spPr bwMode="auto">
            <a:xfrm>
              <a:off x="7999165" y="2875051"/>
              <a:ext cx="8985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37FB7BC3-2C78-418C-BE0E-3EAF86EF5742}"/>
                </a:ext>
              </a:extLst>
            </p:cNvPr>
            <p:cNvSpPr>
              <a:spLocks noChangeShapeType="1"/>
            </p:cNvSpPr>
            <p:nvPr/>
          </p:nvSpPr>
          <p:spPr bwMode="auto">
            <a:xfrm>
              <a:off x="9227890" y="3067138"/>
              <a:ext cx="106997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Text Box 8">
              <a:extLst>
                <a:ext uri="{FF2B5EF4-FFF2-40B4-BE49-F238E27FC236}">
                  <a16:creationId xmlns:a16="http://schemas.microsoft.com/office/drawing/2014/main" id="{F4DFFC5C-6C1D-45F6-B310-8FBA616E3547}"/>
                </a:ext>
              </a:extLst>
            </p:cNvPr>
            <p:cNvSpPr txBox="1">
              <a:spLocks noChangeArrowheads="1"/>
            </p:cNvSpPr>
            <p:nvPr/>
          </p:nvSpPr>
          <p:spPr bwMode="auto">
            <a:xfrm>
              <a:off x="9399340" y="3124288"/>
              <a:ext cx="8985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E</a:t>
              </a:r>
              <a:r>
                <a:rPr kumimoji="0" lang="en-US" altLang="en-US" sz="1200" b="0" i="0" u="none" strike="noStrike" cap="none" normalizeH="0" baseline="0" dirty="0">
                  <a:ln>
                    <a:noFill/>
                  </a:ln>
                  <a:solidFill>
                    <a:srgbClr val="000000"/>
                  </a:solidFill>
                  <a:effectLst/>
                  <a:latin typeface="Arial Narrow" panose="020B0606020202030204" pitchFamily="34" charset="0"/>
                </a:rPr>
                <a:t>astern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586926AE-4198-4EDF-95F9-6AA82BB30FF0}"/>
                </a:ext>
              </a:extLst>
            </p:cNvPr>
            <p:cNvSpPr>
              <a:spLocks noChangeShapeType="1"/>
            </p:cNvSpPr>
            <p:nvPr/>
          </p:nvSpPr>
          <p:spPr bwMode="auto">
            <a:xfrm>
              <a:off x="7856290" y="2875051"/>
              <a:ext cx="142875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Line 10">
              <a:extLst>
                <a:ext uri="{FF2B5EF4-FFF2-40B4-BE49-F238E27FC236}">
                  <a16:creationId xmlns:a16="http://schemas.microsoft.com/office/drawing/2014/main" id="{7EE0D6D7-F916-4A97-811C-7868F32DEC91}"/>
                </a:ext>
              </a:extLst>
            </p:cNvPr>
            <p:cNvSpPr>
              <a:spLocks noChangeShapeType="1"/>
            </p:cNvSpPr>
            <p:nvPr/>
          </p:nvSpPr>
          <p:spPr bwMode="auto">
            <a:xfrm>
              <a:off x="7456240" y="2781388"/>
              <a:ext cx="23431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Line 11">
              <a:extLst>
                <a:ext uri="{FF2B5EF4-FFF2-40B4-BE49-F238E27FC236}">
                  <a16:creationId xmlns:a16="http://schemas.microsoft.com/office/drawing/2014/main" id="{F0E82945-C6B9-488E-B35E-562D0E8AF506}"/>
                </a:ext>
              </a:extLst>
            </p:cNvPr>
            <p:cNvSpPr>
              <a:spLocks noChangeShapeType="1"/>
            </p:cNvSpPr>
            <p:nvPr/>
          </p:nvSpPr>
          <p:spPr bwMode="auto">
            <a:xfrm>
              <a:off x="9223128" y="23368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Line 12">
              <a:extLst>
                <a:ext uri="{FF2B5EF4-FFF2-40B4-BE49-F238E27FC236}">
                  <a16:creationId xmlns:a16="http://schemas.microsoft.com/office/drawing/2014/main" id="{218E3F4C-DBFC-498F-989D-924120D57285}"/>
                </a:ext>
              </a:extLst>
            </p:cNvPr>
            <p:cNvSpPr>
              <a:spLocks noChangeShapeType="1"/>
            </p:cNvSpPr>
            <p:nvPr/>
          </p:nvSpPr>
          <p:spPr bwMode="auto">
            <a:xfrm>
              <a:off x="9051678" y="233688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 name="Text Box 13">
              <a:extLst>
                <a:ext uri="{FF2B5EF4-FFF2-40B4-BE49-F238E27FC236}">
                  <a16:creationId xmlns:a16="http://schemas.microsoft.com/office/drawing/2014/main" id="{F52D3AB2-3EC9-4B23-99D7-FF41F173208E}"/>
                </a:ext>
              </a:extLst>
            </p:cNvPr>
            <p:cNvSpPr txBox="1">
              <a:spLocks noChangeArrowheads="1"/>
            </p:cNvSpPr>
            <p:nvPr/>
          </p:nvSpPr>
          <p:spPr bwMode="auto">
            <a:xfrm>
              <a:off x="8770690" y="1581238"/>
              <a:ext cx="9144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1941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Barbarossa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7767CA62-C4CF-4A39-8911-A3E84F0F4099}"/>
                </a:ext>
              </a:extLst>
            </p:cNvPr>
            <p:cNvSpPr>
              <a:spLocks noChangeShapeType="1"/>
            </p:cNvSpPr>
            <p:nvPr/>
          </p:nvSpPr>
          <p:spPr bwMode="auto">
            <a:xfrm>
              <a:off x="9258053" y="2867113"/>
              <a:ext cx="8001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 name="Line 15">
              <a:extLst>
                <a:ext uri="{FF2B5EF4-FFF2-40B4-BE49-F238E27FC236}">
                  <a16:creationId xmlns:a16="http://schemas.microsoft.com/office/drawing/2014/main" id="{B1C851D5-CB5F-446D-95B7-823AE87F78F9}"/>
                </a:ext>
              </a:extLst>
            </p:cNvPr>
            <p:cNvSpPr>
              <a:spLocks noChangeShapeType="1"/>
            </p:cNvSpPr>
            <p:nvPr/>
          </p:nvSpPr>
          <p:spPr bwMode="auto">
            <a:xfrm>
              <a:off x="7456240" y="4495888"/>
              <a:ext cx="36004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Line 16">
              <a:extLst>
                <a:ext uri="{FF2B5EF4-FFF2-40B4-BE49-F238E27FC236}">
                  <a16:creationId xmlns:a16="http://schemas.microsoft.com/office/drawing/2014/main" id="{4B13DC34-B92C-4FE2-921E-D697F99B7CD9}"/>
                </a:ext>
              </a:extLst>
            </p:cNvPr>
            <p:cNvSpPr>
              <a:spLocks noChangeShapeType="1"/>
            </p:cNvSpPr>
            <p:nvPr/>
          </p:nvSpPr>
          <p:spPr bwMode="auto">
            <a:xfrm>
              <a:off x="7737228" y="40513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 name="Line 17">
              <a:extLst>
                <a:ext uri="{FF2B5EF4-FFF2-40B4-BE49-F238E27FC236}">
                  <a16:creationId xmlns:a16="http://schemas.microsoft.com/office/drawing/2014/main" id="{51215E66-B107-49AB-9602-E3150251E1DA}"/>
                </a:ext>
              </a:extLst>
            </p:cNvPr>
            <p:cNvSpPr>
              <a:spLocks noChangeShapeType="1"/>
            </p:cNvSpPr>
            <p:nvPr/>
          </p:nvSpPr>
          <p:spPr bwMode="auto">
            <a:xfrm>
              <a:off x="7565778" y="405138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 name="Text Box 18">
              <a:extLst>
                <a:ext uri="{FF2B5EF4-FFF2-40B4-BE49-F238E27FC236}">
                  <a16:creationId xmlns:a16="http://schemas.microsoft.com/office/drawing/2014/main" id="{11B86FA3-8F0B-455A-89DC-1141F1E5818B}"/>
                </a:ext>
              </a:extLst>
            </p:cNvPr>
            <p:cNvSpPr txBox="1">
              <a:spLocks noChangeArrowheads="1"/>
            </p:cNvSpPr>
            <p:nvPr/>
          </p:nvSpPr>
          <p:spPr bwMode="auto">
            <a:xfrm>
              <a:off x="7399090" y="3752938"/>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E65F738A-B961-44E2-89CA-B336BE0EB75E}"/>
                </a:ext>
              </a:extLst>
            </p:cNvPr>
            <p:cNvSpPr>
              <a:spLocks noChangeShapeType="1"/>
            </p:cNvSpPr>
            <p:nvPr/>
          </p:nvSpPr>
          <p:spPr bwMode="auto">
            <a:xfrm>
              <a:off x="8594478" y="40513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Line 20">
              <a:extLst>
                <a:ext uri="{FF2B5EF4-FFF2-40B4-BE49-F238E27FC236}">
                  <a16:creationId xmlns:a16="http://schemas.microsoft.com/office/drawing/2014/main" id="{870D06C3-322B-4973-9A5D-CB4E71D6F618}"/>
                </a:ext>
              </a:extLst>
            </p:cNvPr>
            <p:cNvSpPr>
              <a:spLocks noChangeShapeType="1"/>
            </p:cNvSpPr>
            <p:nvPr/>
          </p:nvSpPr>
          <p:spPr bwMode="auto">
            <a:xfrm>
              <a:off x="8423028" y="405138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Text Box 21">
              <a:extLst>
                <a:ext uri="{FF2B5EF4-FFF2-40B4-BE49-F238E27FC236}">
                  <a16:creationId xmlns:a16="http://schemas.microsoft.com/office/drawing/2014/main" id="{DA211097-AF86-47A5-986B-70FF0EA092BA}"/>
                </a:ext>
              </a:extLst>
            </p:cNvPr>
            <p:cNvSpPr txBox="1">
              <a:spLocks noChangeArrowheads="1"/>
            </p:cNvSpPr>
            <p:nvPr/>
          </p:nvSpPr>
          <p:spPr bwMode="auto">
            <a:xfrm>
              <a:off x="8256340" y="3752938"/>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Heraclea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3885D39C-39C9-422A-995B-AF5E344145B8}"/>
                </a:ext>
              </a:extLst>
            </p:cNvPr>
            <p:cNvSpPr>
              <a:spLocks noChangeShapeType="1"/>
            </p:cNvSpPr>
            <p:nvPr/>
          </p:nvSpPr>
          <p:spPr bwMode="auto">
            <a:xfrm>
              <a:off x="9508878" y="40513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Line 23">
              <a:extLst>
                <a:ext uri="{FF2B5EF4-FFF2-40B4-BE49-F238E27FC236}">
                  <a16:creationId xmlns:a16="http://schemas.microsoft.com/office/drawing/2014/main" id="{7E911E19-334D-42DF-BB8B-FF6557AE86FA}"/>
                </a:ext>
              </a:extLst>
            </p:cNvPr>
            <p:cNvSpPr>
              <a:spLocks noChangeShapeType="1"/>
            </p:cNvSpPr>
            <p:nvPr/>
          </p:nvSpPr>
          <p:spPr bwMode="auto">
            <a:xfrm>
              <a:off x="9337428" y="405138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Text Box 24">
              <a:extLst>
                <a:ext uri="{FF2B5EF4-FFF2-40B4-BE49-F238E27FC236}">
                  <a16:creationId xmlns:a16="http://schemas.microsoft.com/office/drawing/2014/main" id="{CAE81313-4C1C-43E4-968E-E9FC25665ABE}"/>
                </a:ext>
              </a:extLst>
            </p:cNvPr>
            <p:cNvSpPr txBox="1">
              <a:spLocks noChangeArrowheads="1"/>
            </p:cNvSpPr>
            <p:nvPr/>
          </p:nvSpPr>
          <p:spPr bwMode="auto">
            <a:xfrm>
              <a:off x="9170740" y="3752938"/>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Asculum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35D3BE76-5567-46DB-B66F-9B63104717CD}"/>
                </a:ext>
              </a:extLst>
            </p:cNvPr>
            <p:cNvSpPr>
              <a:spLocks noChangeShapeType="1"/>
            </p:cNvSpPr>
            <p:nvPr/>
          </p:nvSpPr>
          <p:spPr bwMode="auto">
            <a:xfrm>
              <a:off x="10480428" y="4051388"/>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Line 26">
              <a:extLst>
                <a:ext uri="{FF2B5EF4-FFF2-40B4-BE49-F238E27FC236}">
                  <a16:creationId xmlns:a16="http://schemas.microsoft.com/office/drawing/2014/main" id="{0DB5ACD1-E9FD-4B65-9F2A-D523C5271A9E}"/>
                </a:ext>
              </a:extLst>
            </p:cNvPr>
            <p:cNvSpPr>
              <a:spLocks noChangeShapeType="1"/>
            </p:cNvSpPr>
            <p:nvPr/>
          </p:nvSpPr>
          <p:spPr bwMode="auto">
            <a:xfrm>
              <a:off x="10308978" y="405138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8" name="Text Box 27">
              <a:extLst>
                <a:ext uri="{FF2B5EF4-FFF2-40B4-BE49-F238E27FC236}">
                  <a16:creationId xmlns:a16="http://schemas.microsoft.com/office/drawing/2014/main" id="{13A25905-A4BF-45A6-ACA7-ECA42A41E83F}"/>
                </a:ext>
              </a:extLst>
            </p:cNvPr>
            <p:cNvSpPr txBox="1">
              <a:spLocks noChangeArrowheads="1"/>
            </p:cNvSpPr>
            <p:nvPr/>
          </p:nvSpPr>
          <p:spPr bwMode="auto">
            <a:xfrm>
              <a:off x="10142290" y="3752938"/>
              <a:ext cx="8001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Beneventum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BAC9995E-8858-4A62-98BB-9586A23D2A88}"/>
                </a:ext>
              </a:extLst>
            </p:cNvPr>
            <p:cNvSpPr>
              <a:spLocks noChangeShapeType="1"/>
            </p:cNvSpPr>
            <p:nvPr/>
          </p:nvSpPr>
          <p:spPr bwMode="auto">
            <a:xfrm>
              <a:off x="9227890" y="2781388"/>
              <a:ext cx="228600" cy="9715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0" name="Line 29">
              <a:extLst>
                <a:ext uri="{FF2B5EF4-FFF2-40B4-BE49-F238E27FC236}">
                  <a16:creationId xmlns:a16="http://schemas.microsoft.com/office/drawing/2014/main" id="{86F0ABF6-EE09-4C01-885B-E17BAE204B8F}"/>
                </a:ext>
              </a:extLst>
            </p:cNvPr>
            <p:cNvSpPr>
              <a:spLocks noChangeShapeType="1"/>
            </p:cNvSpPr>
            <p:nvPr/>
          </p:nvSpPr>
          <p:spPr bwMode="auto">
            <a:xfrm>
              <a:off x="8027740" y="2609938"/>
              <a:ext cx="0" cy="1714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1" name="Line 30">
              <a:extLst>
                <a:ext uri="{FF2B5EF4-FFF2-40B4-BE49-F238E27FC236}">
                  <a16:creationId xmlns:a16="http://schemas.microsoft.com/office/drawing/2014/main" id="{FA0715DE-1A7F-4F4B-B5E4-3FC00AA6C19F}"/>
                </a:ext>
              </a:extLst>
            </p:cNvPr>
            <p:cNvSpPr>
              <a:spLocks noChangeShapeType="1"/>
            </p:cNvSpPr>
            <p:nvPr/>
          </p:nvSpPr>
          <p:spPr bwMode="auto">
            <a:xfrm>
              <a:off x="8199190" y="2609938"/>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2" name="Line 31">
              <a:extLst>
                <a:ext uri="{FF2B5EF4-FFF2-40B4-BE49-F238E27FC236}">
                  <a16:creationId xmlns:a16="http://schemas.microsoft.com/office/drawing/2014/main" id="{F8C13047-375F-4833-86E0-62958D6F0F5B}"/>
                </a:ext>
              </a:extLst>
            </p:cNvPr>
            <p:cNvSpPr>
              <a:spLocks noChangeShapeType="1"/>
            </p:cNvSpPr>
            <p:nvPr/>
          </p:nvSpPr>
          <p:spPr bwMode="auto">
            <a:xfrm>
              <a:off x="8542090" y="2609938"/>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3" name="Line 32">
              <a:extLst>
                <a:ext uri="{FF2B5EF4-FFF2-40B4-BE49-F238E27FC236}">
                  <a16:creationId xmlns:a16="http://schemas.microsoft.com/office/drawing/2014/main" id="{7628925A-343C-4CCD-BAC6-5133F7A1B98F}"/>
                </a:ext>
              </a:extLst>
            </p:cNvPr>
            <p:cNvSpPr>
              <a:spLocks noChangeShapeType="1"/>
            </p:cNvSpPr>
            <p:nvPr/>
          </p:nvSpPr>
          <p:spPr bwMode="auto">
            <a:xfrm>
              <a:off x="8999290" y="2609938"/>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4" name="Line 33">
              <a:extLst>
                <a:ext uri="{FF2B5EF4-FFF2-40B4-BE49-F238E27FC236}">
                  <a16:creationId xmlns:a16="http://schemas.microsoft.com/office/drawing/2014/main" id="{388785C0-DB31-4A5C-A407-D77E64871741}"/>
                </a:ext>
              </a:extLst>
            </p:cNvPr>
            <p:cNvSpPr>
              <a:spLocks noChangeShapeType="1"/>
            </p:cNvSpPr>
            <p:nvPr/>
          </p:nvSpPr>
          <p:spPr bwMode="auto">
            <a:xfrm>
              <a:off x="8770690" y="2609938"/>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5" name="Line 34">
              <a:extLst>
                <a:ext uri="{FF2B5EF4-FFF2-40B4-BE49-F238E27FC236}">
                  <a16:creationId xmlns:a16="http://schemas.microsoft.com/office/drawing/2014/main" id="{885FAF57-22D9-49D6-90A8-DB82E5E780E6}"/>
                </a:ext>
              </a:extLst>
            </p:cNvPr>
            <p:cNvSpPr>
              <a:spLocks noChangeShapeType="1"/>
            </p:cNvSpPr>
            <p:nvPr/>
          </p:nvSpPr>
          <p:spPr bwMode="auto">
            <a:xfrm>
              <a:off x="8370640" y="2609938"/>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6" name="Line 35">
              <a:extLst>
                <a:ext uri="{FF2B5EF4-FFF2-40B4-BE49-F238E27FC236}">
                  <a16:creationId xmlns:a16="http://schemas.microsoft.com/office/drawing/2014/main" id="{D7FC1DC1-106B-4455-8458-C2C758ABBDDA}"/>
                </a:ext>
              </a:extLst>
            </p:cNvPr>
            <p:cNvSpPr>
              <a:spLocks noChangeShapeType="1"/>
            </p:cNvSpPr>
            <p:nvPr/>
          </p:nvSpPr>
          <p:spPr bwMode="auto">
            <a:xfrm>
              <a:off x="8427790" y="2609938"/>
              <a:ext cx="1714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7" name="Text Box 36">
              <a:extLst>
                <a:ext uri="{FF2B5EF4-FFF2-40B4-BE49-F238E27FC236}">
                  <a16:creationId xmlns:a16="http://schemas.microsoft.com/office/drawing/2014/main" id="{F91F1994-D4AF-4911-A1AB-BEE96C7EB95A}"/>
                </a:ext>
              </a:extLst>
            </p:cNvPr>
            <p:cNvSpPr txBox="1">
              <a:spLocks noChangeArrowheads="1"/>
            </p:cNvSpPr>
            <p:nvPr/>
          </p:nvSpPr>
          <p:spPr bwMode="auto">
            <a:xfrm>
              <a:off x="8370640" y="2381338"/>
              <a:ext cx="296863" cy="242888"/>
            </a:xfrm>
            <a:prstGeom prst="rect">
              <a:avLst/>
            </a:prstGeom>
            <a:noFill/>
            <a:ln w="12700" algn="in">
              <a:solidFill>
                <a:srgbClr val="000000"/>
              </a:solidFill>
              <a:prstDash val="dash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7125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C7AEC4-1F42-463E-9FED-EDCCAC7B848F}"/>
              </a:ext>
            </a:extLst>
          </p:cNvPr>
          <p:cNvSpPr/>
          <p:nvPr/>
        </p:nvSpPr>
        <p:spPr>
          <a:xfrm>
            <a:off x="405467" y="326701"/>
            <a:ext cx="6985787" cy="3785652"/>
          </a:xfrm>
          <a:prstGeom prst="rect">
            <a:avLst/>
          </a:prstGeom>
        </p:spPr>
        <p:txBody>
          <a:bodyPr wrap="square">
            <a:spAutoFit/>
          </a:bodyPr>
          <a:lstStyle/>
          <a:p>
            <a:r>
              <a:rPr lang="en-US" sz="1200" kern="1400" dirty="0">
                <a:solidFill>
                  <a:srgbClr val="000000"/>
                </a:solidFill>
                <a:latin typeface="Arial Narrow" panose="020B0606020202030204" pitchFamily="34" charset="0"/>
              </a:rPr>
              <a:t>In this history it's the history of failure, it takes you to 1945. Who wins in 1945? The King of the South. And who wins in our time? The King of the North. If the Millerites had done their job would we exist? Would there be any line of 144,000? No —there is no omega history if the alpha is successful. The only reason there's an omega history is it fails in the alpha. If the Millerites had finished their work and Jesus had come back then there would be no omega history. It's the same for their Alpha. Which makes us consider when we go to 1844 and there's a mistake in their prophetic message and a disappointment—can we expect the same? Or was theirs a history of failure? We will go into that history more later in detail.  We have nearly finished Ipsus. </a:t>
            </a:r>
          </a:p>
          <a:p>
            <a:r>
              <a:rPr lang="en-US" sz="1200" kern="1400" dirty="0">
                <a:solidFill>
                  <a:srgbClr val="000000"/>
                </a:solidFill>
                <a:latin typeface="Arial Narrow" panose="020B0606020202030204" pitchFamily="34" charset="0"/>
              </a:rPr>
              <a:t> </a:t>
            </a:r>
          </a:p>
          <a:p>
            <a:r>
              <a:rPr lang="en-US" sz="1200" kern="1400" dirty="0">
                <a:solidFill>
                  <a:srgbClr val="000000"/>
                </a:solidFill>
                <a:latin typeface="Arial Narrow" panose="020B0606020202030204" pitchFamily="34" charset="0"/>
              </a:rPr>
              <a:t>We just need to make one final point that Hitler could not take on the three allies without an alliance with Stalin. Much of the material he needed whether it was gas or rubber had to come from Stalin to fund his war effort.  This battle is won by 500 war elephants and they come from Seleucus not Ptolemy. So, when we consider the mode of warfare being used in 2016, a great deal of time is spent trying to blame Russia and Putin. This is something that Trump developed and used himself. So, we made that point that it comes from Trump, that Putin does not run his Twitter feed, and wasn't making those statements at the rallies, and Putin was not using Cambridge Analytical. When we consider these other histories like World War II, this is not just local support, they're giving material that Trump could not go to war without having.  What Putin did in 2016 with disinformation, and hacking also comes into that story. In another class soon we'll go into the history of Putin. It will just be basic history not in great detail, we want to understand where Putin came from. And why he has a problem with Hillary, and an alliance with Trump.   We will go into the history that builds into 2016. </a:t>
            </a:r>
          </a:p>
          <a:p>
            <a:r>
              <a:rPr lang="en-US" sz="1200" kern="1400" dirty="0">
                <a:solidFill>
                  <a:srgbClr val="000000"/>
                </a:solidFill>
                <a:latin typeface="Times New Roman" panose="02020603050405020304" pitchFamily="18" charset="0"/>
              </a:rPr>
              <a:t>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441E4A2D-230E-4753-9B7A-C13E4F87C857}"/>
              </a:ext>
            </a:extLst>
          </p:cNvPr>
          <p:cNvSpPr txBox="1">
            <a:spLocks noChangeArrowheads="1"/>
          </p:cNvSpPr>
          <p:nvPr/>
        </p:nvSpPr>
        <p:spPr bwMode="auto">
          <a:xfrm>
            <a:off x="7902429" y="394283"/>
            <a:ext cx="37719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B93A1F74-A590-4BA1-8F7A-5D9E423C9D0C}"/>
              </a:ext>
            </a:extLst>
          </p:cNvPr>
          <p:cNvSpPr>
            <a:spLocks noChangeShapeType="1"/>
          </p:cNvSpPr>
          <p:nvPr/>
        </p:nvSpPr>
        <p:spPr bwMode="auto">
          <a:xfrm>
            <a:off x="8358042" y="12547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 name="Line 4">
            <a:extLst>
              <a:ext uri="{FF2B5EF4-FFF2-40B4-BE49-F238E27FC236}">
                <a16:creationId xmlns:a16="http://schemas.microsoft.com/office/drawing/2014/main" id="{AA618278-E253-49D1-80DA-D67F5502F574}"/>
              </a:ext>
            </a:extLst>
          </p:cNvPr>
          <p:cNvSpPr>
            <a:spLocks noChangeShapeType="1"/>
          </p:cNvSpPr>
          <p:nvPr/>
        </p:nvSpPr>
        <p:spPr bwMode="auto">
          <a:xfrm>
            <a:off x="8186592" y="1254708"/>
            <a:ext cx="3429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Text Box 5">
            <a:extLst>
              <a:ext uri="{FF2B5EF4-FFF2-40B4-BE49-F238E27FC236}">
                <a16:creationId xmlns:a16="http://schemas.microsoft.com/office/drawing/2014/main" id="{5298B578-5753-499E-96FD-FBC1E6831A19}"/>
              </a:ext>
            </a:extLst>
          </p:cNvPr>
          <p:cNvSpPr txBox="1">
            <a:spLocks noChangeArrowheads="1"/>
          </p:cNvSpPr>
          <p:nvPr/>
        </p:nvSpPr>
        <p:spPr bwMode="auto">
          <a:xfrm>
            <a:off x="8018317" y="614946"/>
            <a:ext cx="687387"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1939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657CE960-B213-4D72-88B3-5CA208F8EF86}"/>
              </a:ext>
            </a:extLst>
          </p:cNvPr>
          <p:cNvSpPr txBox="1">
            <a:spLocks noChangeArrowheads="1"/>
          </p:cNvSpPr>
          <p:nvPr/>
        </p:nvSpPr>
        <p:spPr bwMode="auto">
          <a:xfrm>
            <a:off x="8502504" y="1794458"/>
            <a:ext cx="8985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WW2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Western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5792F67B-1F52-42EA-890F-F03C4E618C5F}"/>
              </a:ext>
            </a:extLst>
          </p:cNvPr>
          <p:cNvSpPr>
            <a:spLocks noChangeShapeType="1"/>
          </p:cNvSpPr>
          <p:nvPr/>
        </p:nvSpPr>
        <p:spPr bwMode="auto">
          <a:xfrm>
            <a:off x="9731229" y="1986546"/>
            <a:ext cx="106997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Text Box 8">
            <a:extLst>
              <a:ext uri="{FF2B5EF4-FFF2-40B4-BE49-F238E27FC236}">
                <a16:creationId xmlns:a16="http://schemas.microsoft.com/office/drawing/2014/main" id="{6A0A1BE9-B090-4F2E-9DFC-8A8E93175729}"/>
              </a:ext>
            </a:extLst>
          </p:cNvPr>
          <p:cNvSpPr txBox="1">
            <a:spLocks noChangeArrowheads="1"/>
          </p:cNvSpPr>
          <p:nvPr/>
        </p:nvSpPr>
        <p:spPr bwMode="auto">
          <a:xfrm>
            <a:off x="9902679" y="2043696"/>
            <a:ext cx="8985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E</a:t>
            </a:r>
            <a:r>
              <a:rPr kumimoji="0" lang="en-US" altLang="en-US" sz="1200" b="0" i="0" u="none" strike="noStrike" cap="none" normalizeH="0" baseline="0" dirty="0">
                <a:ln>
                  <a:noFill/>
                </a:ln>
                <a:solidFill>
                  <a:srgbClr val="000000"/>
                </a:solidFill>
                <a:effectLst/>
                <a:latin typeface="Arial Narrow" panose="020B0606020202030204" pitchFamily="34" charset="0"/>
              </a:rPr>
              <a:t>astern Front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Line 9">
            <a:extLst>
              <a:ext uri="{FF2B5EF4-FFF2-40B4-BE49-F238E27FC236}">
                <a16:creationId xmlns:a16="http://schemas.microsoft.com/office/drawing/2014/main" id="{E9A99460-FE64-41B3-B82C-6B48205E0BFD}"/>
              </a:ext>
            </a:extLst>
          </p:cNvPr>
          <p:cNvSpPr>
            <a:spLocks noChangeShapeType="1"/>
          </p:cNvSpPr>
          <p:nvPr/>
        </p:nvSpPr>
        <p:spPr bwMode="auto">
          <a:xfrm>
            <a:off x="8359629" y="1794458"/>
            <a:ext cx="142875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Line 10">
            <a:extLst>
              <a:ext uri="{FF2B5EF4-FFF2-40B4-BE49-F238E27FC236}">
                <a16:creationId xmlns:a16="http://schemas.microsoft.com/office/drawing/2014/main" id="{EB414FDA-CFBC-406C-B203-557B977A788E}"/>
              </a:ext>
            </a:extLst>
          </p:cNvPr>
          <p:cNvSpPr>
            <a:spLocks noChangeShapeType="1"/>
          </p:cNvSpPr>
          <p:nvPr/>
        </p:nvSpPr>
        <p:spPr bwMode="auto">
          <a:xfrm>
            <a:off x="7959579" y="1700796"/>
            <a:ext cx="3429000" cy="793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Line 11">
            <a:extLst>
              <a:ext uri="{FF2B5EF4-FFF2-40B4-BE49-F238E27FC236}">
                <a16:creationId xmlns:a16="http://schemas.microsoft.com/office/drawing/2014/main" id="{4D1479BA-F82D-48C8-A4E3-B002F179BFE1}"/>
              </a:ext>
            </a:extLst>
          </p:cNvPr>
          <p:cNvSpPr>
            <a:spLocks noChangeShapeType="1"/>
          </p:cNvSpPr>
          <p:nvPr/>
        </p:nvSpPr>
        <p:spPr bwMode="auto">
          <a:xfrm>
            <a:off x="9726467" y="12547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Line 12">
            <a:extLst>
              <a:ext uri="{FF2B5EF4-FFF2-40B4-BE49-F238E27FC236}">
                <a16:creationId xmlns:a16="http://schemas.microsoft.com/office/drawing/2014/main" id="{EAB3FBD5-838D-4A31-9DF3-01690B612CA9}"/>
              </a:ext>
            </a:extLst>
          </p:cNvPr>
          <p:cNvSpPr>
            <a:spLocks noChangeShapeType="1"/>
          </p:cNvSpPr>
          <p:nvPr/>
        </p:nvSpPr>
        <p:spPr bwMode="auto">
          <a:xfrm>
            <a:off x="9555017" y="125470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 name="Text Box 13">
            <a:extLst>
              <a:ext uri="{FF2B5EF4-FFF2-40B4-BE49-F238E27FC236}">
                <a16:creationId xmlns:a16="http://schemas.microsoft.com/office/drawing/2014/main" id="{E976E656-D684-4FBE-9CBD-C6017C766CB7}"/>
              </a:ext>
            </a:extLst>
          </p:cNvPr>
          <p:cNvSpPr txBox="1">
            <a:spLocks noChangeArrowheads="1"/>
          </p:cNvSpPr>
          <p:nvPr/>
        </p:nvSpPr>
        <p:spPr bwMode="auto">
          <a:xfrm>
            <a:off x="9274029" y="500646"/>
            <a:ext cx="91440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1941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Operation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Barbarossa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FD7A5299-B73F-4F90-9E86-D580DC423DF7}"/>
              </a:ext>
            </a:extLst>
          </p:cNvPr>
          <p:cNvSpPr>
            <a:spLocks noChangeShapeType="1"/>
          </p:cNvSpPr>
          <p:nvPr/>
        </p:nvSpPr>
        <p:spPr bwMode="auto">
          <a:xfrm>
            <a:off x="9761392" y="1786521"/>
            <a:ext cx="800100"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6" name="Line 15">
            <a:extLst>
              <a:ext uri="{FF2B5EF4-FFF2-40B4-BE49-F238E27FC236}">
                <a16:creationId xmlns:a16="http://schemas.microsoft.com/office/drawing/2014/main" id="{6751FA83-E867-4B5A-A59D-CD0F2EB749A1}"/>
              </a:ext>
            </a:extLst>
          </p:cNvPr>
          <p:cNvSpPr>
            <a:spLocks noChangeShapeType="1"/>
          </p:cNvSpPr>
          <p:nvPr/>
        </p:nvSpPr>
        <p:spPr bwMode="auto">
          <a:xfrm>
            <a:off x="7959579" y="3415296"/>
            <a:ext cx="36004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Line 16">
            <a:extLst>
              <a:ext uri="{FF2B5EF4-FFF2-40B4-BE49-F238E27FC236}">
                <a16:creationId xmlns:a16="http://schemas.microsoft.com/office/drawing/2014/main" id="{F09BE583-C101-4A92-BB4E-83D32EBABB59}"/>
              </a:ext>
            </a:extLst>
          </p:cNvPr>
          <p:cNvSpPr>
            <a:spLocks noChangeShapeType="1"/>
          </p:cNvSpPr>
          <p:nvPr/>
        </p:nvSpPr>
        <p:spPr bwMode="auto">
          <a:xfrm>
            <a:off x="8240567" y="29692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8" name="Line 17">
            <a:extLst>
              <a:ext uri="{FF2B5EF4-FFF2-40B4-BE49-F238E27FC236}">
                <a16:creationId xmlns:a16="http://schemas.microsoft.com/office/drawing/2014/main" id="{9CFDFF39-C846-4DF1-9BDA-C3303C4DA9DF}"/>
              </a:ext>
            </a:extLst>
          </p:cNvPr>
          <p:cNvSpPr>
            <a:spLocks noChangeShapeType="1"/>
          </p:cNvSpPr>
          <p:nvPr/>
        </p:nvSpPr>
        <p:spPr bwMode="auto">
          <a:xfrm>
            <a:off x="8069117" y="296920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9" name="Text Box 18">
            <a:extLst>
              <a:ext uri="{FF2B5EF4-FFF2-40B4-BE49-F238E27FC236}">
                <a16:creationId xmlns:a16="http://schemas.microsoft.com/office/drawing/2014/main" id="{E47A4081-8F54-4FEB-A825-58C65B682A8F}"/>
              </a:ext>
            </a:extLst>
          </p:cNvPr>
          <p:cNvSpPr txBox="1">
            <a:spLocks noChangeArrowheads="1"/>
          </p:cNvSpPr>
          <p:nvPr/>
        </p:nvSpPr>
        <p:spPr bwMode="auto">
          <a:xfrm>
            <a:off x="7902429" y="2672346"/>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Ipsus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99EA131-3533-46AC-A6D0-6A86F6ECFE51}"/>
              </a:ext>
            </a:extLst>
          </p:cNvPr>
          <p:cNvSpPr>
            <a:spLocks noChangeShapeType="1"/>
          </p:cNvSpPr>
          <p:nvPr/>
        </p:nvSpPr>
        <p:spPr bwMode="auto">
          <a:xfrm>
            <a:off x="9097817" y="29692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Line 20">
            <a:extLst>
              <a:ext uri="{FF2B5EF4-FFF2-40B4-BE49-F238E27FC236}">
                <a16:creationId xmlns:a16="http://schemas.microsoft.com/office/drawing/2014/main" id="{ACDF89C7-A1F7-4405-9EEB-5682E15085B6}"/>
              </a:ext>
            </a:extLst>
          </p:cNvPr>
          <p:cNvSpPr>
            <a:spLocks noChangeShapeType="1"/>
          </p:cNvSpPr>
          <p:nvPr/>
        </p:nvSpPr>
        <p:spPr bwMode="auto">
          <a:xfrm>
            <a:off x="8926367" y="296920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Text Box 21">
            <a:extLst>
              <a:ext uri="{FF2B5EF4-FFF2-40B4-BE49-F238E27FC236}">
                <a16:creationId xmlns:a16="http://schemas.microsoft.com/office/drawing/2014/main" id="{5F97F343-F112-4674-BFB4-804E3B0E9C55}"/>
              </a:ext>
            </a:extLst>
          </p:cNvPr>
          <p:cNvSpPr txBox="1">
            <a:spLocks noChangeArrowheads="1"/>
          </p:cNvSpPr>
          <p:nvPr/>
        </p:nvSpPr>
        <p:spPr bwMode="auto">
          <a:xfrm>
            <a:off x="8759679" y="2672346"/>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Heraclea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22">
            <a:extLst>
              <a:ext uri="{FF2B5EF4-FFF2-40B4-BE49-F238E27FC236}">
                <a16:creationId xmlns:a16="http://schemas.microsoft.com/office/drawing/2014/main" id="{9EBD8AEF-47B5-4F5D-8DC7-2C783F068E1F}"/>
              </a:ext>
            </a:extLst>
          </p:cNvPr>
          <p:cNvSpPr>
            <a:spLocks noChangeShapeType="1"/>
          </p:cNvSpPr>
          <p:nvPr/>
        </p:nvSpPr>
        <p:spPr bwMode="auto">
          <a:xfrm>
            <a:off x="10012217" y="29692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Line 23">
            <a:extLst>
              <a:ext uri="{FF2B5EF4-FFF2-40B4-BE49-F238E27FC236}">
                <a16:creationId xmlns:a16="http://schemas.microsoft.com/office/drawing/2014/main" id="{B8898082-27C9-46A9-A5D2-95DA4D4704BC}"/>
              </a:ext>
            </a:extLst>
          </p:cNvPr>
          <p:cNvSpPr>
            <a:spLocks noChangeShapeType="1"/>
          </p:cNvSpPr>
          <p:nvPr/>
        </p:nvSpPr>
        <p:spPr bwMode="auto">
          <a:xfrm>
            <a:off x="9840767" y="296920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Text Box 24">
            <a:extLst>
              <a:ext uri="{FF2B5EF4-FFF2-40B4-BE49-F238E27FC236}">
                <a16:creationId xmlns:a16="http://schemas.microsoft.com/office/drawing/2014/main" id="{B132C670-C718-4B0D-966D-ED550FF930B9}"/>
              </a:ext>
            </a:extLst>
          </p:cNvPr>
          <p:cNvSpPr txBox="1">
            <a:spLocks noChangeArrowheads="1"/>
          </p:cNvSpPr>
          <p:nvPr/>
        </p:nvSpPr>
        <p:spPr bwMode="auto">
          <a:xfrm>
            <a:off x="9674079" y="2672346"/>
            <a:ext cx="6873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Asculum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D56B84AC-94F6-42A3-9AF2-D7A4D6C947A4}"/>
              </a:ext>
            </a:extLst>
          </p:cNvPr>
          <p:cNvSpPr>
            <a:spLocks noChangeShapeType="1"/>
          </p:cNvSpPr>
          <p:nvPr/>
        </p:nvSpPr>
        <p:spPr bwMode="auto">
          <a:xfrm>
            <a:off x="10983767" y="2969208"/>
            <a:ext cx="0" cy="45243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Line 26">
            <a:extLst>
              <a:ext uri="{FF2B5EF4-FFF2-40B4-BE49-F238E27FC236}">
                <a16:creationId xmlns:a16="http://schemas.microsoft.com/office/drawing/2014/main" id="{A23BB52F-A40F-4197-97D7-1E172A22C717}"/>
              </a:ext>
            </a:extLst>
          </p:cNvPr>
          <p:cNvSpPr>
            <a:spLocks noChangeShapeType="1"/>
          </p:cNvSpPr>
          <p:nvPr/>
        </p:nvSpPr>
        <p:spPr bwMode="auto">
          <a:xfrm>
            <a:off x="10812317" y="2969208"/>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8" name="Text Box 27">
            <a:extLst>
              <a:ext uri="{FF2B5EF4-FFF2-40B4-BE49-F238E27FC236}">
                <a16:creationId xmlns:a16="http://schemas.microsoft.com/office/drawing/2014/main" id="{0A323E42-89D8-4A8E-A5B0-C739E93CEFC6}"/>
              </a:ext>
            </a:extLst>
          </p:cNvPr>
          <p:cNvSpPr txBox="1">
            <a:spLocks noChangeArrowheads="1"/>
          </p:cNvSpPr>
          <p:nvPr/>
        </p:nvSpPr>
        <p:spPr bwMode="auto">
          <a:xfrm>
            <a:off x="10645629" y="2672346"/>
            <a:ext cx="8001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Beneventum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6F908436-0599-44BD-B93B-D78F6815120C}"/>
              </a:ext>
            </a:extLst>
          </p:cNvPr>
          <p:cNvSpPr>
            <a:spLocks noChangeShapeType="1"/>
          </p:cNvSpPr>
          <p:nvPr/>
        </p:nvSpPr>
        <p:spPr bwMode="auto">
          <a:xfrm>
            <a:off x="9731229" y="1700796"/>
            <a:ext cx="228600" cy="97155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0" name="Line 29">
            <a:extLst>
              <a:ext uri="{FF2B5EF4-FFF2-40B4-BE49-F238E27FC236}">
                <a16:creationId xmlns:a16="http://schemas.microsoft.com/office/drawing/2014/main" id="{824259D4-90B6-4984-B0BC-35E6CB50FF9B}"/>
              </a:ext>
            </a:extLst>
          </p:cNvPr>
          <p:cNvSpPr>
            <a:spLocks noChangeShapeType="1"/>
          </p:cNvSpPr>
          <p:nvPr/>
        </p:nvSpPr>
        <p:spPr bwMode="auto">
          <a:xfrm>
            <a:off x="853107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1" name="Line 30">
            <a:extLst>
              <a:ext uri="{FF2B5EF4-FFF2-40B4-BE49-F238E27FC236}">
                <a16:creationId xmlns:a16="http://schemas.microsoft.com/office/drawing/2014/main" id="{5519FFF4-8C9C-4287-BC72-E5306B320DEC}"/>
              </a:ext>
            </a:extLst>
          </p:cNvPr>
          <p:cNvSpPr>
            <a:spLocks noChangeShapeType="1"/>
          </p:cNvSpPr>
          <p:nvPr/>
        </p:nvSpPr>
        <p:spPr bwMode="auto">
          <a:xfrm>
            <a:off x="870252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2" name="Line 31">
            <a:extLst>
              <a:ext uri="{FF2B5EF4-FFF2-40B4-BE49-F238E27FC236}">
                <a16:creationId xmlns:a16="http://schemas.microsoft.com/office/drawing/2014/main" id="{5ADA0C9B-9157-4AE3-817F-95D74C2D4582}"/>
              </a:ext>
            </a:extLst>
          </p:cNvPr>
          <p:cNvSpPr>
            <a:spLocks noChangeShapeType="1"/>
          </p:cNvSpPr>
          <p:nvPr/>
        </p:nvSpPr>
        <p:spPr bwMode="auto">
          <a:xfrm>
            <a:off x="904542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3" name="Line 32">
            <a:extLst>
              <a:ext uri="{FF2B5EF4-FFF2-40B4-BE49-F238E27FC236}">
                <a16:creationId xmlns:a16="http://schemas.microsoft.com/office/drawing/2014/main" id="{23A96514-21AF-46EC-90AA-FA46EDFF147F}"/>
              </a:ext>
            </a:extLst>
          </p:cNvPr>
          <p:cNvSpPr>
            <a:spLocks noChangeShapeType="1"/>
          </p:cNvSpPr>
          <p:nvPr/>
        </p:nvSpPr>
        <p:spPr bwMode="auto">
          <a:xfrm>
            <a:off x="950262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4" name="Line 33">
            <a:extLst>
              <a:ext uri="{FF2B5EF4-FFF2-40B4-BE49-F238E27FC236}">
                <a16:creationId xmlns:a16="http://schemas.microsoft.com/office/drawing/2014/main" id="{B9C07BD9-08CD-4260-AEDF-17A3C580BB0F}"/>
              </a:ext>
            </a:extLst>
          </p:cNvPr>
          <p:cNvSpPr>
            <a:spLocks noChangeShapeType="1"/>
          </p:cNvSpPr>
          <p:nvPr/>
        </p:nvSpPr>
        <p:spPr bwMode="auto">
          <a:xfrm>
            <a:off x="927402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5" name="Line 34">
            <a:extLst>
              <a:ext uri="{FF2B5EF4-FFF2-40B4-BE49-F238E27FC236}">
                <a16:creationId xmlns:a16="http://schemas.microsoft.com/office/drawing/2014/main" id="{0B93B35C-FAA0-4323-AB46-B56CCB4EA436}"/>
              </a:ext>
            </a:extLst>
          </p:cNvPr>
          <p:cNvSpPr>
            <a:spLocks noChangeShapeType="1"/>
          </p:cNvSpPr>
          <p:nvPr/>
        </p:nvSpPr>
        <p:spPr bwMode="auto">
          <a:xfrm>
            <a:off x="8873979" y="1529346"/>
            <a:ext cx="0" cy="1714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6" name="Line 35">
            <a:extLst>
              <a:ext uri="{FF2B5EF4-FFF2-40B4-BE49-F238E27FC236}">
                <a16:creationId xmlns:a16="http://schemas.microsoft.com/office/drawing/2014/main" id="{2BF4DD12-E101-4EF4-B5E6-A9BA33838188}"/>
              </a:ext>
            </a:extLst>
          </p:cNvPr>
          <p:cNvSpPr>
            <a:spLocks noChangeShapeType="1"/>
          </p:cNvSpPr>
          <p:nvPr/>
        </p:nvSpPr>
        <p:spPr bwMode="auto">
          <a:xfrm>
            <a:off x="8931129" y="1529346"/>
            <a:ext cx="17145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7" name="Text Box 36">
            <a:extLst>
              <a:ext uri="{FF2B5EF4-FFF2-40B4-BE49-F238E27FC236}">
                <a16:creationId xmlns:a16="http://schemas.microsoft.com/office/drawing/2014/main" id="{D0C60E54-8821-4DB1-9FA4-DB3FD1D11836}"/>
              </a:ext>
            </a:extLst>
          </p:cNvPr>
          <p:cNvSpPr txBox="1">
            <a:spLocks noChangeArrowheads="1"/>
          </p:cNvSpPr>
          <p:nvPr/>
        </p:nvSpPr>
        <p:spPr bwMode="auto">
          <a:xfrm>
            <a:off x="8873979" y="1300746"/>
            <a:ext cx="296863" cy="242887"/>
          </a:xfrm>
          <a:prstGeom prst="rect">
            <a:avLst/>
          </a:prstGeom>
          <a:noFill/>
          <a:ln w="12700" algn="in">
            <a:solidFill>
              <a:srgbClr val="000000"/>
            </a:solidFill>
            <a:prstDash val="dash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Line 37">
            <a:extLst>
              <a:ext uri="{FF2B5EF4-FFF2-40B4-BE49-F238E27FC236}">
                <a16:creationId xmlns:a16="http://schemas.microsoft.com/office/drawing/2014/main" id="{A3B53263-EEEA-4795-A8A7-43C1464DB061}"/>
              </a:ext>
            </a:extLst>
          </p:cNvPr>
          <p:cNvSpPr>
            <a:spLocks noChangeShapeType="1"/>
          </p:cNvSpPr>
          <p:nvPr/>
        </p:nvSpPr>
        <p:spPr bwMode="auto">
          <a:xfrm>
            <a:off x="11212367" y="1264233"/>
            <a:ext cx="0" cy="4508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9" name="Line 38">
            <a:extLst>
              <a:ext uri="{FF2B5EF4-FFF2-40B4-BE49-F238E27FC236}">
                <a16:creationId xmlns:a16="http://schemas.microsoft.com/office/drawing/2014/main" id="{AF7D416E-0454-46DB-98A6-B0B3007B8F90}"/>
              </a:ext>
            </a:extLst>
          </p:cNvPr>
          <p:cNvSpPr>
            <a:spLocks noChangeShapeType="1"/>
          </p:cNvSpPr>
          <p:nvPr/>
        </p:nvSpPr>
        <p:spPr bwMode="auto">
          <a:xfrm>
            <a:off x="11040917" y="1264233"/>
            <a:ext cx="3444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0" name="Text Box 39">
            <a:extLst>
              <a:ext uri="{FF2B5EF4-FFF2-40B4-BE49-F238E27FC236}">
                <a16:creationId xmlns:a16="http://schemas.microsoft.com/office/drawing/2014/main" id="{3AC34A2D-AAC3-46E5-BF48-D46A97FD6ABF}"/>
              </a:ext>
            </a:extLst>
          </p:cNvPr>
          <p:cNvSpPr txBox="1">
            <a:spLocks noChangeArrowheads="1"/>
          </p:cNvSpPr>
          <p:nvPr/>
        </p:nvSpPr>
        <p:spPr bwMode="auto">
          <a:xfrm>
            <a:off x="10931379" y="965783"/>
            <a:ext cx="51435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1945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1277C9FA-5C3F-4866-84C1-9D9753EA92E6}"/>
              </a:ext>
            </a:extLst>
          </p:cNvPr>
          <p:cNvSpPr txBox="1">
            <a:spLocks noChangeArrowheads="1"/>
          </p:cNvSpPr>
          <p:nvPr/>
        </p:nvSpPr>
        <p:spPr bwMode="auto">
          <a:xfrm>
            <a:off x="10359879" y="394283"/>
            <a:ext cx="131445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History of failure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B5CF326D-8327-47E4-A839-D6B68B833D85}"/>
              </a:ext>
            </a:extLst>
          </p:cNvPr>
          <p:cNvSpPr txBox="1">
            <a:spLocks noChangeArrowheads="1"/>
          </p:cNvSpPr>
          <p:nvPr/>
        </p:nvSpPr>
        <p:spPr bwMode="auto">
          <a:xfrm>
            <a:off x="11045679" y="1765883"/>
            <a:ext cx="51435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KS</a:t>
            </a:r>
            <a:r>
              <a:rPr kumimoji="0" lang="en-US" altLang="en-US" sz="1200" b="0"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8433E529-E5C2-4930-94BC-60A61125B61C}"/>
              </a:ext>
            </a:extLst>
          </p:cNvPr>
          <p:cNvSpPr txBox="1">
            <a:spLocks noChangeArrowheads="1"/>
          </p:cNvSpPr>
          <p:nvPr/>
        </p:nvSpPr>
        <p:spPr bwMode="auto">
          <a:xfrm>
            <a:off x="8016729" y="3423233"/>
            <a:ext cx="51435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1F82782D-5C84-4BD9-9D91-5375F18576B2}"/>
              </a:ext>
            </a:extLst>
          </p:cNvPr>
          <p:cNvSpPr txBox="1">
            <a:spLocks noChangeArrowheads="1"/>
          </p:cNvSpPr>
          <p:nvPr/>
        </p:nvSpPr>
        <p:spPr bwMode="auto">
          <a:xfrm>
            <a:off x="9731229" y="3423233"/>
            <a:ext cx="51435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4F3663F9-EA9A-4229-8E04-0373FC26D99B}"/>
              </a:ext>
            </a:extLst>
          </p:cNvPr>
          <p:cNvSpPr>
            <a:spLocks noChangeShapeType="1"/>
          </p:cNvSpPr>
          <p:nvPr/>
        </p:nvSpPr>
        <p:spPr bwMode="auto">
          <a:xfrm flipH="1" flipV="1">
            <a:off x="9105754" y="3423233"/>
            <a:ext cx="177800" cy="3048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6" name="Text Box 45">
            <a:extLst>
              <a:ext uri="{FF2B5EF4-FFF2-40B4-BE49-F238E27FC236}">
                <a16:creationId xmlns:a16="http://schemas.microsoft.com/office/drawing/2014/main" id="{CC53108A-7D16-4A40-9B3B-CB4E7E678390}"/>
              </a:ext>
            </a:extLst>
          </p:cNvPr>
          <p:cNvSpPr txBox="1">
            <a:spLocks noChangeArrowheads="1"/>
          </p:cNvSpPr>
          <p:nvPr/>
        </p:nvSpPr>
        <p:spPr bwMode="auto">
          <a:xfrm>
            <a:off x="8988279" y="3651833"/>
            <a:ext cx="2952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6A4D0EE7-6065-4B72-B1A8-8934D8DE6E7D}"/>
              </a:ext>
            </a:extLst>
          </p:cNvPr>
          <p:cNvSpPr txBox="1">
            <a:spLocks noChangeArrowheads="1"/>
          </p:cNvSpPr>
          <p:nvPr/>
        </p:nvSpPr>
        <p:spPr bwMode="auto">
          <a:xfrm>
            <a:off x="10817079" y="3480383"/>
            <a:ext cx="51435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KN</a:t>
            </a:r>
            <a:r>
              <a:rPr kumimoji="0" lang="en-US" altLang="en-US" sz="1200" b="0" i="0" u="none" strike="noStrike" cap="none" normalizeH="0" baseline="0" noProof="1">
                <a:ln>
                  <a:noFill/>
                </a:ln>
                <a:solidFill>
                  <a:srgbClr val="000000"/>
                </a:solidFill>
                <a:effectLst/>
                <a:latin typeface="Wingdings 2" panose="05020102010507070707" pitchFamily="18" charset="2"/>
              </a:rPr>
              <a:t>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47">
            <a:extLst>
              <a:ext uri="{FF2B5EF4-FFF2-40B4-BE49-F238E27FC236}">
                <a16:creationId xmlns:a16="http://schemas.microsoft.com/office/drawing/2014/main" id="{406175BE-49DA-43EE-A9E7-59D8F05FA87A}"/>
              </a:ext>
            </a:extLst>
          </p:cNvPr>
          <p:cNvSpPr txBox="1">
            <a:spLocks noChangeArrowheads="1"/>
          </p:cNvSpPr>
          <p:nvPr/>
        </p:nvSpPr>
        <p:spPr bwMode="auto">
          <a:xfrm>
            <a:off x="10359879" y="2394533"/>
            <a:ext cx="131445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History of success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Text Box 48">
            <a:extLst>
              <a:ext uri="{FF2B5EF4-FFF2-40B4-BE49-F238E27FC236}">
                <a16:creationId xmlns:a16="http://schemas.microsoft.com/office/drawing/2014/main" id="{D0F81DCB-E7B7-4522-81EF-D5BDF83DD34E}"/>
              </a:ext>
            </a:extLst>
          </p:cNvPr>
          <p:cNvSpPr txBox="1">
            <a:spLocks noChangeArrowheads="1"/>
          </p:cNvSpPr>
          <p:nvPr/>
        </p:nvSpPr>
        <p:spPr bwMode="auto">
          <a:xfrm>
            <a:off x="1025641" y="4705280"/>
            <a:ext cx="3543300" cy="166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49">
            <a:extLst>
              <a:ext uri="{FF2B5EF4-FFF2-40B4-BE49-F238E27FC236}">
                <a16:creationId xmlns:a16="http://schemas.microsoft.com/office/drawing/2014/main" id="{423E2BC5-1FB3-4EAE-93B9-C1084CBCC64D}"/>
              </a:ext>
            </a:extLst>
          </p:cNvPr>
          <p:cNvSpPr txBox="1">
            <a:spLocks noChangeArrowheads="1"/>
          </p:cNvSpPr>
          <p:nvPr/>
        </p:nvSpPr>
        <p:spPr bwMode="auto">
          <a:xfrm>
            <a:off x="1282816" y="5229155"/>
            <a:ext cx="16002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Seleucus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(Trump)</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  </a:t>
            </a:r>
            <a:r>
              <a:rPr kumimoji="0" lang="en-US" altLang="en-US" sz="1200" b="1" i="0" u="none" strike="noStrike" cap="none" normalizeH="0" baseline="0" noProof="1">
                <a:ln>
                  <a:noFill/>
                </a:ln>
                <a:solidFill>
                  <a:srgbClr val="000000"/>
                </a:solidFill>
                <a:effectLst/>
                <a:latin typeface="Arial Narrow" panose="020B0606020202030204" pitchFamily="34" charset="0"/>
              </a:rPr>
              <a:t>↑</a:t>
            </a:r>
            <a:r>
              <a:rPr kumimoji="0" lang="en-US" altLang="en-US" sz="1200" b="1"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Text Box 50">
            <a:extLst>
              <a:ext uri="{FF2B5EF4-FFF2-40B4-BE49-F238E27FC236}">
                <a16:creationId xmlns:a16="http://schemas.microsoft.com/office/drawing/2014/main" id="{159791C7-AA53-45F9-96B6-9ACBCFC26002}"/>
              </a:ext>
            </a:extLst>
          </p:cNvPr>
          <p:cNvSpPr txBox="1">
            <a:spLocks noChangeArrowheads="1"/>
          </p:cNvSpPr>
          <p:nvPr/>
        </p:nvSpPr>
        <p:spPr bwMode="auto">
          <a:xfrm>
            <a:off x="3610091" y="5400605"/>
            <a:ext cx="75882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 name="AutoShape 51">
            <a:extLst>
              <a:ext uri="{FF2B5EF4-FFF2-40B4-BE49-F238E27FC236}">
                <a16:creationId xmlns:a16="http://schemas.microsoft.com/office/drawing/2014/main" id="{41668AB6-FCBE-4890-8216-A6DC28198F45}"/>
              </a:ext>
            </a:extLst>
          </p:cNvPr>
          <p:cNvSpPr>
            <a:spLocks/>
          </p:cNvSpPr>
          <p:nvPr/>
        </p:nvSpPr>
        <p:spPr bwMode="auto">
          <a:xfrm rot="10800000">
            <a:off x="2940166" y="5286305"/>
            <a:ext cx="176213" cy="782638"/>
          </a:xfrm>
          <a:prstGeom prst="leftBracket">
            <a:avLst>
              <a:gd name="adj" fmla="val 3701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3" name="Text Box 52">
            <a:extLst>
              <a:ext uri="{FF2B5EF4-FFF2-40B4-BE49-F238E27FC236}">
                <a16:creationId xmlns:a16="http://schemas.microsoft.com/office/drawing/2014/main" id="{BE514967-08F8-49BF-97AD-A987947B3F45}"/>
              </a:ext>
            </a:extLst>
          </p:cNvPr>
          <p:cNvSpPr txBox="1">
            <a:spLocks noChangeArrowheads="1"/>
          </p:cNvSpPr>
          <p:nvPr/>
        </p:nvSpPr>
        <p:spPr bwMode="auto">
          <a:xfrm>
            <a:off x="3168766" y="5457755"/>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Text Box 53">
            <a:extLst>
              <a:ext uri="{FF2B5EF4-FFF2-40B4-BE49-F238E27FC236}">
                <a16:creationId xmlns:a16="http://schemas.microsoft.com/office/drawing/2014/main" id="{A801958E-D64A-44D0-9F9C-5CB3562C379A}"/>
              </a:ext>
            </a:extLst>
          </p:cNvPr>
          <p:cNvSpPr txBox="1">
            <a:spLocks noChangeArrowheads="1"/>
          </p:cNvSpPr>
          <p:nvPr/>
        </p:nvSpPr>
        <p:spPr bwMode="auto">
          <a:xfrm>
            <a:off x="1054216" y="4143305"/>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2nd 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 (shows us who wins)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1B473707-1C88-4EC4-A191-0ADC87319588}"/>
              </a:ext>
            </a:extLst>
          </p:cNvPr>
          <p:cNvSpPr txBox="1">
            <a:spLocks noChangeArrowheads="1"/>
          </p:cNvSpPr>
          <p:nvPr/>
        </p:nvSpPr>
        <p:spPr bwMode="auto">
          <a:xfrm>
            <a:off x="2311516" y="4714805"/>
            <a:ext cx="15430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500 war elephants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56" name="Group 55">
            <a:extLst>
              <a:ext uri="{FF2B5EF4-FFF2-40B4-BE49-F238E27FC236}">
                <a16:creationId xmlns:a16="http://schemas.microsoft.com/office/drawing/2014/main" id="{09BD2AE1-4B0B-4D42-9225-CAFA7D458004}"/>
              </a:ext>
            </a:extLst>
          </p:cNvPr>
          <p:cNvGrpSpPr>
            <a:grpSpLocks/>
          </p:cNvGrpSpPr>
          <p:nvPr/>
        </p:nvGrpSpPr>
        <p:grpSpPr bwMode="auto">
          <a:xfrm rot="20201610">
            <a:off x="1911466" y="4829105"/>
            <a:ext cx="1657350" cy="971550"/>
            <a:chOff x="110813850" y="112071150"/>
            <a:chExt cx="1657350" cy="971550"/>
          </a:xfrm>
        </p:grpSpPr>
        <p:sp>
          <p:nvSpPr>
            <p:cNvPr id="57" name="Arc 56">
              <a:extLst>
                <a:ext uri="{FF2B5EF4-FFF2-40B4-BE49-F238E27FC236}">
                  <a16:creationId xmlns:a16="http://schemas.microsoft.com/office/drawing/2014/main" id="{476299FB-C571-46B9-8B45-3FA36A5A4860}"/>
                </a:ext>
              </a:extLst>
            </p:cNvPr>
            <p:cNvSpPr>
              <a:spLocks/>
            </p:cNvSpPr>
            <p:nvPr/>
          </p:nvSpPr>
          <p:spPr bwMode="auto">
            <a:xfrm>
              <a:off x="110813850" y="112071150"/>
              <a:ext cx="1657350" cy="9715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8" name="Line 57">
              <a:extLst>
                <a:ext uri="{FF2B5EF4-FFF2-40B4-BE49-F238E27FC236}">
                  <a16:creationId xmlns:a16="http://schemas.microsoft.com/office/drawing/2014/main" id="{CB789F06-1607-453D-899C-2B4394B37707}"/>
                </a:ext>
              </a:extLst>
            </p:cNvPr>
            <p:cNvSpPr>
              <a:spLocks noChangeShapeType="1"/>
            </p:cNvSpPr>
            <p:nvPr/>
          </p:nvSpPr>
          <p:spPr bwMode="auto">
            <a:xfrm>
              <a:off x="112471200" y="112985550"/>
              <a:ext cx="0" cy="5715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59" name="Text Box 58">
            <a:extLst>
              <a:ext uri="{FF2B5EF4-FFF2-40B4-BE49-F238E27FC236}">
                <a16:creationId xmlns:a16="http://schemas.microsoft.com/office/drawing/2014/main" id="{2615A3C0-5CD9-4C52-A39B-D06AA8959F7A}"/>
              </a:ext>
            </a:extLst>
          </p:cNvPr>
          <p:cNvSpPr txBox="1">
            <a:spLocks noChangeArrowheads="1"/>
          </p:cNvSpPr>
          <p:nvPr/>
        </p:nvSpPr>
        <p:spPr bwMode="auto">
          <a:xfrm>
            <a:off x="5959329" y="4834150"/>
            <a:ext cx="354330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0" name="Text Box 59">
            <a:extLst>
              <a:ext uri="{FF2B5EF4-FFF2-40B4-BE49-F238E27FC236}">
                <a16:creationId xmlns:a16="http://schemas.microsoft.com/office/drawing/2014/main" id="{AC33D429-4D08-4E77-BA5F-D57BBAFB8D2C}"/>
              </a:ext>
            </a:extLst>
          </p:cNvPr>
          <p:cNvSpPr txBox="1">
            <a:spLocks noChangeArrowheads="1"/>
          </p:cNvSpPr>
          <p:nvPr/>
        </p:nvSpPr>
        <p:spPr bwMode="auto">
          <a:xfrm>
            <a:off x="6073629" y="5062750"/>
            <a:ext cx="16002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Hitler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Stalin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1053F5B7-6CCD-49BF-8AB2-FDD71C83DFB1}"/>
              </a:ext>
            </a:extLst>
          </p:cNvPr>
          <p:cNvSpPr txBox="1">
            <a:spLocks noChangeArrowheads="1"/>
          </p:cNvSpPr>
          <p:nvPr/>
        </p:nvSpPr>
        <p:spPr bwMode="auto">
          <a:xfrm>
            <a:off x="8359629" y="4908763"/>
            <a:ext cx="1143000" cy="118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Poland  (exec)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France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Britain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AutoShape 61">
            <a:extLst>
              <a:ext uri="{FF2B5EF4-FFF2-40B4-BE49-F238E27FC236}">
                <a16:creationId xmlns:a16="http://schemas.microsoft.com/office/drawing/2014/main" id="{0AB862C8-4CD6-4623-A9B8-6FB386808571}"/>
              </a:ext>
            </a:extLst>
          </p:cNvPr>
          <p:cNvSpPr>
            <a:spLocks/>
          </p:cNvSpPr>
          <p:nvPr/>
        </p:nvSpPr>
        <p:spPr bwMode="auto">
          <a:xfrm rot="-10800000">
            <a:off x="7730979" y="4891300"/>
            <a:ext cx="119063" cy="839788"/>
          </a:xfrm>
          <a:prstGeom prst="leftBracket">
            <a:avLst>
              <a:gd name="adj" fmla="val 58778"/>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3" name="Text Box 62">
            <a:extLst>
              <a:ext uri="{FF2B5EF4-FFF2-40B4-BE49-F238E27FC236}">
                <a16:creationId xmlns:a16="http://schemas.microsoft.com/office/drawing/2014/main" id="{96CD2C6C-53AA-4510-81C6-E86CD47418C0}"/>
              </a:ext>
            </a:extLst>
          </p:cNvPr>
          <p:cNvSpPr txBox="1">
            <a:spLocks noChangeArrowheads="1"/>
          </p:cNvSpPr>
          <p:nvPr/>
        </p:nvSpPr>
        <p:spPr bwMode="auto">
          <a:xfrm>
            <a:off x="7959579" y="5234200"/>
            <a:ext cx="3857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BA24609C-DBC9-4122-986D-D1167ADAB9C5}"/>
              </a:ext>
            </a:extLst>
          </p:cNvPr>
          <p:cNvSpPr txBox="1">
            <a:spLocks noChangeArrowheads="1"/>
          </p:cNvSpPr>
          <p:nvPr/>
        </p:nvSpPr>
        <p:spPr bwMode="auto">
          <a:xfrm>
            <a:off x="5959329" y="4386475"/>
            <a:ext cx="347821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Hitler begins WW2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Line 64">
            <a:extLst>
              <a:ext uri="{FF2B5EF4-FFF2-40B4-BE49-F238E27FC236}">
                <a16:creationId xmlns:a16="http://schemas.microsoft.com/office/drawing/2014/main" id="{EBA05BED-ACBE-4854-B0DD-2F420ED0357F}"/>
              </a:ext>
            </a:extLst>
          </p:cNvPr>
          <p:cNvSpPr>
            <a:spLocks noChangeShapeType="1"/>
          </p:cNvSpPr>
          <p:nvPr/>
        </p:nvSpPr>
        <p:spPr bwMode="auto">
          <a:xfrm>
            <a:off x="8473929" y="5229155"/>
            <a:ext cx="4572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0935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1000" fill="hold"/>
                                        <p:tgtEl>
                                          <p:spTgt spid="1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1000"/>
                                        <p:tgtEl>
                                          <p:spTgt spid="19"/>
                                        </p:tgtEl>
                                      </p:cBhvr>
                                    </p:animEffect>
                                    <p:anim calcmode="lin" valueType="num">
                                      <p:cBhvr>
                                        <p:cTn id="95" dur="1000" fill="hold"/>
                                        <p:tgtEl>
                                          <p:spTgt spid="19"/>
                                        </p:tgtEl>
                                        <p:attrNameLst>
                                          <p:attrName>ppt_x</p:attrName>
                                        </p:attrNameLst>
                                      </p:cBhvr>
                                      <p:tavLst>
                                        <p:tav tm="0">
                                          <p:val>
                                            <p:strVal val="#ppt_x"/>
                                          </p:val>
                                        </p:tav>
                                        <p:tav tm="100000">
                                          <p:val>
                                            <p:strVal val="#ppt_x"/>
                                          </p:val>
                                        </p:tav>
                                      </p:tavLst>
                                    </p:anim>
                                    <p:anim calcmode="lin" valueType="num">
                                      <p:cBhvr>
                                        <p:cTn id="96" dur="1000" fill="hold"/>
                                        <p:tgtEl>
                                          <p:spTgt spid="1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1000"/>
                                        <p:tgtEl>
                                          <p:spTgt spid="20"/>
                                        </p:tgtEl>
                                      </p:cBhvr>
                                    </p:animEffect>
                                    <p:anim calcmode="lin" valueType="num">
                                      <p:cBhvr>
                                        <p:cTn id="100" dur="1000" fill="hold"/>
                                        <p:tgtEl>
                                          <p:spTgt spid="20"/>
                                        </p:tgtEl>
                                        <p:attrNameLst>
                                          <p:attrName>ppt_x</p:attrName>
                                        </p:attrNameLst>
                                      </p:cBhvr>
                                      <p:tavLst>
                                        <p:tav tm="0">
                                          <p:val>
                                            <p:strVal val="#ppt_x"/>
                                          </p:val>
                                        </p:tav>
                                        <p:tav tm="100000">
                                          <p:val>
                                            <p:strVal val="#ppt_x"/>
                                          </p:val>
                                        </p:tav>
                                      </p:tavLst>
                                    </p:anim>
                                    <p:anim calcmode="lin" valueType="num">
                                      <p:cBhvr>
                                        <p:cTn id="101" dur="1000" fill="hold"/>
                                        <p:tgtEl>
                                          <p:spTgt spid="20"/>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1000"/>
                                        <p:tgtEl>
                                          <p:spTgt spid="21"/>
                                        </p:tgtEl>
                                      </p:cBhvr>
                                    </p:animEffect>
                                    <p:anim calcmode="lin" valueType="num">
                                      <p:cBhvr>
                                        <p:cTn id="105" dur="1000" fill="hold"/>
                                        <p:tgtEl>
                                          <p:spTgt spid="21"/>
                                        </p:tgtEl>
                                        <p:attrNameLst>
                                          <p:attrName>ppt_x</p:attrName>
                                        </p:attrNameLst>
                                      </p:cBhvr>
                                      <p:tavLst>
                                        <p:tav tm="0">
                                          <p:val>
                                            <p:strVal val="#ppt_x"/>
                                          </p:val>
                                        </p:tav>
                                        <p:tav tm="100000">
                                          <p:val>
                                            <p:strVal val="#ppt_x"/>
                                          </p:val>
                                        </p:tav>
                                      </p:tavLst>
                                    </p:anim>
                                    <p:anim calcmode="lin" valueType="num">
                                      <p:cBhvr>
                                        <p:cTn id="106" dur="1000" fill="hold"/>
                                        <p:tgtEl>
                                          <p:spTgt spid="2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1000" fill="hold"/>
                                        <p:tgtEl>
                                          <p:spTgt spid="2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fade">
                                      <p:cBhvr>
                                        <p:cTn id="119" dur="1000"/>
                                        <p:tgtEl>
                                          <p:spTgt spid="24"/>
                                        </p:tgtEl>
                                      </p:cBhvr>
                                    </p:animEffect>
                                    <p:anim calcmode="lin" valueType="num">
                                      <p:cBhvr>
                                        <p:cTn id="120" dur="1000" fill="hold"/>
                                        <p:tgtEl>
                                          <p:spTgt spid="24"/>
                                        </p:tgtEl>
                                        <p:attrNameLst>
                                          <p:attrName>ppt_x</p:attrName>
                                        </p:attrNameLst>
                                      </p:cBhvr>
                                      <p:tavLst>
                                        <p:tav tm="0">
                                          <p:val>
                                            <p:strVal val="#ppt_x"/>
                                          </p:val>
                                        </p:tav>
                                        <p:tav tm="100000">
                                          <p:val>
                                            <p:strVal val="#ppt_x"/>
                                          </p:val>
                                        </p:tav>
                                      </p:tavLst>
                                    </p:anim>
                                    <p:anim calcmode="lin" valueType="num">
                                      <p:cBhvr>
                                        <p:cTn id="121" dur="1000" fill="hold"/>
                                        <p:tgtEl>
                                          <p:spTgt spid="24"/>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Effect transition="in" filter="fade">
                                      <p:cBhvr>
                                        <p:cTn id="124" dur="1000"/>
                                        <p:tgtEl>
                                          <p:spTgt spid="25"/>
                                        </p:tgtEl>
                                      </p:cBhvr>
                                    </p:animEffect>
                                    <p:anim calcmode="lin" valueType="num">
                                      <p:cBhvr>
                                        <p:cTn id="125" dur="1000" fill="hold"/>
                                        <p:tgtEl>
                                          <p:spTgt spid="25"/>
                                        </p:tgtEl>
                                        <p:attrNameLst>
                                          <p:attrName>ppt_x</p:attrName>
                                        </p:attrNameLst>
                                      </p:cBhvr>
                                      <p:tavLst>
                                        <p:tav tm="0">
                                          <p:val>
                                            <p:strVal val="#ppt_x"/>
                                          </p:val>
                                        </p:tav>
                                        <p:tav tm="100000">
                                          <p:val>
                                            <p:strVal val="#ppt_x"/>
                                          </p:val>
                                        </p:tav>
                                      </p:tavLst>
                                    </p:anim>
                                    <p:anim calcmode="lin" valueType="num">
                                      <p:cBhvr>
                                        <p:cTn id="126" dur="1000" fill="hold"/>
                                        <p:tgtEl>
                                          <p:spTgt spid="25"/>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6"/>
                                        </p:tgtEl>
                                        <p:attrNameLst>
                                          <p:attrName>style.visibility</p:attrName>
                                        </p:attrNameLst>
                                      </p:cBhvr>
                                      <p:to>
                                        <p:strVal val="visible"/>
                                      </p:to>
                                    </p:set>
                                    <p:animEffect transition="in" filter="fade">
                                      <p:cBhvr>
                                        <p:cTn id="129" dur="1000"/>
                                        <p:tgtEl>
                                          <p:spTgt spid="26"/>
                                        </p:tgtEl>
                                      </p:cBhvr>
                                    </p:animEffect>
                                    <p:anim calcmode="lin" valueType="num">
                                      <p:cBhvr>
                                        <p:cTn id="130" dur="1000" fill="hold"/>
                                        <p:tgtEl>
                                          <p:spTgt spid="26"/>
                                        </p:tgtEl>
                                        <p:attrNameLst>
                                          <p:attrName>ppt_x</p:attrName>
                                        </p:attrNameLst>
                                      </p:cBhvr>
                                      <p:tavLst>
                                        <p:tav tm="0">
                                          <p:val>
                                            <p:strVal val="#ppt_x"/>
                                          </p:val>
                                        </p:tav>
                                        <p:tav tm="100000">
                                          <p:val>
                                            <p:strVal val="#ppt_x"/>
                                          </p:val>
                                        </p:tav>
                                      </p:tavLst>
                                    </p:anim>
                                    <p:anim calcmode="lin" valueType="num">
                                      <p:cBhvr>
                                        <p:cTn id="131" dur="1000" fill="hold"/>
                                        <p:tgtEl>
                                          <p:spTgt spid="26"/>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7"/>
                                        </p:tgtEl>
                                        <p:attrNameLst>
                                          <p:attrName>style.visibility</p:attrName>
                                        </p:attrNameLst>
                                      </p:cBhvr>
                                      <p:to>
                                        <p:strVal val="visible"/>
                                      </p:to>
                                    </p:set>
                                    <p:animEffect transition="in" filter="fade">
                                      <p:cBhvr>
                                        <p:cTn id="134" dur="1000"/>
                                        <p:tgtEl>
                                          <p:spTgt spid="27"/>
                                        </p:tgtEl>
                                      </p:cBhvr>
                                    </p:animEffect>
                                    <p:anim calcmode="lin" valueType="num">
                                      <p:cBhvr>
                                        <p:cTn id="135" dur="1000" fill="hold"/>
                                        <p:tgtEl>
                                          <p:spTgt spid="27"/>
                                        </p:tgtEl>
                                        <p:attrNameLst>
                                          <p:attrName>ppt_x</p:attrName>
                                        </p:attrNameLst>
                                      </p:cBhvr>
                                      <p:tavLst>
                                        <p:tav tm="0">
                                          <p:val>
                                            <p:strVal val="#ppt_x"/>
                                          </p:val>
                                        </p:tav>
                                        <p:tav tm="100000">
                                          <p:val>
                                            <p:strVal val="#ppt_x"/>
                                          </p:val>
                                        </p:tav>
                                      </p:tavLst>
                                    </p:anim>
                                    <p:anim calcmode="lin" valueType="num">
                                      <p:cBhvr>
                                        <p:cTn id="136" dur="1000" fill="hold"/>
                                        <p:tgtEl>
                                          <p:spTgt spid="27"/>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1000"/>
                                        <p:tgtEl>
                                          <p:spTgt spid="28"/>
                                        </p:tgtEl>
                                      </p:cBhvr>
                                    </p:animEffect>
                                    <p:anim calcmode="lin" valueType="num">
                                      <p:cBhvr>
                                        <p:cTn id="140" dur="1000" fill="hold"/>
                                        <p:tgtEl>
                                          <p:spTgt spid="28"/>
                                        </p:tgtEl>
                                        <p:attrNameLst>
                                          <p:attrName>ppt_x</p:attrName>
                                        </p:attrNameLst>
                                      </p:cBhvr>
                                      <p:tavLst>
                                        <p:tav tm="0">
                                          <p:val>
                                            <p:strVal val="#ppt_x"/>
                                          </p:val>
                                        </p:tav>
                                        <p:tav tm="100000">
                                          <p:val>
                                            <p:strVal val="#ppt_x"/>
                                          </p:val>
                                        </p:tav>
                                      </p:tavLst>
                                    </p:anim>
                                    <p:anim calcmode="lin" valueType="num">
                                      <p:cBhvr>
                                        <p:cTn id="141" dur="1000" fill="hold"/>
                                        <p:tgtEl>
                                          <p:spTgt spid="2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000"/>
                                        <p:tgtEl>
                                          <p:spTgt spid="29"/>
                                        </p:tgtEl>
                                      </p:cBhvr>
                                    </p:animEffect>
                                    <p:anim calcmode="lin" valueType="num">
                                      <p:cBhvr>
                                        <p:cTn id="145" dur="1000" fill="hold"/>
                                        <p:tgtEl>
                                          <p:spTgt spid="29"/>
                                        </p:tgtEl>
                                        <p:attrNameLst>
                                          <p:attrName>ppt_x</p:attrName>
                                        </p:attrNameLst>
                                      </p:cBhvr>
                                      <p:tavLst>
                                        <p:tav tm="0">
                                          <p:val>
                                            <p:strVal val="#ppt_x"/>
                                          </p:val>
                                        </p:tav>
                                        <p:tav tm="100000">
                                          <p:val>
                                            <p:strVal val="#ppt_x"/>
                                          </p:val>
                                        </p:tav>
                                      </p:tavLst>
                                    </p:anim>
                                    <p:anim calcmode="lin" valueType="num">
                                      <p:cBhvr>
                                        <p:cTn id="146" dur="100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0"/>
                                        </p:tgtEl>
                                        <p:attrNameLst>
                                          <p:attrName>style.visibility</p:attrName>
                                        </p:attrNameLst>
                                      </p:cBhvr>
                                      <p:to>
                                        <p:strVal val="visible"/>
                                      </p:to>
                                    </p:set>
                                    <p:animEffect transition="in" filter="fade">
                                      <p:cBhvr>
                                        <p:cTn id="149" dur="1000"/>
                                        <p:tgtEl>
                                          <p:spTgt spid="30"/>
                                        </p:tgtEl>
                                      </p:cBhvr>
                                    </p:animEffect>
                                    <p:anim calcmode="lin" valueType="num">
                                      <p:cBhvr>
                                        <p:cTn id="150" dur="1000" fill="hold"/>
                                        <p:tgtEl>
                                          <p:spTgt spid="30"/>
                                        </p:tgtEl>
                                        <p:attrNameLst>
                                          <p:attrName>ppt_x</p:attrName>
                                        </p:attrNameLst>
                                      </p:cBhvr>
                                      <p:tavLst>
                                        <p:tav tm="0">
                                          <p:val>
                                            <p:strVal val="#ppt_x"/>
                                          </p:val>
                                        </p:tav>
                                        <p:tav tm="100000">
                                          <p:val>
                                            <p:strVal val="#ppt_x"/>
                                          </p:val>
                                        </p:tav>
                                      </p:tavLst>
                                    </p:anim>
                                    <p:anim calcmode="lin" valueType="num">
                                      <p:cBhvr>
                                        <p:cTn id="151" dur="1000" fill="hold"/>
                                        <p:tgtEl>
                                          <p:spTgt spid="30"/>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1"/>
                                        </p:tgtEl>
                                        <p:attrNameLst>
                                          <p:attrName>style.visibility</p:attrName>
                                        </p:attrNameLst>
                                      </p:cBhvr>
                                      <p:to>
                                        <p:strVal val="visible"/>
                                      </p:to>
                                    </p:set>
                                    <p:animEffect transition="in" filter="fade">
                                      <p:cBhvr>
                                        <p:cTn id="154" dur="1000"/>
                                        <p:tgtEl>
                                          <p:spTgt spid="31"/>
                                        </p:tgtEl>
                                      </p:cBhvr>
                                    </p:animEffect>
                                    <p:anim calcmode="lin" valueType="num">
                                      <p:cBhvr>
                                        <p:cTn id="155" dur="1000" fill="hold"/>
                                        <p:tgtEl>
                                          <p:spTgt spid="31"/>
                                        </p:tgtEl>
                                        <p:attrNameLst>
                                          <p:attrName>ppt_x</p:attrName>
                                        </p:attrNameLst>
                                      </p:cBhvr>
                                      <p:tavLst>
                                        <p:tav tm="0">
                                          <p:val>
                                            <p:strVal val="#ppt_x"/>
                                          </p:val>
                                        </p:tav>
                                        <p:tav tm="100000">
                                          <p:val>
                                            <p:strVal val="#ppt_x"/>
                                          </p:val>
                                        </p:tav>
                                      </p:tavLst>
                                    </p:anim>
                                    <p:anim calcmode="lin" valueType="num">
                                      <p:cBhvr>
                                        <p:cTn id="156" dur="1000" fill="hold"/>
                                        <p:tgtEl>
                                          <p:spTgt spid="31"/>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2"/>
                                        </p:tgtEl>
                                        <p:attrNameLst>
                                          <p:attrName>style.visibility</p:attrName>
                                        </p:attrNameLst>
                                      </p:cBhvr>
                                      <p:to>
                                        <p:strVal val="visible"/>
                                      </p:to>
                                    </p:set>
                                    <p:animEffect transition="in" filter="fade">
                                      <p:cBhvr>
                                        <p:cTn id="159" dur="1000"/>
                                        <p:tgtEl>
                                          <p:spTgt spid="32"/>
                                        </p:tgtEl>
                                      </p:cBhvr>
                                    </p:animEffect>
                                    <p:anim calcmode="lin" valueType="num">
                                      <p:cBhvr>
                                        <p:cTn id="160" dur="1000" fill="hold"/>
                                        <p:tgtEl>
                                          <p:spTgt spid="32"/>
                                        </p:tgtEl>
                                        <p:attrNameLst>
                                          <p:attrName>ppt_x</p:attrName>
                                        </p:attrNameLst>
                                      </p:cBhvr>
                                      <p:tavLst>
                                        <p:tav tm="0">
                                          <p:val>
                                            <p:strVal val="#ppt_x"/>
                                          </p:val>
                                        </p:tav>
                                        <p:tav tm="100000">
                                          <p:val>
                                            <p:strVal val="#ppt_x"/>
                                          </p:val>
                                        </p:tav>
                                      </p:tavLst>
                                    </p:anim>
                                    <p:anim calcmode="lin" valueType="num">
                                      <p:cBhvr>
                                        <p:cTn id="161" dur="1000" fill="hold"/>
                                        <p:tgtEl>
                                          <p:spTgt spid="32"/>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3"/>
                                        </p:tgtEl>
                                        <p:attrNameLst>
                                          <p:attrName>style.visibility</p:attrName>
                                        </p:attrNameLst>
                                      </p:cBhvr>
                                      <p:to>
                                        <p:strVal val="visible"/>
                                      </p:to>
                                    </p:set>
                                    <p:animEffect transition="in" filter="fade">
                                      <p:cBhvr>
                                        <p:cTn id="164" dur="1000"/>
                                        <p:tgtEl>
                                          <p:spTgt spid="33"/>
                                        </p:tgtEl>
                                      </p:cBhvr>
                                    </p:animEffect>
                                    <p:anim calcmode="lin" valueType="num">
                                      <p:cBhvr>
                                        <p:cTn id="165" dur="1000" fill="hold"/>
                                        <p:tgtEl>
                                          <p:spTgt spid="33"/>
                                        </p:tgtEl>
                                        <p:attrNameLst>
                                          <p:attrName>ppt_x</p:attrName>
                                        </p:attrNameLst>
                                      </p:cBhvr>
                                      <p:tavLst>
                                        <p:tav tm="0">
                                          <p:val>
                                            <p:strVal val="#ppt_x"/>
                                          </p:val>
                                        </p:tav>
                                        <p:tav tm="100000">
                                          <p:val>
                                            <p:strVal val="#ppt_x"/>
                                          </p:val>
                                        </p:tav>
                                      </p:tavLst>
                                    </p:anim>
                                    <p:anim calcmode="lin" valueType="num">
                                      <p:cBhvr>
                                        <p:cTn id="166" dur="1000" fill="hold"/>
                                        <p:tgtEl>
                                          <p:spTgt spid="33"/>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4"/>
                                        </p:tgtEl>
                                        <p:attrNameLst>
                                          <p:attrName>style.visibility</p:attrName>
                                        </p:attrNameLst>
                                      </p:cBhvr>
                                      <p:to>
                                        <p:strVal val="visible"/>
                                      </p:to>
                                    </p:set>
                                    <p:animEffect transition="in" filter="fade">
                                      <p:cBhvr>
                                        <p:cTn id="169" dur="1000"/>
                                        <p:tgtEl>
                                          <p:spTgt spid="34"/>
                                        </p:tgtEl>
                                      </p:cBhvr>
                                    </p:animEffect>
                                    <p:anim calcmode="lin" valueType="num">
                                      <p:cBhvr>
                                        <p:cTn id="170" dur="1000" fill="hold"/>
                                        <p:tgtEl>
                                          <p:spTgt spid="34"/>
                                        </p:tgtEl>
                                        <p:attrNameLst>
                                          <p:attrName>ppt_x</p:attrName>
                                        </p:attrNameLst>
                                      </p:cBhvr>
                                      <p:tavLst>
                                        <p:tav tm="0">
                                          <p:val>
                                            <p:strVal val="#ppt_x"/>
                                          </p:val>
                                        </p:tav>
                                        <p:tav tm="100000">
                                          <p:val>
                                            <p:strVal val="#ppt_x"/>
                                          </p:val>
                                        </p:tav>
                                      </p:tavLst>
                                    </p:anim>
                                    <p:anim calcmode="lin" valueType="num">
                                      <p:cBhvr>
                                        <p:cTn id="171" dur="1000" fill="hold"/>
                                        <p:tgtEl>
                                          <p:spTgt spid="34"/>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5"/>
                                        </p:tgtEl>
                                        <p:attrNameLst>
                                          <p:attrName>style.visibility</p:attrName>
                                        </p:attrNameLst>
                                      </p:cBhvr>
                                      <p:to>
                                        <p:strVal val="visible"/>
                                      </p:to>
                                    </p:set>
                                    <p:animEffect transition="in" filter="fade">
                                      <p:cBhvr>
                                        <p:cTn id="174" dur="1000"/>
                                        <p:tgtEl>
                                          <p:spTgt spid="35"/>
                                        </p:tgtEl>
                                      </p:cBhvr>
                                    </p:animEffect>
                                    <p:anim calcmode="lin" valueType="num">
                                      <p:cBhvr>
                                        <p:cTn id="175" dur="1000" fill="hold"/>
                                        <p:tgtEl>
                                          <p:spTgt spid="35"/>
                                        </p:tgtEl>
                                        <p:attrNameLst>
                                          <p:attrName>ppt_x</p:attrName>
                                        </p:attrNameLst>
                                      </p:cBhvr>
                                      <p:tavLst>
                                        <p:tav tm="0">
                                          <p:val>
                                            <p:strVal val="#ppt_x"/>
                                          </p:val>
                                        </p:tav>
                                        <p:tav tm="100000">
                                          <p:val>
                                            <p:strVal val="#ppt_x"/>
                                          </p:val>
                                        </p:tav>
                                      </p:tavLst>
                                    </p:anim>
                                    <p:anim calcmode="lin" valueType="num">
                                      <p:cBhvr>
                                        <p:cTn id="176" dur="1000" fill="hold"/>
                                        <p:tgtEl>
                                          <p:spTgt spid="35"/>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6"/>
                                        </p:tgtEl>
                                        <p:attrNameLst>
                                          <p:attrName>style.visibility</p:attrName>
                                        </p:attrNameLst>
                                      </p:cBhvr>
                                      <p:to>
                                        <p:strVal val="visible"/>
                                      </p:to>
                                    </p:set>
                                    <p:animEffect transition="in" filter="fade">
                                      <p:cBhvr>
                                        <p:cTn id="179" dur="1000"/>
                                        <p:tgtEl>
                                          <p:spTgt spid="36"/>
                                        </p:tgtEl>
                                      </p:cBhvr>
                                    </p:animEffect>
                                    <p:anim calcmode="lin" valueType="num">
                                      <p:cBhvr>
                                        <p:cTn id="180" dur="1000" fill="hold"/>
                                        <p:tgtEl>
                                          <p:spTgt spid="36"/>
                                        </p:tgtEl>
                                        <p:attrNameLst>
                                          <p:attrName>ppt_x</p:attrName>
                                        </p:attrNameLst>
                                      </p:cBhvr>
                                      <p:tavLst>
                                        <p:tav tm="0">
                                          <p:val>
                                            <p:strVal val="#ppt_x"/>
                                          </p:val>
                                        </p:tav>
                                        <p:tav tm="100000">
                                          <p:val>
                                            <p:strVal val="#ppt_x"/>
                                          </p:val>
                                        </p:tav>
                                      </p:tavLst>
                                    </p:anim>
                                    <p:anim calcmode="lin" valueType="num">
                                      <p:cBhvr>
                                        <p:cTn id="181" dur="1000" fill="hold"/>
                                        <p:tgtEl>
                                          <p:spTgt spid="36"/>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37"/>
                                        </p:tgtEl>
                                        <p:attrNameLst>
                                          <p:attrName>style.visibility</p:attrName>
                                        </p:attrNameLst>
                                      </p:cBhvr>
                                      <p:to>
                                        <p:strVal val="visible"/>
                                      </p:to>
                                    </p:set>
                                    <p:animEffect transition="in" filter="fade">
                                      <p:cBhvr>
                                        <p:cTn id="184" dur="1000"/>
                                        <p:tgtEl>
                                          <p:spTgt spid="37"/>
                                        </p:tgtEl>
                                      </p:cBhvr>
                                    </p:animEffect>
                                    <p:anim calcmode="lin" valueType="num">
                                      <p:cBhvr>
                                        <p:cTn id="185" dur="1000" fill="hold"/>
                                        <p:tgtEl>
                                          <p:spTgt spid="37"/>
                                        </p:tgtEl>
                                        <p:attrNameLst>
                                          <p:attrName>ppt_x</p:attrName>
                                        </p:attrNameLst>
                                      </p:cBhvr>
                                      <p:tavLst>
                                        <p:tav tm="0">
                                          <p:val>
                                            <p:strVal val="#ppt_x"/>
                                          </p:val>
                                        </p:tav>
                                        <p:tav tm="100000">
                                          <p:val>
                                            <p:strVal val="#ppt_x"/>
                                          </p:val>
                                        </p:tav>
                                      </p:tavLst>
                                    </p:anim>
                                    <p:anim calcmode="lin" valueType="num">
                                      <p:cBhvr>
                                        <p:cTn id="186" dur="1000" fill="hold"/>
                                        <p:tgtEl>
                                          <p:spTgt spid="37"/>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38"/>
                                        </p:tgtEl>
                                        <p:attrNameLst>
                                          <p:attrName>style.visibility</p:attrName>
                                        </p:attrNameLst>
                                      </p:cBhvr>
                                      <p:to>
                                        <p:strVal val="visible"/>
                                      </p:to>
                                    </p:set>
                                    <p:animEffect transition="in" filter="fade">
                                      <p:cBhvr>
                                        <p:cTn id="189" dur="1000"/>
                                        <p:tgtEl>
                                          <p:spTgt spid="38"/>
                                        </p:tgtEl>
                                      </p:cBhvr>
                                    </p:animEffect>
                                    <p:anim calcmode="lin" valueType="num">
                                      <p:cBhvr>
                                        <p:cTn id="190" dur="1000" fill="hold"/>
                                        <p:tgtEl>
                                          <p:spTgt spid="38"/>
                                        </p:tgtEl>
                                        <p:attrNameLst>
                                          <p:attrName>ppt_x</p:attrName>
                                        </p:attrNameLst>
                                      </p:cBhvr>
                                      <p:tavLst>
                                        <p:tav tm="0">
                                          <p:val>
                                            <p:strVal val="#ppt_x"/>
                                          </p:val>
                                        </p:tav>
                                        <p:tav tm="100000">
                                          <p:val>
                                            <p:strVal val="#ppt_x"/>
                                          </p:val>
                                        </p:tav>
                                      </p:tavLst>
                                    </p:anim>
                                    <p:anim calcmode="lin" valueType="num">
                                      <p:cBhvr>
                                        <p:cTn id="191" dur="1000" fill="hold"/>
                                        <p:tgtEl>
                                          <p:spTgt spid="38"/>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39"/>
                                        </p:tgtEl>
                                        <p:attrNameLst>
                                          <p:attrName>style.visibility</p:attrName>
                                        </p:attrNameLst>
                                      </p:cBhvr>
                                      <p:to>
                                        <p:strVal val="visible"/>
                                      </p:to>
                                    </p:set>
                                    <p:animEffect transition="in" filter="fade">
                                      <p:cBhvr>
                                        <p:cTn id="194" dur="1000"/>
                                        <p:tgtEl>
                                          <p:spTgt spid="39"/>
                                        </p:tgtEl>
                                      </p:cBhvr>
                                    </p:animEffect>
                                    <p:anim calcmode="lin" valueType="num">
                                      <p:cBhvr>
                                        <p:cTn id="195" dur="1000" fill="hold"/>
                                        <p:tgtEl>
                                          <p:spTgt spid="39"/>
                                        </p:tgtEl>
                                        <p:attrNameLst>
                                          <p:attrName>ppt_x</p:attrName>
                                        </p:attrNameLst>
                                      </p:cBhvr>
                                      <p:tavLst>
                                        <p:tav tm="0">
                                          <p:val>
                                            <p:strVal val="#ppt_x"/>
                                          </p:val>
                                        </p:tav>
                                        <p:tav tm="100000">
                                          <p:val>
                                            <p:strVal val="#ppt_x"/>
                                          </p:val>
                                        </p:tav>
                                      </p:tavLst>
                                    </p:anim>
                                    <p:anim calcmode="lin" valueType="num">
                                      <p:cBhvr>
                                        <p:cTn id="196" dur="1000" fill="hold"/>
                                        <p:tgtEl>
                                          <p:spTgt spid="39"/>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40"/>
                                        </p:tgtEl>
                                        <p:attrNameLst>
                                          <p:attrName>style.visibility</p:attrName>
                                        </p:attrNameLst>
                                      </p:cBhvr>
                                      <p:to>
                                        <p:strVal val="visible"/>
                                      </p:to>
                                    </p:set>
                                    <p:animEffect transition="in" filter="fade">
                                      <p:cBhvr>
                                        <p:cTn id="199" dur="1000"/>
                                        <p:tgtEl>
                                          <p:spTgt spid="40"/>
                                        </p:tgtEl>
                                      </p:cBhvr>
                                    </p:animEffect>
                                    <p:anim calcmode="lin" valueType="num">
                                      <p:cBhvr>
                                        <p:cTn id="200" dur="1000" fill="hold"/>
                                        <p:tgtEl>
                                          <p:spTgt spid="40"/>
                                        </p:tgtEl>
                                        <p:attrNameLst>
                                          <p:attrName>ppt_x</p:attrName>
                                        </p:attrNameLst>
                                      </p:cBhvr>
                                      <p:tavLst>
                                        <p:tav tm="0">
                                          <p:val>
                                            <p:strVal val="#ppt_x"/>
                                          </p:val>
                                        </p:tav>
                                        <p:tav tm="100000">
                                          <p:val>
                                            <p:strVal val="#ppt_x"/>
                                          </p:val>
                                        </p:tav>
                                      </p:tavLst>
                                    </p:anim>
                                    <p:anim calcmode="lin" valueType="num">
                                      <p:cBhvr>
                                        <p:cTn id="201" dur="1000" fill="hold"/>
                                        <p:tgtEl>
                                          <p:spTgt spid="40"/>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41"/>
                                        </p:tgtEl>
                                        <p:attrNameLst>
                                          <p:attrName>style.visibility</p:attrName>
                                        </p:attrNameLst>
                                      </p:cBhvr>
                                      <p:to>
                                        <p:strVal val="visible"/>
                                      </p:to>
                                    </p:set>
                                    <p:animEffect transition="in" filter="fade">
                                      <p:cBhvr>
                                        <p:cTn id="204" dur="1000"/>
                                        <p:tgtEl>
                                          <p:spTgt spid="41"/>
                                        </p:tgtEl>
                                      </p:cBhvr>
                                    </p:animEffect>
                                    <p:anim calcmode="lin" valueType="num">
                                      <p:cBhvr>
                                        <p:cTn id="205" dur="1000" fill="hold"/>
                                        <p:tgtEl>
                                          <p:spTgt spid="41"/>
                                        </p:tgtEl>
                                        <p:attrNameLst>
                                          <p:attrName>ppt_x</p:attrName>
                                        </p:attrNameLst>
                                      </p:cBhvr>
                                      <p:tavLst>
                                        <p:tav tm="0">
                                          <p:val>
                                            <p:strVal val="#ppt_x"/>
                                          </p:val>
                                        </p:tav>
                                        <p:tav tm="100000">
                                          <p:val>
                                            <p:strVal val="#ppt_x"/>
                                          </p:val>
                                        </p:tav>
                                      </p:tavLst>
                                    </p:anim>
                                    <p:anim calcmode="lin" valueType="num">
                                      <p:cBhvr>
                                        <p:cTn id="206" dur="1000" fill="hold"/>
                                        <p:tgtEl>
                                          <p:spTgt spid="41"/>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42"/>
                                        </p:tgtEl>
                                        <p:attrNameLst>
                                          <p:attrName>style.visibility</p:attrName>
                                        </p:attrNameLst>
                                      </p:cBhvr>
                                      <p:to>
                                        <p:strVal val="visible"/>
                                      </p:to>
                                    </p:set>
                                    <p:animEffect transition="in" filter="fade">
                                      <p:cBhvr>
                                        <p:cTn id="209" dur="1000"/>
                                        <p:tgtEl>
                                          <p:spTgt spid="42"/>
                                        </p:tgtEl>
                                      </p:cBhvr>
                                    </p:animEffect>
                                    <p:anim calcmode="lin" valueType="num">
                                      <p:cBhvr>
                                        <p:cTn id="210" dur="1000" fill="hold"/>
                                        <p:tgtEl>
                                          <p:spTgt spid="42"/>
                                        </p:tgtEl>
                                        <p:attrNameLst>
                                          <p:attrName>ppt_x</p:attrName>
                                        </p:attrNameLst>
                                      </p:cBhvr>
                                      <p:tavLst>
                                        <p:tav tm="0">
                                          <p:val>
                                            <p:strVal val="#ppt_x"/>
                                          </p:val>
                                        </p:tav>
                                        <p:tav tm="100000">
                                          <p:val>
                                            <p:strVal val="#ppt_x"/>
                                          </p:val>
                                        </p:tav>
                                      </p:tavLst>
                                    </p:anim>
                                    <p:anim calcmode="lin" valueType="num">
                                      <p:cBhvr>
                                        <p:cTn id="211" dur="1000" fill="hold"/>
                                        <p:tgtEl>
                                          <p:spTgt spid="42"/>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43"/>
                                        </p:tgtEl>
                                        <p:attrNameLst>
                                          <p:attrName>style.visibility</p:attrName>
                                        </p:attrNameLst>
                                      </p:cBhvr>
                                      <p:to>
                                        <p:strVal val="visible"/>
                                      </p:to>
                                    </p:set>
                                    <p:animEffect transition="in" filter="fade">
                                      <p:cBhvr>
                                        <p:cTn id="214" dur="1000"/>
                                        <p:tgtEl>
                                          <p:spTgt spid="43"/>
                                        </p:tgtEl>
                                      </p:cBhvr>
                                    </p:animEffect>
                                    <p:anim calcmode="lin" valueType="num">
                                      <p:cBhvr>
                                        <p:cTn id="215" dur="1000" fill="hold"/>
                                        <p:tgtEl>
                                          <p:spTgt spid="43"/>
                                        </p:tgtEl>
                                        <p:attrNameLst>
                                          <p:attrName>ppt_x</p:attrName>
                                        </p:attrNameLst>
                                      </p:cBhvr>
                                      <p:tavLst>
                                        <p:tav tm="0">
                                          <p:val>
                                            <p:strVal val="#ppt_x"/>
                                          </p:val>
                                        </p:tav>
                                        <p:tav tm="100000">
                                          <p:val>
                                            <p:strVal val="#ppt_x"/>
                                          </p:val>
                                        </p:tav>
                                      </p:tavLst>
                                    </p:anim>
                                    <p:anim calcmode="lin" valueType="num">
                                      <p:cBhvr>
                                        <p:cTn id="216" dur="1000" fill="hold"/>
                                        <p:tgtEl>
                                          <p:spTgt spid="43"/>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44"/>
                                        </p:tgtEl>
                                        <p:attrNameLst>
                                          <p:attrName>style.visibility</p:attrName>
                                        </p:attrNameLst>
                                      </p:cBhvr>
                                      <p:to>
                                        <p:strVal val="visible"/>
                                      </p:to>
                                    </p:set>
                                    <p:animEffect transition="in" filter="fade">
                                      <p:cBhvr>
                                        <p:cTn id="219" dur="1000"/>
                                        <p:tgtEl>
                                          <p:spTgt spid="44"/>
                                        </p:tgtEl>
                                      </p:cBhvr>
                                    </p:animEffect>
                                    <p:anim calcmode="lin" valueType="num">
                                      <p:cBhvr>
                                        <p:cTn id="220" dur="1000" fill="hold"/>
                                        <p:tgtEl>
                                          <p:spTgt spid="44"/>
                                        </p:tgtEl>
                                        <p:attrNameLst>
                                          <p:attrName>ppt_x</p:attrName>
                                        </p:attrNameLst>
                                      </p:cBhvr>
                                      <p:tavLst>
                                        <p:tav tm="0">
                                          <p:val>
                                            <p:strVal val="#ppt_x"/>
                                          </p:val>
                                        </p:tav>
                                        <p:tav tm="100000">
                                          <p:val>
                                            <p:strVal val="#ppt_x"/>
                                          </p:val>
                                        </p:tav>
                                      </p:tavLst>
                                    </p:anim>
                                    <p:anim calcmode="lin" valueType="num">
                                      <p:cBhvr>
                                        <p:cTn id="221" dur="1000" fill="hold"/>
                                        <p:tgtEl>
                                          <p:spTgt spid="44"/>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45"/>
                                        </p:tgtEl>
                                        <p:attrNameLst>
                                          <p:attrName>style.visibility</p:attrName>
                                        </p:attrNameLst>
                                      </p:cBhvr>
                                      <p:to>
                                        <p:strVal val="visible"/>
                                      </p:to>
                                    </p:set>
                                    <p:animEffect transition="in" filter="fade">
                                      <p:cBhvr>
                                        <p:cTn id="224" dur="1000"/>
                                        <p:tgtEl>
                                          <p:spTgt spid="45"/>
                                        </p:tgtEl>
                                      </p:cBhvr>
                                    </p:animEffect>
                                    <p:anim calcmode="lin" valueType="num">
                                      <p:cBhvr>
                                        <p:cTn id="225" dur="1000" fill="hold"/>
                                        <p:tgtEl>
                                          <p:spTgt spid="45"/>
                                        </p:tgtEl>
                                        <p:attrNameLst>
                                          <p:attrName>ppt_x</p:attrName>
                                        </p:attrNameLst>
                                      </p:cBhvr>
                                      <p:tavLst>
                                        <p:tav tm="0">
                                          <p:val>
                                            <p:strVal val="#ppt_x"/>
                                          </p:val>
                                        </p:tav>
                                        <p:tav tm="100000">
                                          <p:val>
                                            <p:strVal val="#ppt_x"/>
                                          </p:val>
                                        </p:tav>
                                      </p:tavLst>
                                    </p:anim>
                                    <p:anim calcmode="lin" valueType="num">
                                      <p:cBhvr>
                                        <p:cTn id="226" dur="1000" fill="hold"/>
                                        <p:tgtEl>
                                          <p:spTgt spid="45"/>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46"/>
                                        </p:tgtEl>
                                        <p:attrNameLst>
                                          <p:attrName>style.visibility</p:attrName>
                                        </p:attrNameLst>
                                      </p:cBhvr>
                                      <p:to>
                                        <p:strVal val="visible"/>
                                      </p:to>
                                    </p:set>
                                    <p:animEffect transition="in" filter="fade">
                                      <p:cBhvr>
                                        <p:cTn id="229" dur="1000"/>
                                        <p:tgtEl>
                                          <p:spTgt spid="46"/>
                                        </p:tgtEl>
                                      </p:cBhvr>
                                    </p:animEffect>
                                    <p:anim calcmode="lin" valueType="num">
                                      <p:cBhvr>
                                        <p:cTn id="230" dur="1000" fill="hold"/>
                                        <p:tgtEl>
                                          <p:spTgt spid="46"/>
                                        </p:tgtEl>
                                        <p:attrNameLst>
                                          <p:attrName>ppt_x</p:attrName>
                                        </p:attrNameLst>
                                      </p:cBhvr>
                                      <p:tavLst>
                                        <p:tav tm="0">
                                          <p:val>
                                            <p:strVal val="#ppt_x"/>
                                          </p:val>
                                        </p:tav>
                                        <p:tav tm="100000">
                                          <p:val>
                                            <p:strVal val="#ppt_x"/>
                                          </p:val>
                                        </p:tav>
                                      </p:tavLst>
                                    </p:anim>
                                    <p:anim calcmode="lin" valueType="num">
                                      <p:cBhvr>
                                        <p:cTn id="231" dur="1000" fill="hold"/>
                                        <p:tgtEl>
                                          <p:spTgt spid="46"/>
                                        </p:tgtEl>
                                        <p:attrNameLst>
                                          <p:attrName>ppt_y</p:attrName>
                                        </p:attrNameLst>
                                      </p:cBhvr>
                                      <p:tavLst>
                                        <p:tav tm="0">
                                          <p:val>
                                            <p:strVal val="#ppt_y+.1"/>
                                          </p:val>
                                        </p:tav>
                                        <p:tav tm="100000">
                                          <p:val>
                                            <p:strVal val="#ppt_y"/>
                                          </p:val>
                                        </p:tav>
                                      </p:tavLst>
                                    </p:anim>
                                  </p:childTnLst>
                                </p:cTn>
                              </p:par>
                              <p:par>
                                <p:cTn id="232" presetID="42" presetClass="entr" presetSubtype="0" fill="hold" grpId="0" nodeType="withEffect">
                                  <p:stCondLst>
                                    <p:cond delay="0"/>
                                  </p:stCondLst>
                                  <p:childTnLst>
                                    <p:set>
                                      <p:cBhvr>
                                        <p:cTn id="233" dur="1" fill="hold">
                                          <p:stCondLst>
                                            <p:cond delay="0"/>
                                          </p:stCondLst>
                                        </p:cTn>
                                        <p:tgtEl>
                                          <p:spTgt spid="47"/>
                                        </p:tgtEl>
                                        <p:attrNameLst>
                                          <p:attrName>style.visibility</p:attrName>
                                        </p:attrNameLst>
                                      </p:cBhvr>
                                      <p:to>
                                        <p:strVal val="visible"/>
                                      </p:to>
                                    </p:set>
                                    <p:animEffect transition="in" filter="fade">
                                      <p:cBhvr>
                                        <p:cTn id="234" dur="1000"/>
                                        <p:tgtEl>
                                          <p:spTgt spid="47"/>
                                        </p:tgtEl>
                                      </p:cBhvr>
                                    </p:animEffect>
                                    <p:anim calcmode="lin" valueType="num">
                                      <p:cBhvr>
                                        <p:cTn id="235" dur="1000" fill="hold"/>
                                        <p:tgtEl>
                                          <p:spTgt spid="47"/>
                                        </p:tgtEl>
                                        <p:attrNameLst>
                                          <p:attrName>ppt_x</p:attrName>
                                        </p:attrNameLst>
                                      </p:cBhvr>
                                      <p:tavLst>
                                        <p:tav tm="0">
                                          <p:val>
                                            <p:strVal val="#ppt_x"/>
                                          </p:val>
                                        </p:tav>
                                        <p:tav tm="100000">
                                          <p:val>
                                            <p:strVal val="#ppt_x"/>
                                          </p:val>
                                        </p:tav>
                                      </p:tavLst>
                                    </p:anim>
                                    <p:anim calcmode="lin" valueType="num">
                                      <p:cBhvr>
                                        <p:cTn id="236" dur="1000" fill="hold"/>
                                        <p:tgtEl>
                                          <p:spTgt spid="47"/>
                                        </p:tgtEl>
                                        <p:attrNameLst>
                                          <p:attrName>ppt_y</p:attrName>
                                        </p:attrNameLst>
                                      </p:cBhvr>
                                      <p:tavLst>
                                        <p:tav tm="0">
                                          <p:val>
                                            <p:strVal val="#ppt_y+.1"/>
                                          </p:val>
                                        </p:tav>
                                        <p:tav tm="100000">
                                          <p:val>
                                            <p:strVal val="#ppt_y"/>
                                          </p:val>
                                        </p:tav>
                                      </p:tavLst>
                                    </p:anim>
                                  </p:childTnLst>
                                </p:cTn>
                              </p:par>
                              <p:par>
                                <p:cTn id="237" presetID="42" presetClass="entr" presetSubtype="0" fill="hold" grpId="0" nodeType="withEffect">
                                  <p:stCondLst>
                                    <p:cond delay="0"/>
                                  </p:stCondLst>
                                  <p:childTnLst>
                                    <p:set>
                                      <p:cBhvr>
                                        <p:cTn id="238" dur="1" fill="hold">
                                          <p:stCondLst>
                                            <p:cond delay="0"/>
                                          </p:stCondLst>
                                        </p:cTn>
                                        <p:tgtEl>
                                          <p:spTgt spid="48"/>
                                        </p:tgtEl>
                                        <p:attrNameLst>
                                          <p:attrName>style.visibility</p:attrName>
                                        </p:attrNameLst>
                                      </p:cBhvr>
                                      <p:to>
                                        <p:strVal val="visible"/>
                                      </p:to>
                                    </p:set>
                                    <p:animEffect transition="in" filter="fade">
                                      <p:cBhvr>
                                        <p:cTn id="239" dur="1000"/>
                                        <p:tgtEl>
                                          <p:spTgt spid="48"/>
                                        </p:tgtEl>
                                      </p:cBhvr>
                                    </p:animEffect>
                                    <p:anim calcmode="lin" valueType="num">
                                      <p:cBhvr>
                                        <p:cTn id="240" dur="1000" fill="hold"/>
                                        <p:tgtEl>
                                          <p:spTgt spid="48"/>
                                        </p:tgtEl>
                                        <p:attrNameLst>
                                          <p:attrName>ppt_x</p:attrName>
                                        </p:attrNameLst>
                                      </p:cBhvr>
                                      <p:tavLst>
                                        <p:tav tm="0">
                                          <p:val>
                                            <p:strVal val="#ppt_x"/>
                                          </p:val>
                                        </p:tav>
                                        <p:tav tm="100000">
                                          <p:val>
                                            <p:strVal val="#ppt_x"/>
                                          </p:val>
                                        </p:tav>
                                      </p:tavLst>
                                    </p:anim>
                                    <p:anim calcmode="lin" valueType="num">
                                      <p:cBhvr>
                                        <p:cTn id="24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42" presetClass="entr" presetSubtype="0" fill="hold" grpId="0" nodeType="clickEffect" nodePh="1">
                                  <p:stCondLst>
                                    <p:cond delay="0"/>
                                  </p:stCondLst>
                                  <p:endCondLst>
                                    <p:cond evt="begin" delay="0">
                                      <p:tn val="244"/>
                                    </p:cond>
                                  </p:endCondLst>
                                  <p:childTnLst>
                                    <p:set>
                                      <p:cBhvr>
                                        <p:cTn id="245" dur="1" fill="hold">
                                          <p:stCondLst>
                                            <p:cond delay="0"/>
                                          </p:stCondLst>
                                        </p:cTn>
                                        <p:tgtEl>
                                          <p:spTgt spid="49"/>
                                        </p:tgtEl>
                                        <p:attrNameLst>
                                          <p:attrName>style.visibility</p:attrName>
                                        </p:attrNameLst>
                                      </p:cBhvr>
                                      <p:to>
                                        <p:strVal val="visible"/>
                                      </p:to>
                                    </p:set>
                                    <p:animEffect transition="in" filter="fade">
                                      <p:cBhvr>
                                        <p:cTn id="246" dur="1000"/>
                                        <p:tgtEl>
                                          <p:spTgt spid="49"/>
                                        </p:tgtEl>
                                      </p:cBhvr>
                                    </p:animEffect>
                                    <p:anim calcmode="lin" valueType="num">
                                      <p:cBhvr>
                                        <p:cTn id="247" dur="1000" fill="hold"/>
                                        <p:tgtEl>
                                          <p:spTgt spid="49"/>
                                        </p:tgtEl>
                                        <p:attrNameLst>
                                          <p:attrName>ppt_x</p:attrName>
                                        </p:attrNameLst>
                                      </p:cBhvr>
                                      <p:tavLst>
                                        <p:tav tm="0">
                                          <p:val>
                                            <p:strVal val="#ppt_x"/>
                                          </p:val>
                                        </p:tav>
                                        <p:tav tm="100000">
                                          <p:val>
                                            <p:strVal val="#ppt_x"/>
                                          </p:val>
                                        </p:tav>
                                      </p:tavLst>
                                    </p:anim>
                                    <p:anim calcmode="lin" valueType="num">
                                      <p:cBhvr>
                                        <p:cTn id="248" dur="1000" fill="hold"/>
                                        <p:tgtEl>
                                          <p:spTgt spid="49"/>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50"/>
                                        </p:tgtEl>
                                        <p:attrNameLst>
                                          <p:attrName>style.visibility</p:attrName>
                                        </p:attrNameLst>
                                      </p:cBhvr>
                                      <p:to>
                                        <p:strVal val="visible"/>
                                      </p:to>
                                    </p:set>
                                    <p:animEffect transition="in" filter="fade">
                                      <p:cBhvr>
                                        <p:cTn id="251" dur="1000"/>
                                        <p:tgtEl>
                                          <p:spTgt spid="50"/>
                                        </p:tgtEl>
                                      </p:cBhvr>
                                    </p:animEffect>
                                    <p:anim calcmode="lin" valueType="num">
                                      <p:cBhvr>
                                        <p:cTn id="252" dur="1000" fill="hold"/>
                                        <p:tgtEl>
                                          <p:spTgt spid="50"/>
                                        </p:tgtEl>
                                        <p:attrNameLst>
                                          <p:attrName>ppt_x</p:attrName>
                                        </p:attrNameLst>
                                      </p:cBhvr>
                                      <p:tavLst>
                                        <p:tav tm="0">
                                          <p:val>
                                            <p:strVal val="#ppt_x"/>
                                          </p:val>
                                        </p:tav>
                                        <p:tav tm="100000">
                                          <p:val>
                                            <p:strVal val="#ppt_x"/>
                                          </p:val>
                                        </p:tav>
                                      </p:tavLst>
                                    </p:anim>
                                    <p:anim calcmode="lin" valueType="num">
                                      <p:cBhvr>
                                        <p:cTn id="253" dur="1000" fill="hold"/>
                                        <p:tgtEl>
                                          <p:spTgt spid="50"/>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51"/>
                                        </p:tgtEl>
                                        <p:attrNameLst>
                                          <p:attrName>style.visibility</p:attrName>
                                        </p:attrNameLst>
                                      </p:cBhvr>
                                      <p:to>
                                        <p:strVal val="visible"/>
                                      </p:to>
                                    </p:set>
                                    <p:animEffect transition="in" filter="fade">
                                      <p:cBhvr>
                                        <p:cTn id="256" dur="1000"/>
                                        <p:tgtEl>
                                          <p:spTgt spid="51"/>
                                        </p:tgtEl>
                                      </p:cBhvr>
                                    </p:animEffect>
                                    <p:anim calcmode="lin" valueType="num">
                                      <p:cBhvr>
                                        <p:cTn id="257" dur="1000" fill="hold"/>
                                        <p:tgtEl>
                                          <p:spTgt spid="51"/>
                                        </p:tgtEl>
                                        <p:attrNameLst>
                                          <p:attrName>ppt_x</p:attrName>
                                        </p:attrNameLst>
                                      </p:cBhvr>
                                      <p:tavLst>
                                        <p:tav tm="0">
                                          <p:val>
                                            <p:strVal val="#ppt_x"/>
                                          </p:val>
                                        </p:tav>
                                        <p:tav tm="100000">
                                          <p:val>
                                            <p:strVal val="#ppt_x"/>
                                          </p:val>
                                        </p:tav>
                                      </p:tavLst>
                                    </p:anim>
                                    <p:anim calcmode="lin" valueType="num">
                                      <p:cBhvr>
                                        <p:cTn id="258" dur="1000" fill="hold"/>
                                        <p:tgtEl>
                                          <p:spTgt spid="51"/>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52"/>
                                        </p:tgtEl>
                                        <p:attrNameLst>
                                          <p:attrName>style.visibility</p:attrName>
                                        </p:attrNameLst>
                                      </p:cBhvr>
                                      <p:to>
                                        <p:strVal val="visible"/>
                                      </p:to>
                                    </p:set>
                                    <p:animEffect transition="in" filter="fade">
                                      <p:cBhvr>
                                        <p:cTn id="261" dur="1000"/>
                                        <p:tgtEl>
                                          <p:spTgt spid="52"/>
                                        </p:tgtEl>
                                      </p:cBhvr>
                                    </p:animEffect>
                                    <p:anim calcmode="lin" valueType="num">
                                      <p:cBhvr>
                                        <p:cTn id="262" dur="1000" fill="hold"/>
                                        <p:tgtEl>
                                          <p:spTgt spid="52"/>
                                        </p:tgtEl>
                                        <p:attrNameLst>
                                          <p:attrName>ppt_x</p:attrName>
                                        </p:attrNameLst>
                                      </p:cBhvr>
                                      <p:tavLst>
                                        <p:tav tm="0">
                                          <p:val>
                                            <p:strVal val="#ppt_x"/>
                                          </p:val>
                                        </p:tav>
                                        <p:tav tm="100000">
                                          <p:val>
                                            <p:strVal val="#ppt_x"/>
                                          </p:val>
                                        </p:tav>
                                      </p:tavLst>
                                    </p:anim>
                                    <p:anim calcmode="lin" valueType="num">
                                      <p:cBhvr>
                                        <p:cTn id="263" dur="1000" fill="hold"/>
                                        <p:tgtEl>
                                          <p:spTgt spid="52"/>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53"/>
                                        </p:tgtEl>
                                        <p:attrNameLst>
                                          <p:attrName>style.visibility</p:attrName>
                                        </p:attrNameLst>
                                      </p:cBhvr>
                                      <p:to>
                                        <p:strVal val="visible"/>
                                      </p:to>
                                    </p:set>
                                    <p:animEffect transition="in" filter="fade">
                                      <p:cBhvr>
                                        <p:cTn id="266" dur="1000"/>
                                        <p:tgtEl>
                                          <p:spTgt spid="53"/>
                                        </p:tgtEl>
                                      </p:cBhvr>
                                    </p:animEffect>
                                    <p:anim calcmode="lin" valueType="num">
                                      <p:cBhvr>
                                        <p:cTn id="267" dur="1000" fill="hold"/>
                                        <p:tgtEl>
                                          <p:spTgt spid="53"/>
                                        </p:tgtEl>
                                        <p:attrNameLst>
                                          <p:attrName>ppt_x</p:attrName>
                                        </p:attrNameLst>
                                      </p:cBhvr>
                                      <p:tavLst>
                                        <p:tav tm="0">
                                          <p:val>
                                            <p:strVal val="#ppt_x"/>
                                          </p:val>
                                        </p:tav>
                                        <p:tav tm="100000">
                                          <p:val>
                                            <p:strVal val="#ppt_x"/>
                                          </p:val>
                                        </p:tav>
                                      </p:tavLst>
                                    </p:anim>
                                    <p:anim calcmode="lin" valueType="num">
                                      <p:cBhvr>
                                        <p:cTn id="268" dur="1000" fill="hold"/>
                                        <p:tgtEl>
                                          <p:spTgt spid="53"/>
                                        </p:tgtEl>
                                        <p:attrNameLst>
                                          <p:attrName>ppt_y</p:attrName>
                                        </p:attrNameLst>
                                      </p:cBhvr>
                                      <p:tavLst>
                                        <p:tav tm="0">
                                          <p:val>
                                            <p:strVal val="#ppt_y+.1"/>
                                          </p:val>
                                        </p:tav>
                                        <p:tav tm="100000">
                                          <p:val>
                                            <p:strVal val="#ppt_y"/>
                                          </p:val>
                                        </p:tav>
                                      </p:tavLst>
                                    </p:anim>
                                  </p:childTnLst>
                                </p:cTn>
                              </p:par>
                              <p:par>
                                <p:cTn id="269" presetID="42" presetClass="entr" presetSubtype="0" fill="hold" grpId="0" nodeType="withEffect">
                                  <p:stCondLst>
                                    <p:cond delay="0"/>
                                  </p:stCondLst>
                                  <p:childTnLst>
                                    <p:set>
                                      <p:cBhvr>
                                        <p:cTn id="270" dur="1" fill="hold">
                                          <p:stCondLst>
                                            <p:cond delay="0"/>
                                          </p:stCondLst>
                                        </p:cTn>
                                        <p:tgtEl>
                                          <p:spTgt spid="54"/>
                                        </p:tgtEl>
                                        <p:attrNameLst>
                                          <p:attrName>style.visibility</p:attrName>
                                        </p:attrNameLst>
                                      </p:cBhvr>
                                      <p:to>
                                        <p:strVal val="visible"/>
                                      </p:to>
                                    </p:set>
                                    <p:animEffect transition="in" filter="fade">
                                      <p:cBhvr>
                                        <p:cTn id="271" dur="1000"/>
                                        <p:tgtEl>
                                          <p:spTgt spid="54"/>
                                        </p:tgtEl>
                                      </p:cBhvr>
                                    </p:animEffect>
                                    <p:anim calcmode="lin" valueType="num">
                                      <p:cBhvr>
                                        <p:cTn id="272" dur="1000" fill="hold"/>
                                        <p:tgtEl>
                                          <p:spTgt spid="54"/>
                                        </p:tgtEl>
                                        <p:attrNameLst>
                                          <p:attrName>ppt_x</p:attrName>
                                        </p:attrNameLst>
                                      </p:cBhvr>
                                      <p:tavLst>
                                        <p:tav tm="0">
                                          <p:val>
                                            <p:strVal val="#ppt_x"/>
                                          </p:val>
                                        </p:tav>
                                        <p:tav tm="100000">
                                          <p:val>
                                            <p:strVal val="#ppt_x"/>
                                          </p:val>
                                        </p:tav>
                                      </p:tavLst>
                                    </p:anim>
                                    <p:anim calcmode="lin" valueType="num">
                                      <p:cBhvr>
                                        <p:cTn id="273" dur="1000" fill="hold"/>
                                        <p:tgtEl>
                                          <p:spTgt spid="54"/>
                                        </p:tgtEl>
                                        <p:attrNameLst>
                                          <p:attrName>ppt_y</p:attrName>
                                        </p:attrNameLst>
                                      </p:cBhvr>
                                      <p:tavLst>
                                        <p:tav tm="0">
                                          <p:val>
                                            <p:strVal val="#ppt_y+.1"/>
                                          </p:val>
                                        </p:tav>
                                        <p:tav tm="100000">
                                          <p:val>
                                            <p:strVal val="#ppt_y"/>
                                          </p:val>
                                        </p:tav>
                                      </p:tavLst>
                                    </p:anim>
                                  </p:childTnLst>
                                </p:cTn>
                              </p:par>
                              <p:par>
                                <p:cTn id="274" presetID="42" presetClass="entr" presetSubtype="0" fill="hold" grpId="0" nodeType="withEffect">
                                  <p:stCondLst>
                                    <p:cond delay="0"/>
                                  </p:stCondLst>
                                  <p:childTnLst>
                                    <p:set>
                                      <p:cBhvr>
                                        <p:cTn id="275" dur="1" fill="hold">
                                          <p:stCondLst>
                                            <p:cond delay="0"/>
                                          </p:stCondLst>
                                        </p:cTn>
                                        <p:tgtEl>
                                          <p:spTgt spid="55"/>
                                        </p:tgtEl>
                                        <p:attrNameLst>
                                          <p:attrName>style.visibility</p:attrName>
                                        </p:attrNameLst>
                                      </p:cBhvr>
                                      <p:to>
                                        <p:strVal val="visible"/>
                                      </p:to>
                                    </p:set>
                                    <p:animEffect transition="in" filter="fade">
                                      <p:cBhvr>
                                        <p:cTn id="276" dur="1000"/>
                                        <p:tgtEl>
                                          <p:spTgt spid="55"/>
                                        </p:tgtEl>
                                      </p:cBhvr>
                                    </p:animEffect>
                                    <p:anim calcmode="lin" valueType="num">
                                      <p:cBhvr>
                                        <p:cTn id="277" dur="1000" fill="hold"/>
                                        <p:tgtEl>
                                          <p:spTgt spid="55"/>
                                        </p:tgtEl>
                                        <p:attrNameLst>
                                          <p:attrName>ppt_x</p:attrName>
                                        </p:attrNameLst>
                                      </p:cBhvr>
                                      <p:tavLst>
                                        <p:tav tm="0">
                                          <p:val>
                                            <p:strVal val="#ppt_x"/>
                                          </p:val>
                                        </p:tav>
                                        <p:tav tm="100000">
                                          <p:val>
                                            <p:strVal val="#ppt_x"/>
                                          </p:val>
                                        </p:tav>
                                      </p:tavLst>
                                    </p:anim>
                                    <p:anim calcmode="lin" valueType="num">
                                      <p:cBhvr>
                                        <p:cTn id="278" dur="1000" fill="hold"/>
                                        <p:tgtEl>
                                          <p:spTgt spid="55"/>
                                        </p:tgtEl>
                                        <p:attrNameLst>
                                          <p:attrName>ppt_y</p:attrName>
                                        </p:attrNameLst>
                                      </p:cBhvr>
                                      <p:tavLst>
                                        <p:tav tm="0">
                                          <p:val>
                                            <p:strVal val="#ppt_y+.1"/>
                                          </p:val>
                                        </p:tav>
                                        <p:tav tm="100000">
                                          <p:val>
                                            <p:strVal val="#ppt_y"/>
                                          </p:val>
                                        </p:tav>
                                      </p:tavLst>
                                    </p:anim>
                                  </p:childTnLst>
                                </p:cTn>
                              </p:par>
                              <p:par>
                                <p:cTn id="279" presetID="42" presetClass="entr" presetSubtype="0" fill="hold" nodeType="withEffect">
                                  <p:stCondLst>
                                    <p:cond delay="0"/>
                                  </p:stCondLst>
                                  <p:childTnLst>
                                    <p:set>
                                      <p:cBhvr>
                                        <p:cTn id="280" dur="1" fill="hold">
                                          <p:stCondLst>
                                            <p:cond delay="0"/>
                                          </p:stCondLst>
                                        </p:cTn>
                                        <p:tgtEl>
                                          <p:spTgt spid="56"/>
                                        </p:tgtEl>
                                        <p:attrNameLst>
                                          <p:attrName>style.visibility</p:attrName>
                                        </p:attrNameLst>
                                      </p:cBhvr>
                                      <p:to>
                                        <p:strVal val="visible"/>
                                      </p:to>
                                    </p:set>
                                    <p:animEffect transition="in" filter="fade">
                                      <p:cBhvr>
                                        <p:cTn id="281" dur="1000"/>
                                        <p:tgtEl>
                                          <p:spTgt spid="56"/>
                                        </p:tgtEl>
                                      </p:cBhvr>
                                    </p:animEffect>
                                    <p:anim calcmode="lin" valueType="num">
                                      <p:cBhvr>
                                        <p:cTn id="282" dur="1000" fill="hold"/>
                                        <p:tgtEl>
                                          <p:spTgt spid="56"/>
                                        </p:tgtEl>
                                        <p:attrNameLst>
                                          <p:attrName>ppt_x</p:attrName>
                                        </p:attrNameLst>
                                      </p:cBhvr>
                                      <p:tavLst>
                                        <p:tav tm="0">
                                          <p:val>
                                            <p:strVal val="#ppt_x"/>
                                          </p:val>
                                        </p:tav>
                                        <p:tav tm="100000">
                                          <p:val>
                                            <p:strVal val="#ppt_x"/>
                                          </p:val>
                                        </p:tav>
                                      </p:tavLst>
                                    </p:anim>
                                    <p:anim calcmode="lin" valueType="num">
                                      <p:cBhvr>
                                        <p:cTn id="283"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42" presetClass="entr" presetSubtype="0" fill="hold" grpId="0" nodeType="clickEffect" nodePh="1">
                                  <p:stCondLst>
                                    <p:cond delay="0"/>
                                  </p:stCondLst>
                                  <p:endCondLst>
                                    <p:cond evt="begin" delay="0">
                                      <p:tn val="286"/>
                                    </p:cond>
                                  </p:endCondLst>
                                  <p:childTnLst>
                                    <p:set>
                                      <p:cBhvr>
                                        <p:cTn id="287" dur="1" fill="hold">
                                          <p:stCondLst>
                                            <p:cond delay="0"/>
                                          </p:stCondLst>
                                        </p:cTn>
                                        <p:tgtEl>
                                          <p:spTgt spid="59"/>
                                        </p:tgtEl>
                                        <p:attrNameLst>
                                          <p:attrName>style.visibility</p:attrName>
                                        </p:attrNameLst>
                                      </p:cBhvr>
                                      <p:to>
                                        <p:strVal val="visible"/>
                                      </p:to>
                                    </p:set>
                                    <p:animEffect transition="in" filter="fade">
                                      <p:cBhvr>
                                        <p:cTn id="288" dur="1000"/>
                                        <p:tgtEl>
                                          <p:spTgt spid="59"/>
                                        </p:tgtEl>
                                      </p:cBhvr>
                                    </p:animEffect>
                                    <p:anim calcmode="lin" valueType="num">
                                      <p:cBhvr>
                                        <p:cTn id="289" dur="1000" fill="hold"/>
                                        <p:tgtEl>
                                          <p:spTgt spid="59"/>
                                        </p:tgtEl>
                                        <p:attrNameLst>
                                          <p:attrName>ppt_x</p:attrName>
                                        </p:attrNameLst>
                                      </p:cBhvr>
                                      <p:tavLst>
                                        <p:tav tm="0">
                                          <p:val>
                                            <p:strVal val="#ppt_x"/>
                                          </p:val>
                                        </p:tav>
                                        <p:tav tm="100000">
                                          <p:val>
                                            <p:strVal val="#ppt_x"/>
                                          </p:val>
                                        </p:tav>
                                      </p:tavLst>
                                    </p:anim>
                                    <p:anim calcmode="lin" valueType="num">
                                      <p:cBhvr>
                                        <p:cTn id="290" dur="1000" fill="hold"/>
                                        <p:tgtEl>
                                          <p:spTgt spid="59"/>
                                        </p:tgtEl>
                                        <p:attrNameLst>
                                          <p:attrName>ppt_y</p:attrName>
                                        </p:attrNameLst>
                                      </p:cBhvr>
                                      <p:tavLst>
                                        <p:tav tm="0">
                                          <p:val>
                                            <p:strVal val="#ppt_y+.1"/>
                                          </p:val>
                                        </p:tav>
                                        <p:tav tm="100000">
                                          <p:val>
                                            <p:strVal val="#ppt_y"/>
                                          </p:val>
                                        </p:tav>
                                      </p:tavLst>
                                    </p:anim>
                                  </p:childTnLst>
                                </p:cTn>
                              </p:par>
                              <p:par>
                                <p:cTn id="291" presetID="42" presetClass="entr" presetSubtype="0" fill="hold" grpId="0" nodeType="withEffect">
                                  <p:stCondLst>
                                    <p:cond delay="0"/>
                                  </p:stCondLst>
                                  <p:childTnLst>
                                    <p:set>
                                      <p:cBhvr>
                                        <p:cTn id="292" dur="1" fill="hold">
                                          <p:stCondLst>
                                            <p:cond delay="0"/>
                                          </p:stCondLst>
                                        </p:cTn>
                                        <p:tgtEl>
                                          <p:spTgt spid="60"/>
                                        </p:tgtEl>
                                        <p:attrNameLst>
                                          <p:attrName>style.visibility</p:attrName>
                                        </p:attrNameLst>
                                      </p:cBhvr>
                                      <p:to>
                                        <p:strVal val="visible"/>
                                      </p:to>
                                    </p:set>
                                    <p:animEffect transition="in" filter="fade">
                                      <p:cBhvr>
                                        <p:cTn id="293" dur="1000"/>
                                        <p:tgtEl>
                                          <p:spTgt spid="60"/>
                                        </p:tgtEl>
                                      </p:cBhvr>
                                    </p:animEffect>
                                    <p:anim calcmode="lin" valueType="num">
                                      <p:cBhvr>
                                        <p:cTn id="294" dur="1000" fill="hold"/>
                                        <p:tgtEl>
                                          <p:spTgt spid="60"/>
                                        </p:tgtEl>
                                        <p:attrNameLst>
                                          <p:attrName>ppt_x</p:attrName>
                                        </p:attrNameLst>
                                      </p:cBhvr>
                                      <p:tavLst>
                                        <p:tav tm="0">
                                          <p:val>
                                            <p:strVal val="#ppt_x"/>
                                          </p:val>
                                        </p:tav>
                                        <p:tav tm="100000">
                                          <p:val>
                                            <p:strVal val="#ppt_x"/>
                                          </p:val>
                                        </p:tav>
                                      </p:tavLst>
                                    </p:anim>
                                    <p:anim calcmode="lin" valueType="num">
                                      <p:cBhvr>
                                        <p:cTn id="295" dur="1000" fill="hold"/>
                                        <p:tgtEl>
                                          <p:spTgt spid="60"/>
                                        </p:tgtEl>
                                        <p:attrNameLst>
                                          <p:attrName>ppt_y</p:attrName>
                                        </p:attrNameLst>
                                      </p:cBhvr>
                                      <p:tavLst>
                                        <p:tav tm="0">
                                          <p:val>
                                            <p:strVal val="#ppt_y+.1"/>
                                          </p:val>
                                        </p:tav>
                                        <p:tav tm="100000">
                                          <p:val>
                                            <p:strVal val="#ppt_y"/>
                                          </p:val>
                                        </p:tav>
                                      </p:tavLst>
                                    </p:anim>
                                  </p:childTnLst>
                                </p:cTn>
                              </p:par>
                              <p:par>
                                <p:cTn id="296" presetID="42" presetClass="entr" presetSubtype="0" fill="hold" grpId="0" nodeType="withEffect">
                                  <p:stCondLst>
                                    <p:cond delay="0"/>
                                  </p:stCondLst>
                                  <p:childTnLst>
                                    <p:set>
                                      <p:cBhvr>
                                        <p:cTn id="297" dur="1" fill="hold">
                                          <p:stCondLst>
                                            <p:cond delay="0"/>
                                          </p:stCondLst>
                                        </p:cTn>
                                        <p:tgtEl>
                                          <p:spTgt spid="61"/>
                                        </p:tgtEl>
                                        <p:attrNameLst>
                                          <p:attrName>style.visibility</p:attrName>
                                        </p:attrNameLst>
                                      </p:cBhvr>
                                      <p:to>
                                        <p:strVal val="visible"/>
                                      </p:to>
                                    </p:set>
                                    <p:animEffect transition="in" filter="fade">
                                      <p:cBhvr>
                                        <p:cTn id="298" dur="1000"/>
                                        <p:tgtEl>
                                          <p:spTgt spid="61"/>
                                        </p:tgtEl>
                                      </p:cBhvr>
                                    </p:animEffect>
                                    <p:anim calcmode="lin" valueType="num">
                                      <p:cBhvr>
                                        <p:cTn id="299" dur="1000" fill="hold"/>
                                        <p:tgtEl>
                                          <p:spTgt spid="61"/>
                                        </p:tgtEl>
                                        <p:attrNameLst>
                                          <p:attrName>ppt_x</p:attrName>
                                        </p:attrNameLst>
                                      </p:cBhvr>
                                      <p:tavLst>
                                        <p:tav tm="0">
                                          <p:val>
                                            <p:strVal val="#ppt_x"/>
                                          </p:val>
                                        </p:tav>
                                        <p:tav tm="100000">
                                          <p:val>
                                            <p:strVal val="#ppt_x"/>
                                          </p:val>
                                        </p:tav>
                                      </p:tavLst>
                                    </p:anim>
                                    <p:anim calcmode="lin" valueType="num">
                                      <p:cBhvr>
                                        <p:cTn id="300" dur="1000" fill="hold"/>
                                        <p:tgtEl>
                                          <p:spTgt spid="61"/>
                                        </p:tgtEl>
                                        <p:attrNameLst>
                                          <p:attrName>ppt_y</p:attrName>
                                        </p:attrNameLst>
                                      </p:cBhvr>
                                      <p:tavLst>
                                        <p:tav tm="0">
                                          <p:val>
                                            <p:strVal val="#ppt_y+.1"/>
                                          </p:val>
                                        </p:tav>
                                        <p:tav tm="100000">
                                          <p:val>
                                            <p:strVal val="#ppt_y"/>
                                          </p:val>
                                        </p:tav>
                                      </p:tavLst>
                                    </p:anim>
                                  </p:childTnLst>
                                </p:cTn>
                              </p:par>
                              <p:par>
                                <p:cTn id="301" presetID="42" presetClass="entr" presetSubtype="0" fill="hold" grpId="0" nodeType="withEffect">
                                  <p:stCondLst>
                                    <p:cond delay="0"/>
                                  </p:stCondLst>
                                  <p:childTnLst>
                                    <p:set>
                                      <p:cBhvr>
                                        <p:cTn id="302" dur="1" fill="hold">
                                          <p:stCondLst>
                                            <p:cond delay="0"/>
                                          </p:stCondLst>
                                        </p:cTn>
                                        <p:tgtEl>
                                          <p:spTgt spid="62"/>
                                        </p:tgtEl>
                                        <p:attrNameLst>
                                          <p:attrName>style.visibility</p:attrName>
                                        </p:attrNameLst>
                                      </p:cBhvr>
                                      <p:to>
                                        <p:strVal val="visible"/>
                                      </p:to>
                                    </p:set>
                                    <p:animEffect transition="in" filter="fade">
                                      <p:cBhvr>
                                        <p:cTn id="303" dur="1000"/>
                                        <p:tgtEl>
                                          <p:spTgt spid="62"/>
                                        </p:tgtEl>
                                      </p:cBhvr>
                                    </p:animEffect>
                                    <p:anim calcmode="lin" valueType="num">
                                      <p:cBhvr>
                                        <p:cTn id="304" dur="1000" fill="hold"/>
                                        <p:tgtEl>
                                          <p:spTgt spid="62"/>
                                        </p:tgtEl>
                                        <p:attrNameLst>
                                          <p:attrName>ppt_x</p:attrName>
                                        </p:attrNameLst>
                                      </p:cBhvr>
                                      <p:tavLst>
                                        <p:tav tm="0">
                                          <p:val>
                                            <p:strVal val="#ppt_x"/>
                                          </p:val>
                                        </p:tav>
                                        <p:tav tm="100000">
                                          <p:val>
                                            <p:strVal val="#ppt_x"/>
                                          </p:val>
                                        </p:tav>
                                      </p:tavLst>
                                    </p:anim>
                                    <p:anim calcmode="lin" valueType="num">
                                      <p:cBhvr>
                                        <p:cTn id="305" dur="1000" fill="hold"/>
                                        <p:tgtEl>
                                          <p:spTgt spid="62"/>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63"/>
                                        </p:tgtEl>
                                        <p:attrNameLst>
                                          <p:attrName>style.visibility</p:attrName>
                                        </p:attrNameLst>
                                      </p:cBhvr>
                                      <p:to>
                                        <p:strVal val="visible"/>
                                      </p:to>
                                    </p:set>
                                    <p:animEffect transition="in" filter="fade">
                                      <p:cBhvr>
                                        <p:cTn id="308" dur="1000"/>
                                        <p:tgtEl>
                                          <p:spTgt spid="63"/>
                                        </p:tgtEl>
                                      </p:cBhvr>
                                    </p:animEffect>
                                    <p:anim calcmode="lin" valueType="num">
                                      <p:cBhvr>
                                        <p:cTn id="309" dur="1000" fill="hold"/>
                                        <p:tgtEl>
                                          <p:spTgt spid="63"/>
                                        </p:tgtEl>
                                        <p:attrNameLst>
                                          <p:attrName>ppt_x</p:attrName>
                                        </p:attrNameLst>
                                      </p:cBhvr>
                                      <p:tavLst>
                                        <p:tav tm="0">
                                          <p:val>
                                            <p:strVal val="#ppt_x"/>
                                          </p:val>
                                        </p:tav>
                                        <p:tav tm="100000">
                                          <p:val>
                                            <p:strVal val="#ppt_x"/>
                                          </p:val>
                                        </p:tav>
                                      </p:tavLst>
                                    </p:anim>
                                    <p:anim calcmode="lin" valueType="num">
                                      <p:cBhvr>
                                        <p:cTn id="310" dur="1000" fill="hold"/>
                                        <p:tgtEl>
                                          <p:spTgt spid="63"/>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64"/>
                                        </p:tgtEl>
                                        <p:attrNameLst>
                                          <p:attrName>style.visibility</p:attrName>
                                        </p:attrNameLst>
                                      </p:cBhvr>
                                      <p:to>
                                        <p:strVal val="visible"/>
                                      </p:to>
                                    </p:set>
                                    <p:animEffect transition="in" filter="fade">
                                      <p:cBhvr>
                                        <p:cTn id="313" dur="1000"/>
                                        <p:tgtEl>
                                          <p:spTgt spid="64"/>
                                        </p:tgtEl>
                                      </p:cBhvr>
                                    </p:animEffect>
                                    <p:anim calcmode="lin" valueType="num">
                                      <p:cBhvr>
                                        <p:cTn id="314" dur="1000" fill="hold"/>
                                        <p:tgtEl>
                                          <p:spTgt spid="64"/>
                                        </p:tgtEl>
                                        <p:attrNameLst>
                                          <p:attrName>ppt_x</p:attrName>
                                        </p:attrNameLst>
                                      </p:cBhvr>
                                      <p:tavLst>
                                        <p:tav tm="0">
                                          <p:val>
                                            <p:strVal val="#ppt_x"/>
                                          </p:val>
                                        </p:tav>
                                        <p:tav tm="100000">
                                          <p:val>
                                            <p:strVal val="#ppt_x"/>
                                          </p:val>
                                        </p:tav>
                                      </p:tavLst>
                                    </p:anim>
                                    <p:anim calcmode="lin" valueType="num">
                                      <p:cBhvr>
                                        <p:cTn id="315" dur="1000" fill="hold"/>
                                        <p:tgtEl>
                                          <p:spTgt spid="64"/>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65"/>
                                        </p:tgtEl>
                                        <p:attrNameLst>
                                          <p:attrName>style.visibility</p:attrName>
                                        </p:attrNameLst>
                                      </p:cBhvr>
                                      <p:to>
                                        <p:strVal val="visible"/>
                                      </p:to>
                                    </p:set>
                                    <p:animEffect transition="in" filter="fade">
                                      <p:cBhvr>
                                        <p:cTn id="318" dur="1000"/>
                                        <p:tgtEl>
                                          <p:spTgt spid="65"/>
                                        </p:tgtEl>
                                      </p:cBhvr>
                                    </p:animEffect>
                                    <p:anim calcmode="lin" valueType="num">
                                      <p:cBhvr>
                                        <p:cTn id="319" dur="1000" fill="hold"/>
                                        <p:tgtEl>
                                          <p:spTgt spid="65"/>
                                        </p:tgtEl>
                                        <p:attrNameLst>
                                          <p:attrName>ppt_x</p:attrName>
                                        </p:attrNameLst>
                                      </p:cBhvr>
                                      <p:tavLst>
                                        <p:tav tm="0">
                                          <p:val>
                                            <p:strVal val="#ppt_x"/>
                                          </p:val>
                                        </p:tav>
                                        <p:tav tm="100000">
                                          <p:val>
                                            <p:strVal val="#ppt_x"/>
                                          </p:val>
                                        </p:tav>
                                      </p:tavLst>
                                    </p:anim>
                                    <p:anim calcmode="lin" valueType="num">
                                      <p:cBhvr>
                                        <p:cTn id="320"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p:bldP spid="7" grpId="0"/>
      <p:bldP spid="8" grpId="0" animBg="1"/>
      <p:bldP spid="9" grpId="0"/>
      <p:bldP spid="10" grpId="0" animBg="1"/>
      <p:bldP spid="11" grpId="0" animBg="1"/>
      <p:bldP spid="12" grpId="0" animBg="1"/>
      <p:bldP spid="13" grpId="0" animBg="1"/>
      <p:bldP spid="14" grpId="0"/>
      <p:bldP spid="15" grpId="0" animBg="1"/>
      <p:bldP spid="16" grpId="0" animBg="1"/>
      <p:bldP spid="17" grpId="0" animBg="1"/>
      <p:bldP spid="18" grpId="0" animBg="1"/>
      <p:bldP spid="19" grpId="0"/>
      <p:bldP spid="20" grpId="0" animBg="1"/>
      <p:bldP spid="21" grpId="0" animBg="1"/>
      <p:bldP spid="22" grpId="0"/>
      <p:bldP spid="23" grpId="0" animBg="1"/>
      <p:bldP spid="24" grpId="0" animBg="1"/>
      <p:bldP spid="25" grpId="0"/>
      <p:bldP spid="26" grpId="0" animBg="1"/>
      <p:bldP spid="27" grpId="0" animBg="1"/>
      <p:bldP spid="28" grpId="0"/>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p:bldP spid="41" grpId="0" animBg="1"/>
      <p:bldP spid="42" grpId="0"/>
      <p:bldP spid="43" grpId="0"/>
      <p:bldP spid="44" grpId="0"/>
      <p:bldP spid="45" grpId="0" animBg="1"/>
      <p:bldP spid="46" grpId="0"/>
      <p:bldP spid="47" grpId="0"/>
      <p:bldP spid="48" grpId="0" animBg="1"/>
      <p:bldP spid="49" grpId="0"/>
      <p:bldP spid="50" grpId="0"/>
      <p:bldP spid="51" grpId="0"/>
      <p:bldP spid="52" grpId="0" animBg="1"/>
      <p:bldP spid="53" grpId="0"/>
      <p:bldP spid="54" grpId="0"/>
      <p:bldP spid="55" grpId="0"/>
      <p:bldP spid="59" grpId="0"/>
      <p:bldP spid="60" grpId="0"/>
      <p:bldP spid="61" grpId="0"/>
      <p:bldP spid="62" grpId="0" animBg="1"/>
      <p:bldP spid="63" grpId="0"/>
      <p:bldP spid="64" grpId="0"/>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8">
            <a:extLst>
              <a:ext uri="{FF2B5EF4-FFF2-40B4-BE49-F238E27FC236}">
                <a16:creationId xmlns:a16="http://schemas.microsoft.com/office/drawing/2014/main" id="{983F5433-0E86-452B-B46D-51E59616F204}"/>
              </a:ext>
            </a:extLst>
          </p:cNvPr>
          <p:cNvSpPr txBox="1">
            <a:spLocks noChangeArrowheads="1"/>
          </p:cNvSpPr>
          <p:nvPr/>
        </p:nvSpPr>
        <p:spPr bwMode="auto">
          <a:xfrm>
            <a:off x="2229549" y="2054254"/>
            <a:ext cx="3543300"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Slide Number Placeholder 25">
            <a:extLst>
              <a:ext uri="{FF2B5EF4-FFF2-40B4-BE49-F238E27FC236}">
                <a16:creationId xmlns:a16="http://schemas.microsoft.com/office/drawing/2014/main" id="{95E8254D-0EB7-4715-BB43-5A983C5C539F}"/>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27" name="Rectangle 26">
            <a:extLst>
              <a:ext uri="{FF2B5EF4-FFF2-40B4-BE49-F238E27FC236}">
                <a16:creationId xmlns:a16="http://schemas.microsoft.com/office/drawing/2014/main" id="{B4421D1F-85B5-42BC-AB83-9B12FEBA6AF2}"/>
              </a:ext>
            </a:extLst>
          </p:cNvPr>
          <p:cNvSpPr/>
          <p:nvPr/>
        </p:nvSpPr>
        <p:spPr>
          <a:xfrm>
            <a:off x="542360" y="489268"/>
            <a:ext cx="6859925" cy="4031873"/>
          </a:xfrm>
          <a:prstGeom prst="rect">
            <a:avLst/>
          </a:prstGeom>
        </p:spPr>
        <p:txBody>
          <a:bodyPr wrap="square">
            <a:spAutoFit/>
          </a:bodyPr>
          <a:lstStyle/>
          <a:p>
            <a:r>
              <a:rPr lang="en-US" sz="1600" kern="1400" dirty="0">
                <a:solidFill>
                  <a:srgbClr val="000000"/>
                </a:solidFill>
                <a:latin typeface="Arial Narrow" panose="020B0606020202030204" pitchFamily="34" charset="0"/>
              </a:rPr>
              <a:t>We came to the Battle of Ipsus through the study of Pyrrhus. We understood Pyrrhus to represent the King of the South. We took him back to where he began being involved in the affairs of the world at that time. In studying his early life, we saw that he entered history during the breakup of Alexander's Empire. He is born a few years after Alexander dies, and he begins to be involved in the 4th Diadochi War when there are five generals fighting over Alexander's Empire. One of these generals, Antigonus, is much stronger than all of the others and Pyrrhus goes into an alliance with his son, Demetrius. Our strongest general, Antigonus, went to war with three allied powers; that was Seleucus, Cassander and Lysimachus, known as the three allies or Allied Forces. Antigonus is a powerful general and he meets these three allies at the Battle of Ipsus. He's not fighting alone; he's fighting alongside his son Demetrius. Pyrrhus is in an alliance with Demetrius. The fourth Diadochi war culminates in the battle of Ipsus in 301 BC. We understood through our structures that Ipsus represents 2016 and the American election. When we first brought up the subject of Ipsus, we learned that it needs to be seen on more than one level. We spent about two classes looking at this level, and making applications. In our last presentation, we began to look at another level or direction. Another perspective to view that battle.</a:t>
            </a:r>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29" name="Text Box 3">
            <a:extLst>
              <a:ext uri="{FF2B5EF4-FFF2-40B4-BE49-F238E27FC236}">
                <a16:creationId xmlns:a16="http://schemas.microsoft.com/office/drawing/2014/main" id="{1E3D3193-A3E9-4891-BB88-124FE84D2AC0}"/>
              </a:ext>
            </a:extLst>
          </p:cNvPr>
          <p:cNvSpPr txBox="1">
            <a:spLocks noChangeArrowheads="1"/>
          </p:cNvSpPr>
          <p:nvPr/>
        </p:nvSpPr>
        <p:spPr bwMode="auto">
          <a:xfrm>
            <a:off x="7257518" y="2106393"/>
            <a:ext cx="1803532" cy="1843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Antigonus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(Clinton)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(Trump)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Text Box 4">
            <a:extLst>
              <a:ext uri="{FF2B5EF4-FFF2-40B4-BE49-F238E27FC236}">
                <a16:creationId xmlns:a16="http://schemas.microsoft.com/office/drawing/2014/main" id="{078587C8-511E-4962-B9B1-D827A31C2EE5}"/>
              </a:ext>
            </a:extLst>
          </p:cNvPr>
          <p:cNvSpPr txBox="1">
            <a:spLocks noChangeArrowheads="1"/>
          </p:cNvSpPr>
          <p:nvPr/>
        </p:nvSpPr>
        <p:spPr bwMode="auto">
          <a:xfrm>
            <a:off x="9866705" y="2061916"/>
            <a:ext cx="1158875"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Seleucus           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Executive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Judicial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Legislative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AutoShape 5">
            <a:extLst>
              <a:ext uri="{FF2B5EF4-FFF2-40B4-BE49-F238E27FC236}">
                <a16:creationId xmlns:a16="http://schemas.microsoft.com/office/drawing/2014/main" id="{B3001E91-0E9B-4164-AF30-1F5EDDD2EBC5}"/>
              </a:ext>
            </a:extLst>
          </p:cNvPr>
          <p:cNvSpPr>
            <a:spLocks/>
          </p:cNvSpPr>
          <p:nvPr/>
        </p:nvSpPr>
        <p:spPr bwMode="auto">
          <a:xfrm rot="-10800000">
            <a:off x="9157093" y="2061916"/>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2" name="Text Box 6">
            <a:extLst>
              <a:ext uri="{FF2B5EF4-FFF2-40B4-BE49-F238E27FC236}">
                <a16:creationId xmlns:a16="http://schemas.microsoft.com/office/drawing/2014/main" id="{E971C5CB-8E61-4B77-8809-4C6DED93BDA0}"/>
              </a:ext>
            </a:extLst>
          </p:cNvPr>
          <p:cNvSpPr txBox="1">
            <a:spLocks noChangeArrowheads="1"/>
          </p:cNvSpPr>
          <p:nvPr/>
        </p:nvSpPr>
        <p:spPr bwMode="auto">
          <a:xfrm>
            <a:off x="9350768" y="2433391"/>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Text Box 7">
            <a:extLst>
              <a:ext uri="{FF2B5EF4-FFF2-40B4-BE49-F238E27FC236}">
                <a16:creationId xmlns:a16="http://schemas.microsoft.com/office/drawing/2014/main" id="{8BA9C0AF-FFC6-415E-9B7C-35E8D22C2290}"/>
              </a:ext>
            </a:extLst>
          </p:cNvPr>
          <p:cNvSpPr txBox="1">
            <a:spLocks noChangeArrowheads="1"/>
          </p:cNvSpPr>
          <p:nvPr/>
        </p:nvSpPr>
        <p:spPr bwMode="auto">
          <a:xfrm>
            <a:off x="7704530" y="1425328"/>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  </a:t>
            </a:r>
            <a:r>
              <a:rPr kumimoji="0" lang="en-US" altLang="en-US" sz="1400" b="1" i="0" u="none" strike="noStrike" cap="none" normalizeH="0" baseline="0" dirty="0">
                <a:ln>
                  <a:noFill/>
                </a:ln>
                <a:solidFill>
                  <a:srgbClr val="000000"/>
                </a:solidFill>
                <a:effectLst/>
                <a:latin typeface="Arial Narrow" panose="020B0606020202030204" pitchFamily="34" charset="0"/>
              </a:rPr>
              <a:t>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33">
            <a:extLst>
              <a:ext uri="{FF2B5EF4-FFF2-40B4-BE49-F238E27FC236}">
                <a16:creationId xmlns:a16="http://schemas.microsoft.com/office/drawing/2014/main" id="{7FC8C2BD-12E7-4850-A4F3-FBA78B7BC23A}"/>
              </a:ext>
            </a:extLst>
          </p:cNvPr>
          <p:cNvSpPr/>
          <p:nvPr/>
        </p:nvSpPr>
        <p:spPr>
          <a:xfrm>
            <a:off x="3813174" y="4752370"/>
            <a:ext cx="7782711" cy="1569660"/>
          </a:xfrm>
          <a:prstGeom prst="rect">
            <a:avLst/>
          </a:prstGeom>
        </p:spPr>
        <p:txBody>
          <a:bodyPr wrap="square">
            <a:spAutoFit/>
          </a:bodyPr>
          <a:lstStyle/>
          <a:p>
            <a:r>
              <a:rPr lang="en-US" sz="1600" dirty="0">
                <a:latin typeface="Arial Narrow" panose="020B0606020202030204" pitchFamily="34" charset="0"/>
              </a:rPr>
              <a:t>This is our first perspective. In this battle we have Antigonus, and who does Antigonus represent? Hillary Clinton and Demetrius represents Trump.  Why are they fighting each other in this battle?  They're not fighting each other; they are fighting the three allies.  In this battle they’re father and son, in application why do we not want to see them fight each other? Clinton doesn't want Trump Tower, they're both fighting over something separate from each other.  That is the three branches of the US government the executive, the judicial, and legislative branches.</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32701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ppt_x"/>
                                          </p:val>
                                        </p:tav>
                                        <p:tav tm="100000">
                                          <p:val>
                                            <p:strVal val="#ppt_x"/>
                                          </p:val>
                                        </p:tav>
                                      </p:tavLst>
                                    </p:anim>
                                    <p:anim calcmode="lin" valueType="num">
                                      <p:cBhvr additive="base">
                                        <p:cTn id="18" dur="500" fill="hold"/>
                                        <p:tgtEl>
                                          <p:spTgt spid="3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500" fill="hold"/>
                                        <p:tgtEl>
                                          <p:spTgt spid="31"/>
                                        </p:tgtEl>
                                        <p:attrNameLst>
                                          <p:attrName>ppt_x</p:attrName>
                                        </p:attrNameLst>
                                      </p:cBhvr>
                                      <p:tavLst>
                                        <p:tav tm="0">
                                          <p:val>
                                            <p:strVal val="#ppt_x"/>
                                          </p:val>
                                        </p:tav>
                                        <p:tav tm="100000">
                                          <p:val>
                                            <p:strVal val="#ppt_x"/>
                                          </p:val>
                                        </p:tav>
                                      </p:tavLst>
                                    </p:anim>
                                    <p:anim calcmode="lin" valueType="num">
                                      <p:cBhvr additive="base">
                                        <p:cTn id="22" dur="500" fill="hold"/>
                                        <p:tgtEl>
                                          <p:spTgt spid="3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ppt_x"/>
                                          </p:val>
                                        </p:tav>
                                        <p:tav tm="100000">
                                          <p:val>
                                            <p:strVal val="#ppt_x"/>
                                          </p:val>
                                        </p:tav>
                                      </p:tavLst>
                                    </p:anim>
                                    <p:anim calcmode="lin" valueType="num">
                                      <p:cBhvr additive="base">
                                        <p:cTn id="3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ppt_x"/>
                                          </p:val>
                                        </p:tav>
                                        <p:tav tm="100000">
                                          <p:val>
                                            <p:strVal val="#ppt_x"/>
                                          </p:val>
                                        </p:tav>
                                      </p:tavLst>
                                    </p:anim>
                                    <p:anim calcmode="lin" valueType="num">
                                      <p:cBhvr additive="base">
                                        <p:cTn id="3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P spid="31" grpId="0" animBg="1"/>
      <p:bldP spid="32"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a:extLst>
              <a:ext uri="{FF2B5EF4-FFF2-40B4-BE49-F238E27FC236}">
                <a16:creationId xmlns:a16="http://schemas.microsoft.com/office/drawing/2014/main" id="{32CDE3B3-D712-45F4-B672-BA1DB1EEEF6C}"/>
              </a:ext>
            </a:extLst>
          </p:cNvPr>
          <p:cNvSpPr>
            <a:spLocks noGrp="1"/>
          </p:cNvSpPr>
          <p:nvPr>
            <p:ph type="sldNum" sz="quarter" idx="12"/>
          </p:nvPr>
        </p:nvSpPr>
        <p:spPr/>
        <p:txBody>
          <a:bodyPr/>
          <a:lstStyle/>
          <a:p>
            <a:fld id="{1E1B8BD3-EEEF-4896-BEE3-06C250004F3C}" type="slidenum">
              <a:rPr lang="en-US" smtClean="0"/>
              <a:pPr/>
              <a:t>3</a:t>
            </a:fld>
            <a:endParaRPr lang="en-US" dirty="0"/>
          </a:p>
        </p:txBody>
      </p:sp>
      <p:grpSp>
        <p:nvGrpSpPr>
          <p:cNvPr id="2" name="Group 1">
            <a:extLst>
              <a:ext uri="{FF2B5EF4-FFF2-40B4-BE49-F238E27FC236}">
                <a16:creationId xmlns:a16="http://schemas.microsoft.com/office/drawing/2014/main" id="{E05FF820-C8A3-46E3-BCFA-3FC0501196DF}"/>
              </a:ext>
            </a:extLst>
          </p:cNvPr>
          <p:cNvGrpSpPr/>
          <p:nvPr/>
        </p:nvGrpSpPr>
        <p:grpSpPr>
          <a:xfrm>
            <a:off x="8404117" y="803120"/>
            <a:ext cx="2228850" cy="2457450"/>
            <a:chOff x="8212822" y="570452"/>
            <a:chExt cx="2228850" cy="2457450"/>
          </a:xfrm>
        </p:grpSpPr>
        <p:sp>
          <p:nvSpPr>
            <p:cNvPr id="3" name="Text Box 2">
              <a:extLst>
                <a:ext uri="{FF2B5EF4-FFF2-40B4-BE49-F238E27FC236}">
                  <a16:creationId xmlns:a16="http://schemas.microsoft.com/office/drawing/2014/main" id="{065711F9-F3DC-4DA2-8DC5-42444EFAFE6D}"/>
                </a:ext>
              </a:extLst>
            </p:cNvPr>
            <p:cNvSpPr txBox="1">
              <a:spLocks noChangeArrowheads="1"/>
            </p:cNvSpPr>
            <p:nvPr/>
          </p:nvSpPr>
          <p:spPr bwMode="auto">
            <a:xfrm>
              <a:off x="8212822" y="570452"/>
              <a:ext cx="2228850" cy="24574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0ACFE68F-687C-4CEF-B52F-9EC0B3E9538C}"/>
                </a:ext>
              </a:extLst>
            </p:cNvPr>
            <p:cNvSpPr txBox="1">
              <a:spLocks noChangeArrowheads="1"/>
            </p:cNvSpPr>
            <p:nvPr/>
          </p:nvSpPr>
          <p:spPr bwMode="auto">
            <a:xfrm>
              <a:off x="8269972" y="684752"/>
              <a:ext cx="20574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prstDash val="dash"/>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Arial Narrow" panose="020B0606020202030204" pitchFamily="34" charset="0"/>
                </a:rPr>
                <a:t>Antigonus</a:t>
              </a:r>
              <a:r>
                <a:rPr kumimoji="0" lang="en-US" altLang="en-US" sz="1200" b="0" i="0" u="none" strike="noStrike" cap="none" normalizeH="0" baseline="0" dirty="0">
                  <a:ln>
                    <a:noFill/>
                  </a:ln>
                  <a:solidFill>
                    <a:srgbClr val="000000"/>
                  </a:solidFill>
                  <a:effectLst/>
                  <a:latin typeface="Arial Narrow" panose="020B0606020202030204" pitchFamily="34" charset="0"/>
                </a:rPr>
                <a:t> = equal to the ancestor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 means like or comparison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gonus means ancestor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(Alexander the Great)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Hillary Clinton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AD10CFF4-CA16-4B15-8ACA-B0602182C5C7}"/>
                </a:ext>
              </a:extLst>
            </p:cNvPr>
            <p:cNvSpPr>
              <a:spLocks noChangeShapeType="1"/>
            </p:cNvSpPr>
            <p:nvPr/>
          </p:nvSpPr>
          <p:spPr bwMode="auto">
            <a:xfrm>
              <a:off x="8327122" y="1599152"/>
              <a:ext cx="1943100" cy="0"/>
            </a:xfrm>
            <a:prstGeom prst="line">
              <a:avLst/>
            </a:prstGeom>
            <a:noFill/>
            <a:ln w="952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Line 5">
              <a:extLst>
                <a:ext uri="{FF2B5EF4-FFF2-40B4-BE49-F238E27FC236}">
                  <a16:creationId xmlns:a16="http://schemas.microsoft.com/office/drawing/2014/main" id="{86F78EC6-CAD5-400E-9897-8578DA460FE5}"/>
                </a:ext>
              </a:extLst>
            </p:cNvPr>
            <p:cNvSpPr>
              <a:spLocks noChangeShapeType="1"/>
            </p:cNvSpPr>
            <p:nvPr/>
          </p:nvSpPr>
          <p:spPr bwMode="auto">
            <a:xfrm>
              <a:off x="10327372" y="684752"/>
              <a:ext cx="0" cy="21717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Line 6">
              <a:extLst>
                <a:ext uri="{FF2B5EF4-FFF2-40B4-BE49-F238E27FC236}">
                  <a16:creationId xmlns:a16="http://schemas.microsoft.com/office/drawing/2014/main" id="{7898C919-EFD0-4D23-AF9F-26EE1ED53096}"/>
                </a:ext>
              </a:extLst>
            </p:cNvPr>
            <p:cNvSpPr>
              <a:spLocks noChangeShapeType="1"/>
            </p:cNvSpPr>
            <p:nvPr/>
          </p:nvSpPr>
          <p:spPr bwMode="auto">
            <a:xfrm>
              <a:off x="8441422" y="2056352"/>
              <a:ext cx="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Line 7">
              <a:extLst>
                <a:ext uri="{FF2B5EF4-FFF2-40B4-BE49-F238E27FC236}">
                  <a16:creationId xmlns:a16="http://schemas.microsoft.com/office/drawing/2014/main" id="{955EA420-284D-4567-9F85-7C80E784C083}"/>
                </a:ext>
              </a:extLst>
            </p:cNvPr>
            <p:cNvSpPr>
              <a:spLocks noChangeShapeType="1"/>
            </p:cNvSpPr>
            <p:nvPr/>
          </p:nvSpPr>
          <p:spPr bwMode="auto">
            <a:xfrm>
              <a:off x="9195485" y="2056352"/>
              <a:ext cx="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pic>
          <p:nvPicPr>
            <p:cNvPr id="2056" name="Picture 8" descr="BcaE8X6Ri[1]">
              <a:extLst>
                <a:ext uri="{FF2B5EF4-FFF2-40B4-BE49-F238E27FC236}">
                  <a16:creationId xmlns:a16="http://schemas.microsoft.com/office/drawing/2014/main" id="{5670852C-29D4-40FD-A3B8-3DAD08B6C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2872" y="2056352"/>
              <a:ext cx="441325" cy="1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 name="Line 9">
              <a:extLst>
                <a:ext uri="{FF2B5EF4-FFF2-40B4-BE49-F238E27FC236}">
                  <a16:creationId xmlns:a16="http://schemas.microsoft.com/office/drawing/2014/main" id="{5A0CA16E-C3F5-4654-95F8-0148C7F7ABBA}"/>
                </a:ext>
              </a:extLst>
            </p:cNvPr>
            <p:cNvSpPr>
              <a:spLocks noChangeShapeType="1"/>
            </p:cNvSpPr>
            <p:nvPr/>
          </p:nvSpPr>
          <p:spPr bwMode="auto">
            <a:xfrm>
              <a:off x="8441422" y="2342102"/>
              <a:ext cx="7540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Line 10">
              <a:extLst>
                <a:ext uri="{FF2B5EF4-FFF2-40B4-BE49-F238E27FC236}">
                  <a16:creationId xmlns:a16="http://schemas.microsoft.com/office/drawing/2014/main" id="{860B3BC5-EDC4-4080-9343-FA1EA0D20202}"/>
                </a:ext>
              </a:extLst>
            </p:cNvPr>
            <p:cNvSpPr>
              <a:spLocks noChangeShapeType="1"/>
            </p:cNvSpPr>
            <p:nvPr/>
          </p:nvSpPr>
          <p:spPr bwMode="auto">
            <a:xfrm>
              <a:off x="9412972" y="2056352"/>
              <a:ext cx="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Line 11">
              <a:extLst>
                <a:ext uri="{FF2B5EF4-FFF2-40B4-BE49-F238E27FC236}">
                  <a16:creationId xmlns:a16="http://schemas.microsoft.com/office/drawing/2014/main" id="{21F3BCA8-A8F0-44C4-9ED5-51E37B04C44F}"/>
                </a:ext>
              </a:extLst>
            </p:cNvPr>
            <p:cNvSpPr>
              <a:spLocks noChangeShapeType="1"/>
            </p:cNvSpPr>
            <p:nvPr/>
          </p:nvSpPr>
          <p:spPr bwMode="auto">
            <a:xfrm>
              <a:off x="10167035" y="2056352"/>
              <a:ext cx="0" cy="28575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Line 12">
              <a:extLst>
                <a:ext uri="{FF2B5EF4-FFF2-40B4-BE49-F238E27FC236}">
                  <a16:creationId xmlns:a16="http://schemas.microsoft.com/office/drawing/2014/main" id="{481A46B4-622C-4DD7-851C-A37E7B502DE7}"/>
                </a:ext>
              </a:extLst>
            </p:cNvPr>
            <p:cNvSpPr>
              <a:spLocks noChangeShapeType="1"/>
            </p:cNvSpPr>
            <p:nvPr/>
          </p:nvSpPr>
          <p:spPr bwMode="auto">
            <a:xfrm>
              <a:off x="9412972" y="2342102"/>
              <a:ext cx="754063"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Text Box 13">
              <a:extLst>
                <a:ext uri="{FF2B5EF4-FFF2-40B4-BE49-F238E27FC236}">
                  <a16:creationId xmlns:a16="http://schemas.microsoft.com/office/drawing/2014/main" id="{A80CB7FD-BAE4-469F-8D1C-549C9B38339B}"/>
                </a:ext>
              </a:extLst>
            </p:cNvPr>
            <p:cNvSpPr txBox="1">
              <a:spLocks noChangeArrowheads="1"/>
            </p:cNvSpPr>
            <p:nvPr/>
          </p:nvSpPr>
          <p:spPr bwMode="auto">
            <a:xfrm>
              <a:off x="9641572" y="199920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1600" b="0" i="0" u="none" strike="noStrike" cap="none" normalizeH="0" baseline="0" noProof="1">
                  <a:ln>
                    <a:noFill/>
                  </a:ln>
                  <a:solidFill>
                    <a:srgbClr val="000000"/>
                  </a:solidFill>
                  <a:effectLst/>
                  <a:latin typeface="Times New Roman" panose="02020603050405020304" pitchFamily="18" charset="0"/>
                </a:rPr>
                <a:t>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Control 14">
              <a:extLst>
                <a:ext uri="{FF2B5EF4-FFF2-40B4-BE49-F238E27FC236}">
                  <a16:creationId xmlns:a16="http://schemas.microsoft.com/office/drawing/2014/main" id="{F3888E9D-B2D9-4E48-BF2F-12864C082267}"/>
                </a:ext>
              </a:extLst>
            </p:cNvPr>
            <p:cNvSpPr>
              <a:spLocks noChangeArrowheads="1" noChangeShapeType="1"/>
            </p:cNvSpPr>
            <p:nvPr/>
          </p:nvSpPr>
          <p:spPr bwMode="auto">
            <a:xfrm>
              <a:off x="8327122" y="2342102"/>
              <a:ext cx="2000250" cy="5143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Alexander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G Washington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Antigonus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Clinton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0" name="Rectangle 29">
            <a:extLst>
              <a:ext uri="{FF2B5EF4-FFF2-40B4-BE49-F238E27FC236}">
                <a16:creationId xmlns:a16="http://schemas.microsoft.com/office/drawing/2014/main" id="{30E63170-2E56-40AA-B917-BA2D9065E2DE}"/>
              </a:ext>
            </a:extLst>
          </p:cNvPr>
          <p:cNvSpPr/>
          <p:nvPr/>
        </p:nvSpPr>
        <p:spPr>
          <a:xfrm>
            <a:off x="781168" y="803120"/>
            <a:ext cx="7214167" cy="2769989"/>
          </a:xfrm>
          <a:prstGeom prst="rect">
            <a:avLst/>
          </a:prstGeom>
        </p:spPr>
        <p:txBody>
          <a:bodyPr wrap="square">
            <a:spAutoFit/>
          </a:bodyPr>
          <a:lstStyle/>
          <a:p>
            <a:r>
              <a:rPr lang="en-US" kern="1400" dirty="0">
                <a:solidFill>
                  <a:srgbClr val="000000"/>
                </a:solidFill>
                <a:latin typeface="Arial Narrow" panose="020B0606020202030204" pitchFamily="34" charset="0"/>
              </a:rPr>
              <a:t>What does the name Antigonus mean? Like the ancestor.  Like or in comparison to the ancestor.  When we consider the Greek Empire, who are they saying he is like? Alexander the Great, so we can do an alpha and omega.  We can have Alexander and Antigonus, the beginning of the end, the Alpha and Omega. They both built the empire. Daniel is able to skip all four Diadochi wars in Daniel 8:8 because this Empire is still being pulled together or united until the death of Antigonus because Alexander was building the Greek Empire, and Antigonus was doing the same work. So, you can say Washington—are those that wrote the Constitution, and Clinton is who upheld the Constitution.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1" name="Rectangle 30">
            <a:extLst>
              <a:ext uri="{FF2B5EF4-FFF2-40B4-BE49-F238E27FC236}">
                <a16:creationId xmlns:a16="http://schemas.microsoft.com/office/drawing/2014/main" id="{B32D16FC-F38C-4C64-911B-09151F352C24}"/>
              </a:ext>
            </a:extLst>
          </p:cNvPr>
          <p:cNvSpPr/>
          <p:nvPr/>
        </p:nvSpPr>
        <p:spPr>
          <a:xfrm>
            <a:off x="1483912" y="3730543"/>
            <a:ext cx="6096000" cy="1938992"/>
          </a:xfrm>
          <a:prstGeom prst="rect">
            <a:avLst/>
          </a:prstGeom>
        </p:spPr>
        <p:txBody>
          <a:bodyPr>
            <a:spAutoFit/>
          </a:bodyPr>
          <a:lstStyle/>
          <a:p>
            <a:r>
              <a:rPr lang="en-US" kern="1400" dirty="0">
                <a:solidFill>
                  <a:srgbClr val="000000"/>
                </a:solidFill>
                <a:latin typeface="Arial Narrow" panose="020B0606020202030204" pitchFamily="34" charset="0"/>
              </a:rPr>
              <a:t>We can see that Antigonus goes into this battle with one eye. In a battle previously he had lost an eye and was blind in one eye.  Born with two eyes, one had fallen previously, and Antigonus is killed in this battle losing that eye.  We made application to the two horns of the United States. One fell in 1844, and the other one fell in 2016. The Protestant horn and the Republican horn.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34" name="Group 3">
            <a:extLst>
              <a:ext uri="{FF2B5EF4-FFF2-40B4-BE49-F238E27FC236}">
                <a16:creationId xmlns:a16="http://schemas.microsoft.com/office/drawing/2014/main" id="{85CAED0E-7B45-4046-8DF6-50BD54BF2A20}"/>
              </a:ext>
            </a:extLst>
          </p:cNvPr>
          <p:cNvGrpSpPr>
            <a:grpSpLocks/>
          </p:cNvGrpSpPr>
          <p:nvPr/>
        </p:nvGrpSpPr>
        <p:grpSpPr bwMode="auto">
          <a:xfrm>
            <a:off x="8032640" y="4103139"/>
            <a:ext cx="2043113" cy="596900"/>
            <a:chOff x="111416305" y="105556050"/>
            <a:chExt cx="2043114" cy="597209"/>
          </a:xfrm>
        </p:grpSpPr>
        <p:grpSp>
          <p:nvGrpSpPr>
            <p:cNvPr id="35" name="Group 4">
              <a:extLst>
                <a:ext uri="{FF2B5EF4-FFF2-40B4-BE49-F238E27FC236}">
                  <a16:creationId xmlns:a16="http://schemas.microsoft.com/office/drawing/2014/main" id="{05F31010-BB25-4EDD-9E80-67FE64D4970D}"/>
                </a:ext>
              </a:extLst>
            </p:cNvPr>
            <p:cNvGrpSpPr>
              <a:grpSpLocks/>
            </p:cNvGrpSpPr>
            <p:nvPr/>
          </p:nvGrpSpPr>
          <p:grpSpPr bwMode="auto">
            <a:xfrm>
              <a:off x="111416305" y="105556050"/>
              <a:ext cx="928689" cy="597209"/>
              <a:chOff x="108542535" y="107100384"/>
              <a:chExt cx="1142857" cy="825810"/>
            </a:xfrm>
          </p:grpSpPr>
          <p:grpSp>
            <p:nvGrpSpPr>
              <p:cNvPr id="43" name="Group 5">
                <a:extLst>
                  <a:ext uri="{FF2B5EF4-FFF2-40B4-BE49-F238E27FC236}">
                    <a16:creationId xmlns:a16="http://schemas.microsoft.com/office/drawing/2014/main" id="{ECB50605-13A8-45D1-B32D-47CD193E3AD1}"/>
                  </a:ext>
                </a:extLst>
              </p:cNvPr>
              <p:cNvGrpSpPr>
                <a:grpSpLocks/>
              </p:cNvGrpSpPr>
              <p:nvPr/>
            </p:nvGrpSpPr>
            <p:grpSpPr bwMode="auto">
              <a:xfrm>
                <a:off x="108999735" y="107128959"/>
                <a:ext cx="685657" cy="797235"/>
                <a:chOff x="111052373" y="106846074"/>
                <a:chExt cx="685657" cy="797235"/>
              </a:xfrm>
            </p:grpSpPr>
            <p:sp>
              <p:nvSpPr>
                <p:cNvPr id="47" name="Oval 6">
                  <a:extLst>
                    <a:ext uri="{FF2B5EF4-FFF2-40B4-BE49-F238E27FC236}">
                      <a16:creationId xmlns:a16="http://schemas.microsoft.com/office/drawing/2014/main" id="{B8C83CF4-475D-45C5-A056-B1125771C25D}"/>
                    </a:ext>
                  </a:extLst>
                </p:cNvPr>
                <p:cNvSpPr>
                  <a:spLocks noChangeArrowheads="1"/>
                </p:cNvSpPr>
                <p:nvPr/>
              </p:nvSpPr>
              <p:spPr bwMode="auto">
                <a:xfrm>
                  <a:off x="111052373" y="107529008"/>
                  <a:ext cx="400049" cy="114301"/>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8" name="Freeform 7">
                  <a:extLst>
                    <a:ext uri="{FF2B5EF4-FFF2-40B4-BE49-F238E27FC236}">
                      <a16:creationId xmlns:a16="http://schemas.microsoft.com/office/drawing/2014/main" id="{191CBD23-227F-4550-9381-56D627462528}"/>
                    </a:ext>
                  </a:extLst>
                </p:cNvPr>
                <p:cNvSpPr>
                  <a:spLocks/>
                </p:cNvSpPr>
                <p:nvPr/>
              </p:nvSpPr>
              <p:spPr bwMode="auto">
                <a:xfrm rot="-5054737">
                  <a:off x="111052230" y="106903224"/>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grpSp>
            <p:nvGrpSpPr>
              <p:cNvPr id="44" name="Group 8">
                <a:extLst>
                  <a:ext uri="{FF2B5EF4-FFF2-40B4-BE49-F238E27FC236}">
                    <a16:creationId xmlns:a16="http://schemas.microsoft.com/office/drawing/2014/main" id="{71D54248-C7A4-420B-9448-196FFD27F763}"/>
                  </a:ext>
                </a:extLst>
              </p:cNvPr>
              <p:cNvGrpSpPr>
                <a:grpSpLocks/>
              </p:cNvGrpSpPr>
              <p:nvPr/>
            </p:nvGrpSpPr>
            <p:grpSpPr bwMode="auto">
              <a:xfrm>
                <a:off x="108542535" y="107100384"/>
                <a:ext cx="685657" cy="797235"/>
                <a:chOff x="110304661" y="107631887"/>
                <a:chExt cx="685657" cy="797235"/>
              </a:xfrm>
            </p:grpSpPr>
            <p:sp>
              <p:nvSpPr>
                <p:cNvPr id="45" name="Oval 9">
                  <a:extLst>
                    <a:ext uri="{FF2B5EF4-FFF2-40B4-BE49-F238E27FC236}">
                      <a16:creationId xmlns:a16="http://schemas.microsoft.com/office/drawing/2014/main" id="{3EAAB71D-86AE-44B4-AE34-7DFF7C354EF4}"/>
                    </a:ext>
                  </a:extLst>
                </p:cNvPr>
                <p:cNvSpPr>
                  <a:spLocks noChangeArrowheads="1"/>
                </p:cNvSpPr>
                <p:nvPr/>
              </p:nvSpPr>
              <p:spPr bwMode="auto">
                <a:xfrm>
                  <a:off x="110304661" y="108314821"/>
                  <a:ext cx="400049" cy="114301"/>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6" name="Freeform 10">
                  <a:extLst>
                    <a:ext uri="{FF2B5EF4-FFF2-40B4-BE49-F238E27FC236}">
                      <a16:creationId xmlns:a16="http://schemas.microsoft.com/office/drawing/2014/main" id="{6D619F0D-04F2-49BE-85F8-189D99CF31F5}"/>
                    </a:ext>
                  </a:extLst>
                </p:cNvPr>
                <p:cNvSpPr>
                  <a:spLocks/>
                </p:cNvSpPr>
                <p:nvPr/>
              </p:nvSpPr>
              <p:spPr bwMode="auto">
                <a:xfrm rot="-5054737">
                  <a:off x="110304518" y="107689037"/>
                  <a:ext cx="742949" cy="628650"/>
                </a:xfrm>
                <a:custGeom>
                  <a:avLst/>
                  <a:gdLst>
                    <a:gd name="T0" fmla="*/ 0 w 3952875"/>
                    <a:gd name="T1" fmla="*/ 0 h 1076325"/>
                    <a:gd name="T2" fmla="*/ 3943350 w 3952875"/>
                    <a:gd name="T3" fmla="*/ 971550 h 1076325"/>
                    <a:gd name="T4" fmla="*/ 57150 w 3952875"/>
                    <a:gd name="T5" fmla="*/ 628650 h 1076325"/>
                  </a:gdLst>
                  <a:ahLst/>
                  <a:cxnLst>
                    <a:cxn ang="0">
                      <a:pos x="T0" y="T1"/>
                    </a:cxn>
                    <a:cxn ang="0">
                      <a:pos x="T2" y="T3"/>
                    </a:cxn>
                    <a:cxn ang="0">
                      <a:pos x="T4" y="T5"/>
                    </a:cxn>
                  </a:cxnLst>
                  <a:rect l="0" t="0" r="r" b="b"/>
                  <a:pathLst>
                    <a:path w="3952875" h="1076325">
                      <a:moveTo>
                        <a:pt x="0" y="0"/>
                      </a:moveTo>
                      <a:cubicBezTo>
                        <a:pt x="1966912" y="433387"/>
                        <a:pt x="3933825" y="866775"/>
                        <a:pt x="3943350" y="971550"/>
                      </a:cubicBezTo>
                      <a:cubicBezTo>
                        <a:pt x="3952875" y="1076325"/>
                        <a:pt x="704850" y="685800"/>
                        <a:pt x="57150" y="628650"/>
                      </a:cubicBezTo>
                    </a:path>
                  </a:pathLst>
                </a:custGeom>
                <a:noFill/>
                <a:ln w="9525" cap="flat"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grpSp>
        <p:grpSp>
          <p:nvGrpSpPr>
            <p:cNvPr id="36" name="Group 11">
              <a:extLst>
                <a:ext uri="{FF2B5EF4-FFF2-40B4-BE49-F238E27FC236}">
                  <a16:creationId xmlns:a16="http://schemas.microsoft.com/office/drawing/2014/main" id="{ED21EE06-AB8A-4EA2-A0CD-01A9921AB57C}"/>
                </a:ext>
              </a:extLst>
            </p:cNvPr>
            <p:cNvGrpSpPr>
              <a:grpSpLocks/>
            </p:cNvGrpSpPr>
            <p:nvPr/>
          </p:nvGrpSpPr>
          <p:grpSpPr bwMode="auto">
            <a:xfrm>
              <a:off x="112685513" y="105784650"/>
              <a:ext cx="340518" cy="114300"/>
              <a:chOff x="107953420" y="108889800"/>
              <a:chExt cx="314325" cy="114300"/>
            </a:xfrm>
          </p:grpSpPr>
          <p:sp>
            <p:nvSpPr>
              <p:cNvPr id="41" name="Oval 12">
                <a:extLst>
                  <a:ext uri="{FF2B5EF4-FFF2-40B4-BE49-F238E27FC236}">
                    <a16:creationId xmlns:a16="http://schemas.microsoft.com/office/drawing/2014/main" id="{A022323A-2EAF-459E-9E99-537921C99992}"/>
                  </a:ext>
                </a:extLst>
              </p:cNvPr>
              <p:cNvSpPr>
                <a:spLocks noChangeArrowheads="1"/>
              </p:cNvSpPr>
              <p:nvPr/>
            </p:nvSpPr>
            <p:spPr bwMode="auto">
              <a:xfrm>
                <a:off x="107953420" y="108889800"/>
                <a:ext cx="314325" cy="1143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2" name="Oval 13">
                <a:extLst>
                  <a:ext uri="{FF2B5EF4-FFF2-40B4-BE49-F238E27FC236}">
                    <a16:creationId xmlns:a16="http://schemas.microsoft.com/office/drawing/2014/main" id="{0B8183E7-0838-4870-9B1F-5CF76FC3A6A0}"/>
                  </a:ext>
                </a:extLst>
              </p:cNvPr>
              <p:cNvSpPr>
                <a:spLocks noChangeArrowheads="1"/>
              </p:cNvSpPr>
              <p:nvPr/>
            </p:nvSpPr>
            <p:spPr bwMode="auto">
              <a:xfrm>
                <a:off x="108067720" y="108889800"/>
                <a:ext cx="85726"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37" name="Oval 14">
              <a:extLst>
                <a:ext uri="{FF2B5EF4-FFF2-40B4-BE49-F238E27FC236}">
                  <a16:creationId xmlns:a16="http://schemas.microsoft.com/office/drawing/2014/main" id="{11364517-0A8F-4B02-8EEA-9A6A9F500F89}"/>
                </a:ext>
              </a:extLst>
            </p:cNvPr>
            <p:cNvSpPr>
              <a:spLocks noChangeArrowheads="1"/>
            </p:cNvSpPr>
            <p:nvPr/>
          </p:nvSpPr>
          <p:spPr bwMode="auto">
            <a:xfrm>
              <a:off x="113118900" y="105784650"/>
              <a:ext cx="340519" cy="114300"/>
            </a:xfrm>
            <a:prstGeom prst="ellipse">
              <a:avLst/>
            </a:prstGeom>
            <a:solidFill>
              <a:srgbClr val="4D4D4D"/>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8" name="Oval 15">
              <a:extLst>
                <a:ext uri="{FF2B5EF4-FFF2-40B4-BE49-F238E27FC236}">
                  <a16:creationId xmlns:a16="http://schemas.microsoft.com/office/drawing/2014/main" id="{4E65ACF2-FFF1-4C07-80B7-8BB3E68A494C}"/>
                </a:ext>
              </a:extLst>
            </p:cNvPr>
            <p:cNvSpPr>
              <a:spLocks noChangeArrowheads="1"/>
            </p:cNvSpPr>
            <p:nvPr/>
          </p:nvSpPr>
          <p:spPr bwMode="auto">
            <a:xfrm>
              <a:off x="113242725" y="105784650"/>
              <a:ext cx="92869" cy="114300"/>
            </a:xfrm>
            <a:prstGeom prst="ellipse">
              <a:avLst/>
            </a:prstGeom>
            <a:solidFill>
              <a:srgbClr val="000000"/>
            </a:solidFill>
            <a:ln w="9525" algn="in">
              <a:solidFill>
                <a:srgbClr val="000000"/>
              </a:solidFill>
              <a:round/>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9" name="Text Box 16">
              <a:extLst>
                <a:ext uri="{FF2B5EF4-FFF2-40B4-BE49-F238E27FC236}">
                  <a16:creationId xmlns:a16="http://schemas.microsoft.com/office/drawing/2014/main" id="{998889F9-F5C4-419B-8A82-C11EE1E3C60A}"/>
                </a:ext>
              </a:extLst>
            </p:cNvPr>
            <p:cNvSpPr txBox="1">
              <a:spLocks noChangeArrowheads="1"/>
            </p:cNvSpPr>
            <p:nvPr/>
          </p:nvSpPr>
          <p:spPr bwMode="auto">
            <a:xfrm>
              <a:off x="112375950" y="105756075"/>
              <a:ext cx="278606"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BE8BFE28-F06C-4344-AF73-827D8DF81549}"/>
                </a:ext>
              </a:extLst>
            </p:cNvPr>
            <p:cNvSpPr txBox="1">
              <a:spLocks noChangeArrowheads="1"/>
            </p:cNvSpPr>
            <p:nvPr/>
          </p:nvSpPr>
          <p:spPr bwMode="auto">
            <a:xfrm>
              <a:off x="112014000" y="105556050"/>
              <a:ext cx="342900" cy="285750"/>
            </a:xfrm>
            <a:prstGeom prst="rect">
              <a:avLst/>
            </a:prstGeom>
            <a:solidFill>
              <a:srgbClr val="FFFFFF"/>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9876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1000"/>
                                        <p:tgtEl>
                                          <p:spTgt spid="31"/>
                                        </p:tgtEl>
                                      </p:cBhvr>
                                    </p:animEffect>
                                    <p:anim calcmode="lin" valueType="num">
                                      <p:cBhvr>
                                        <p:cTn id="14" dur="1000" fill="hold"/>
                                        <p:tgtEl>
                                          <p:spTgt spid="31"/>
                                        </p:tgtEl>
                                        <p:attrNameLst>
                                          <p:attrName>ppt_x</p:attrName>
                                        </p:attrNameLst>
                                      </p:cBhvr>
                                      <p:tavLst>
                                        <p:tav tm="0">
                                          <p:val>
                                            <p:strVal val="#ppt_x"/>
                                          </p:val>
                                        </p:tav>
                                        <p:tav tm="100000">
                                          <p:val>
                                            <p:strVal val="#ppt_x"/>
                                          </p:val>
                                        </p:tav>
                                      </p:tavLst>
                                    </p:anim>
                                    <p:anim calcmode="lin" valueType="num">
                                      <p:cBhvr>
                                        <p:cTn id="1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1000"/>
                                        <p:tgtEl>
                                          <p:spTgt spid="34"/>
                                        </p:tgtEl>
                                      </p:cBhvr>
                                    </p:animEffect>
                                    <p:anim calcmode="lin" valueType="num">
                                      <p:cBhvr>
                                        <p:cTn id="21" dur="1000" fill="hold"/>
                                        <p:tgtEl>
                                          <p:spTgt spid="34"/>
                                        </p:tgtEl>
                                        <p:attrNameLst>
                                          <p:attrName>ppt_x</p:attrName>
                                        </p:attrNameLst>
                                      </p:cBhvr>
                                      <p:tavLst>
                                        <p:tav tm="0">
                                          <p:val>
                                            <p:strVal val="#ppt_x"/>
                                          </p:val>
                                        </p:tav>
                                        <p:tav tm="100000">
                                          <p:val>
                                            <p:strVal val="#ppt_x"/>
                                          </p:val>
                                        </p:tav>
                                      </p:tavLst>
                                    </p:anim>
                                    <p:anim calcmode="lin" valueType="num">
                                      <p:cBhvr>
                                        <p:cTn id="2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a:extLst>
              <a:ext uri="{FF2B5EF4-FFF2-40B4-BE49-F238E27FC236}">
                <a16:creationId xmlns:a16="http://schemas.microsoft.com/office/drawing/2014/main" id="{A7AF2D3B-99DB-4895-B916-C6E06DAFCA15}"/>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32" name="Rectangle 31">
            <a:extLst>
              <a:ext uri="{FF2B5EF4-FFF2-40B4-BE49-F238E27FC236}">
                <a16:creationId xmlns:a16="http://schemas.microsoft.com/office/drawing/2014/main" id="{D9ADFB21-54DB-4040-9BB3-CC84E1EE2BBF}"/>
              </a:ext>
            </a:extLst>
          </p:cNvPr>
          <p:cNvSpPr/>
          <p:nvPr/>
        </p:nvSpPr>
        <p:spPr>
          <a:xfrm>
            <a:off x="749417" y="680065"/>
            <a:ext cx="6212718" cy="5262979"/>
          </a:xfrm>
          <a:prstGeom prst="rect">
            <a:avLst/>
          </a:prstGeom>
        </p:spPr>
        <p:txBody>
          <a:bodyPr wrap="square">
            <a:spAutoFit/>
          </a:bodyPr>
          <a:lstStyle/>
          <a:p>
            <a:r>
              <a:rPr lang="en-US" kern="1400" dirty="0">
                <a:solidFill>
                  <a:srgbClr val="000000"/>
                </a:solidFill>
                <a:latin typeface="Arial Narrow" panose="020B0606020202030204" pitchFamily="34" charset="0"/>
              </a:rPr>
              <a:t>A quote from Turning Points of the Ancient World </a:t>
            </a:r>
          </a:p>
          <a:p>
            <a:r>
              <a:rPr lang="en-US" kern="1400" dirty="0">
                <a:solidFill>
                  <a:srgbClr val="000000"/>
                </a:solidFill>
                <a:latin typeface="Arial Narrow" panose="020B0606020202030204" pitchFamily="34" charset="0"/>
              </a:rPr>
              <a:t>“Antigonus had been so close to achieving the impossible, reuniting Alexander's Empire. At the final hurdle he was unsuccessful. He was the last man who seriously attempted it, to achieve such a dream. With his death a new time began. Alexander's Empire was forever broken up between the remaining generals. It was never reunited again.”</a:t>
            </a:r>
          </a:p>
          <a:p>
            <a:r>
              <a:rPr lang="en-US" kern="1400" dirty="0">
                <a:solidFill>
                  <a:srgbClr val="000000"/>
                </a:solidFill>
                <a:latin typeface="Arial Narrow" panose="020B0606020202030204" pitchFamily="34" charset="0"/>
              </a:rPr>
              <a:t>If we were to see Alexander's Empire, in the time of Antigonus, he held nearly all of it. He started to lose Babylon to Seleucus, but at the height of his power it was nearly as large as Alexander's.  His goal was to maintain that same Empire. The goal of the three allies was to create their own Empire, an empire built out of Egypt or Babylon. But it isn't considered to be the Empire of Alexander the Great out of Macedonia.</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So alpha and omega, we understand Clinton represented the establishment as it existed since 1798, and the Republican horn of the US.  But in this battle, about 400-500 war elephants divided Antigonus from his troops and left him unprotected.  This is one application of the battle of Ipsus and the 2016 election.  </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3" name="Text Box 2">
            <a:extLst>
              <a:ext uri="{FF2B5EF4-FFF2-40B4-BE49-F238E27FC236}">
                <a16:creationId xmlns:a16="http://schemas.microsoft.com/office/drawing/2014/main" id="{5B649801-EF82-4EA2-9EB2-4A579C63C61E}"/>
              </a:ext>
            </a:extLst>
          </p:cNvPr>
          <p:cNvSpPr txBox="1">
            <a:spLocks noChangeArrowheads="1"/>
          </p:cNvSpPr>
          <p:nvPr/>
        </p:nvSpPr>
        <p:spPr bwMode="auto">
          <a:xfrm>
            <a:off x="7155810" y="2469422"/>
            <a:ext cx="3543300"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Text Box 3">
            <a:extLst>
              <a:ext uri="{FF2B5EF4-FFF2-40B4-BE49-F238E27FC236}">
                <a16:creationId xmlns:a16="http://schemas.microsoft.com/office/drawing/2014/main" id="{86459ACB-108F-4FD3-89E1-E26A82A74D68}"/>
              </a:ext>
            </a:extLst>
          </p:cNvPr>
          <p:cNvSpPr txBox="1">
            <a:spLocks noChangeArrowheads="1"/>
          </p:cNvSpPr>
          <p:nvPr/>
        </p:nvSpPr>
        <p:spPr bwMode="auto">
          <a:xfrm>
            <a:off x="6837624" y="2693260"/>
            <a:ext cx="1735824" cy="1042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Antigonus                                                           	Demetrius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4">
            <a:extLst>
              <a:ext uri="{FF2B5EF4-FFF2-40B4-BE49-F238E27FC236}">
                <a16:creationId xmlns:a16="http://schemas.microsoft.com/office/drawing/2014/main" id="{3DA56870-C425-4A5E-BDCD-BF46A8E211F7}"/>
              </a:ext>
            </a:extLst>
          </p:cNvPr>
          <p:cNvSpPr txBox="1">
            <a:spLocks noChangeArrowheads="1"/>
          </p:cNvSpPr>
          <p:nvPr/>
        </p:nvSpPr>
        <p:spPr bwMode="auto">
          <a:xfrm>
            <a:off x="9346560" y="2544035"/>
            <a:ext cx="1158875"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Seleucus           “E”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AutoShape 5">
            <a:extLst>
              <a:ext uri="{FF2B5EF4-FFF2-40B4-BE49-F238E27FC236}">
                <a16:creationId xmlns:a16="http://schemas.microsoft.com/office/drawing/2014/main" id="{417E2B5C-14FE-4597-BE46-CA7BFB3AD808}"/>
              </a:ext>
            </a:extLst>
          </p:cNvPr>
          <p:cNvSpPr>
            <a:spLocks/>
          </p:cNvSpPr>
          <p:nvPr/>
        </p:nvSpPr>
        <p:spPr bwMode="auto">
          <a:xfrm rot="-10800000">
            <a:off x="8636948" y="2544035"/>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7" name="Text Box 6">
            <a:extLst>
              <a:ext uri="{FF2B5EF4-FFF2-40B4-BE49-F238E27FC236}">
                <a16:creationId xmlns:a16="http://schemas.microsoft.com/office/drawing/2014/main" id="{E1A35DF4-E7EB-4907-8BEE-B690BCDB0355}"/>
              </a:ext>
            </a:extLst>
          </p:cNvPr>
          <p:cNvSpPr txBox="1">
            <a:spLocks noChangeArrowheads="1"/>
          </p:cNvSpPr>
          <p:nvPr/>
        </p:nvSpPr>
        <p:spPr bwMode="auto">
          <a:xfrm>
            <a:off x="8830623" y="2915510"/>
            <a:ext cx="387350" cy="37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Text Box 7">
            <a:extLst>
              <a:ext uri="{FF2B5EF4-FFF2-40B4-BE49-F238E27FC236}">
                <a16:creationId xmlns:a16="http://schemas.microsoft.com/office/drawing/2014/main" id="{607375BB-8668-425F-902E-84002786AC21}"/>
              </a:ext>
            </a:extLst>
          </p:cNvPr>
          <p:cNvSpPr txBox="1">
            <a:spLocks noChangeArrowheads="1"/>
          </p:cNvSpPr>
          <p:nvPr/>
        </p:nvSpPr>
        <p:spPr bwMode="auto">
          <a:xfrm>
            <a:off x="7155810" y="2021747"/>
            <a:ext cx="347821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Line 8">
            <a:extLst>
              <a:ext uri="{FF2B5EF4-FFF2-40B4-BE49-F238E27FC236}">
                <a16:creationId xmlns:a16="http://schemas.microsoft.com/office/drawing/2014/main" id="{3A15BA1C-C146-47A2-9E15-5C81BA024E54}"/>
              </a:ext>
            </a:extLst>
          </p:cNvPr>
          <p:cNvSpPr>
            <a:spLocks noChangeShapeType="1"/>
          </p:cNvSpPr>
          <p:nvPr/>
        </p:nvSpPr>
        <p:spPr bwMode="auto">
          <a:xfrm flipH="1">
            <a:off x="9984735" y="2850422"/>
            <a:ext cx="25717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4718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1000"/>
                                        <p:tgtEl>
                                          <p:spTgt spid="34"/>
                                        </p:tgtEl>
                                      </p:cBhvr>
                                    </p:animEffect>
                                    <p:anim calcmode="lin" valueType="num">
                                      <p:cBhvr>
                                        <p:cTn id="20" dur="1000" fill="hold"/>
                                        <p:tgtEl>
                                          <p:spTgt spid="34"/>
                                        </p:tgtEl>
                                        <p:attrNameLst>
                                          <p:attrName>ppt_x</p:attrName>
                                        </p:attrNameLst>
                                      </p:cBhvr>
                                      <p:tavLst>
                                        <p:tav tm="0">
                                          <p:val>
                                            <p:strVal val="#ppt_x"/>
                                          </p:val>
                                        </p:tav>
                                        <p:tav tm="100000">
                                          <p:val>
                                            <p:strVal val="#ppt_x"/>
                                          </p:val>
                                        </p:tav>
                                      </p:tavLst>
                                    </p:anim>
                                    <p:anim calcmode="lin" valueType="num">
                                      <p:cBhvr>
                                        <p:cTn id="21" dur="1000" fill="hold"/>
                                        <p:tgtEl>
                                          <p:spTgt spid="3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1000"/>
                                        <p:tgtEl>
                                          <p:spTgt spid="35"/>
                                        </p:tgtEl>
                                      </p:cBhvr>
                                    </p:animEffect>
                                    <p:anim calcmode="lin" valueType="num">
                                      <p:cBhvr>
                                        <p:cTn id="25" dur="1000" fill="hold"/>
                                        <p:tgtEl>
                                          <p:spTgt spid="35"/>
                                        </p:tgtEl>
                                        <p:attrNameLst>
                                          <p:attrName>ppt_x</p:attrName>
                                        </p:attrNameLst>
                                      </p:cBhvr>
                                      <p:tavLst>
                                        <p:tav tm="0">
                                          <p:val>
                                            <p:strVal val="#ppt_x"/>
                                          </p:val>
                                        </p:tav>
                                        <p:tav tm="100000">
                                          <p:val>
                                            <p:strVal val="#ppt_x"/>
                                          </p:val>
                                        </p:tav>
                                      </p:tavLst>
                                    </p:anim>
                                    <p:anim calcmode="lin" valueType="num">
                                      <p:cBhvr>
                                        <p:cTn id="26" dur="1000" fill="hold"/>
                                        <p:tgtEl>
                                          <p:spTgt spid="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anim calcmode="lin" valueType="num">
                                      <p:cBhvr>
                                        <p:cTn id="40" dur="1000" fill="hold"/>
                                        <p:tgtEl>
                                          <p:spTgt spid="38"/>
                                        </p:tgtEl>
                                        <p:attrNameLst>
                                          <p:attrName>ppt_x</p:attrName>
                                        </p:attrNameLst>
                                      </p:cBhvr>
                                      <p:tavLst>
                                        <p:tav tm="0">
                                          <p:val>
                                            <p:strVal val="#ppt_x"/>
                                          </p:val>
                                        </p:tav>
                                        <p:tav tm="100000">
                                          <p:val>
                                            <p:strVal val="#ppt_x"/>
                                          </p:val>
                                        </p:tav>
                                      </p:tavLst>
                                    </p:anim>
                                    <p:anim calcmode="lin" valueType="num">
                                      <p:cBhvr>
                                        <p:cTn id="41" dur="1000" fill="hold"/>
                                        <p:tgtEl>
                                          <p:spTgt spid="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animBg="1"/>
      <p:bldP spid="37" grpId="0"/>
      <p:bldP spid="38" grpId="0"/>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8" name="Control 128">
            <a:extLst>
              <a:ext uri="{FF2B5EF4-FFF2-40B4-BE49-F238E27FC236}">
                <a16:creationId xmlns:a16="http://schemas.microsoft.com/office/drawing/2014/main" id="{3869E386-5C92-4CEF-95B4-4C4E666846ED}"/>
              </a:ext>
            </a:extLst>
          </p:cNvPr>
          <p:cNvSpPr>
            <a:spLocks noChangeArrowheads="1" noChangeShapeType="1"/>
          </p:cNvSpPr>
          <p:nvPr/>
        </p:nvSpPr>
        <p:spPr bwMode="auto">
          <a:xfrm>
            <a:off x="12683000" y="1863725"/>
            <a:ext cx="1257300" cy="48577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24" name="Slide Number Placeholder 23">
            <a:extLst>
              <a:ext uri="{FF2B5EF4-FFF2-40B4-BE49-F238E27FC236}">
                <a16:creationId xmlns:a16="http://schemas.microsoft.com/office/drawing/2014/main" id="{06D04ACB-69C1-49F9-8DAB-000C6EBD9E64}"/>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22" name="Rectangle 21">
            <a:extLst>
              <a:ext uri="{FF2B5EF4-FFF2-40B4-BE49-F238E27FC236}">
                <a16:creationId xmlns:a16="http://schemas.microsoft.com/office/drawing/2014/main" id="{18957891-0EF5-46AD-8458-898EDD5F0F3D}"/>
              </a:ext>
            </a:extLst>
          </p:cNvPr>
          <p:cNvSpPr/>
          <p:nvPr/>
        </p:nvSpPr>
        <p:spPr>
          <a:xfrm>
            <a:off x="837488" y="845541"/>
            <a:ext cx="10895888" cy="2487320"/>
          </a:xfrm>
          <a:prstGeom prst="rect">
            <a:avLst/>
          </a:prstGeom>
        </p:spPr>
        <p:txBody>
          <a:bodyPr wrap="square">
            <a:spAutoFit/>
          </a:bodyPr>
          <a:lstStyle/>
          <a:p>
            <a:r>
              <a:rPr lang="en-US" kern="1400" dirty="0">
                <a:solidFill>
                  <a:srgbClr val="000000"/>
                </a:solidFill>
                <a:latin typeface="Arial Narrow" panose="020B0606020202030204" pitchFamily="34" charset="0"/>
              </a:rPr>
              <a:t>We began also to make another observation; we want to consider this from a couple of different angles. I want to read the next paragraph of the quote. We understood our three allies won this battle. Out of this battle, Demetrius though weakened became king and Pyrrhus was undefeated. In this following paragraph it says for the winners of the battle of Ipsus these three allies were able to divide up the Empire of Antigonus, a large empire. It says yet almost straight away, because they were dividing up the Empire of Antigonus it sowed the seeds for a new war.  It says in Syria immediately the seeds of a new war begin between Seleucus and Ptolemy.  Each would claim control of Syria.  Out of Ipsus a new war began.  Or you could say six wars.  Out of Ipsus, these six Syrian wars led to the end of the 4th, the battle of Raphia and at the end of the fifth the battle of Panium. So, this is our first perspective.  Our second perspective of Ipsus relates to Daniel 11.  In the battles of Raphia and Panium.</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grpSp>
        <p:nvGrpSpPr>
          <p:cNvPr id="23" name="Group 2">
            <a:extLst>
              <a:ext uri="{FF2B5EF4-FFF2-40B4-BE49-F238E27FC236}">
                <a16:creationId xmlns:a16="http://schemas.microsoft.com/office/drawing/2014/main" id="{5D984077-29A0-4311-9284-00EA6F138237}"/>
              </a:ext>
            </a:extLst>
          </p:cNvPr>
          <p:cNvGrpSpPr>
            <a:grpSpLocks/>
          </p:cNvGrpSpPr>
          <p:nvPr/>
        </p:nvGrpSpPr>
        <p:grpSpPr bwMode="auto">
          <a:xfrm>
            <a:off x="2871387" y="3683237"/>
            <a:ext cx="5640224" cy="1633315"/>
            <a:chOff x="110070900" y="109556550"/>
            <a:chExt cx="3543300" cy="1257300"/>
          </a:xfrm>
        </p:grpSpPr>
        <p:sp>
          <p:nvSpPr>
            <p:cNvPr id="25" name="Text Box 3">
              <a:extLst>
                <a:ext uri="{FF2B5EF4-FFF2-40B4-BE49-F238E27FC236}">
                  <a16:creationId xmlns:a16="http://schemas.microsoft.com/office/drawing/2014/main" id="{AA45F1E7-13C1-4C5F-8214-AA40A25ADC67}"/>
                </a:ext>
              </a:extLst>
            </p:cNvPr>
            <p:cNvSpPr txBox="1">
              <a:spLocks noChangeArrowheads="1"/>
            </p:cNvSpPr>
            <p:nvPr/>
          </p:nvSpPr>
          <p:spPr bwMode="auto">
            <a:xfrm>
              <a:off x="110099475" y="109556550"/>
              <a:ext cx="3514725"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Line 4">
              <a:extLst>
                <a:ext uri="{FF2B5EF4-FFF2-40B4-BE49-F238E27FC236}">
                  <a16:creationId xmlns:a16="http://schemas.microsoft.com/office/drawing/2014/main" id="{57F5BCCA-2CD5-408F-8422-B7CAD54798EE}"/>
                </a:ext>
              </a:extLst>
            </p:cNvPr>
            <p:cNvSpPr>
              <a:spLocks noChangeShapeType="1"/>
            </p:cNvSpPr>
            <p:nvPr/>
          </p:nvSpPr>
          <p:spPr bwMode="auto">
            <a:xfrm>
              <a:off x="110118270" y="110442375"/>
              <a:ext cx="3495930" cy="1"/>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7" name="Line 5">
              <a:extLst>
                <a:ext uri="{FF2B5EF4-FFF2-40B4-BE49-F238E27FC236}">
                  <a16:creationId xmlns:a16="http://schemas.microsoft.com/office/drawing/2014/main" id="{C9A77C18-DBBF-489A-9C74-365DEEC6A7F3}"/>
                </a:ext>
              </a:extLst>
            </p:cNvPr>
            <p:cNvSpPr>
              <a:spLocks noChangeShapeType="1"/>
            </p:cNvSpPr>
            <p:nvPr/>
          </p:nvSpPr>
          <p:spPr bwMode="auto">
            <a:xfrm>
              <a:off x="110494177" y="109985175"/>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8" name="Line 6">
              <a:extLst>
                <a:ext uri="{FF2B5EF4-FFF2-40B4-BE49-F238E27FC236}">
                  <a16:creationId xmlns:a16="http://schemas.microsoft.com/office/drawing/2014/main" id="{4FCD82DB-0D17-4024-982A-D4B4AFF4F0C4}"/>
                </a:ext>
              </a:extLst>
            </p:cNvPr>
            <p:cNvSpPr>
              <a:spLocks noChangeShapeType="1"/>
            </p:cNvSpPr>
            <p:nvPr/>
          </p:nvSpPr>
          <p:spPr bwMode="auto">
            <a:xfrm>
              <a:off x="111621896" y="1099851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9" name="Line 7">
              <a:extLst>
                <a:ext uri="{FF2B5EF4-FFF2-40B4-BE49-F238E27FC236}">
                  <a16:creationId xmlns:a16="http://schemas.microsoft.com/office/drawing/2014/main" id="{19AAE3AF-5DF1-49A1-A893-06FFE1423D29}"/>
                </a:ext>
              </a:extLst>
            </p:cNvPr>
            <p:cNvSpPr>
              <a:spLocks noChangeShapeType="1"/>
            </p:cNvSpPr>
            <p:nvPr/>
          </p:nvSpPr>
          <p:spPr bwMode="auto">
            <a:xfrm>
              <a:off x="112674434" y="1099851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0" name="Line 8">
              <a:extLst>
                <a:ext uri="{FF2B5EF4-FFF2-40B4-BE49-F238E27FC236}">
                  <a16:creationId xmlns:a16="http://schemas.microsoft.com/office/drawing/2014/main" id="{6799B2DD-D768-4203-BCAE-B3F7899F2909}"/>
                </a:ext>
              </a:extLst>
            </p:cNvPr>
            <p:cNvSpPr>
              <a:spLocks noChangeShapeType="1"/>
            </p:cNvSpPr>
            <p:nvPr/>
          </p:nvSpPr>
          <p:spPr bwMode="auto">
            <a:xfrm>
              <a:off x="113200703" y="1099851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1" name="Line 9">
              <a:extLst>
                <a:ext uri="{FF2B5EF4-FFF2-40B4-BE49-F238E27FC236}">
                  <a16:creationId xmlns:a16="http://schemas.microsoft.com/office/drawing/2014/main" id="{C68890DA-127A-4D31-A16F-B2B1557F18D3}"/>
                </a:ext>
              </a:extLst>
            </p:cNvPr>
            <p:cNvSpPr>
              <a:spLocks noChangeShapeType="1"/>
            </p:cNvSpPr>
            <p:nvPr/>
          </p:nvSpPr>
          <p:spPr bwMode="auto">
            <a:xfrm>
              <a:off x="112148165" y="109985175"/>
              <a:ext cx="1"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249" name="Line 10">
              <a:extLst>
                <a:ext uri="{FF2B5EF4-FFF2-40B4-BE49-F238E27FC236}">
                  <a16:creationId xmlns:a16="http://schemas.microsoft.com/office/drawing/2014/main" id="{8490B1E4-8028-4162-8B82-E0DB6D6CCF37}"/>
                </a:ext>
              </a:extLst>
            </p:cNvPr>
            <p:cNvSpPr>
              <a:spLocks noChangeShapeType="1"/>
            </p:cNvSpPr>
            <p:nvPr/>
          </p:nvSpPr>
          <p:spPr bwMode="auto">
            <a:xfrm>
              <a:off x="111020446" y="109985175"/>
              <a:ext cx="0" cy="4572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250" name="WordArt 11">
              <a:extLst>
                <a:ext uri="{FF2B5EF4-FFF2-40B4-BE49-F238E27FC236}">
                  <a16:creationId xmlns:a16="http://schemas.microsoft.com/office/drawing/2014/main" id="{AE4A75AD-7DEA-4C62-BDE5-6ED43954D9F7}"/>
                </a:ext>
              </a:extLst>
            </p:cNvPr>
            <p:cNvSpPr>
              <a:spLocks noChangeArrowheads="1" noChangeShapeType="1" noTextEdit="1"/>
            </p:cNvSpPr>
            <p:nvPr/>
          </p:nvSpPr>
          <p:spPr bwMode="auto">
            <a:xfrm>
              <a:off x="110070900" y="109556550"/>
              <a:ext cx="864585" cy="5715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3600" kern="10" spc="0" dirty="0">
                  <a:ln w="9525" algn="ctr">
                    <a:solidFill>
                      <a:srgbClr val="000000"/>
                    </a:solidFill>
                    <a:round/>
                    <a:headEnd/>
                    <a:tailEnd/>
                  </a:ln>
                  <a:solidFill>
                    <a:srgbClr val="000000"/>
                  </a:solidFill>
                  <a:effectLst/>
                  <a:latin typeface="Arial Narrow" panose="020B0606020202030204" pitchFamily="34" charset="0"/>
                </a:rPr>
                <a:t>6 Syrian Wars</a:t>
              </a:r>
            </a:p>
          </p:txBody>
        </p:sp>
        <p:sp>
          <p:nvSpPr>
            <p:cNvPr id="5251" name="Text Box 12">
              <a:extLst>
                <a:ext uri="{FF2B5EF4-FFF2-40B4-BE49-F238E27FC236}">
                  <a16:creationId xmlns:a16="http://schemas.microsoft.com/office/drawing/2014/main" id="{C9FB4B8E-1FF7-4F56-9DE7-A3AD2D544C3F}"/>
                </a:ext>
              </a:extLst>
            </p:cNvPr>
            <p:cNvSpPr txBox="1">
              <a:spLocks noChangeArrowheads="1"/>
            </p:cNvSpPr>
            <p:nvPr/>
          </p:nvSpPr>
          <p:spPr bwMode="auto">
            <a:xfrm>
              <a:off x="110381405"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2" name="Text Box 13">
              <a:extLst>
                <a:ext uri="{FF2B5EF4-FFF2-40B4-BE49-F238E27FC236}">
                  <a16:creationId xmlns:a16="http://schemas.microsoft.com/office/drawing/2014/main" id="{37BB74C8-D684-4878-853C-38393A69ECC0}"/>
                </a:ext>
              </a:extLst>
            </p:cNvPr>
            <p:cNvSpPr txBox="1">
              <a:spLocks noChangeArrowheads="1"/>
            </p:cNvSpPr>
            <p:nvPr/>
          </p:nvSpPr>
          <p:spPr bwMode="auto">
            <a:xfrm>
              <a:off x="110907674"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3" name="Text Box 14">
              <a:extLst>
                <a:ext uri="{FF2B5EF4-FFF2-40B4-BE49-F238E27FC236}">
                  <a16:creationId xmlns:a16="http://schemas.microsoft.com/office/drawing/2014/main" id="{88A6D040-F386-417B-A3ED-5EB856912AA7}"/>
                </a:ext>
              </a:extLst>
            </p:cNvPr>
            <p:cNvSpPr txBox="1">
              <a:spLocks noChangeArrowheads="1"/>
            </p:cNvSpPr>
            <p:nvPr/>
          </p:nvSpPr>
          <p:spPr bwMode="auto">
            <a:xfrm>
              <a:off x="111509124"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4" name="Text Box 15">
              <a:extLst>
                <a:ext uri="{FF2B5EF4-FFF2-40B4-BE49-F238E27FC236}">
                  <a16:creationId xmlns:a16="http://schemas.microsoft.com/office/drawing/2014/main" id="{04132092-7C78-4FEB-81EB-08F2001201B8}"/>
                </a:ext>
              </a:extLst>
            </p:cNvPr>
            <p:cNvSpPr txBox="1">
              <a:spLocks noChangeArrowheads="1"/>
            </p:cNvSpPr>
            <p:nvPr/>
          </p:nvSpPr>
          <p:spPr bwMode="auto">
            <a:xfrm>
              <a:off x="112035393"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5" name="Text Box 16">
              <a:extLst>
                <a:ext uri="{FF2B5EF4-FFF2-40B4-BE49-F238E27FC236}">
                  <a16:creationId xmlns:a16="http://schemas.microsoft.com/office/drawing/2014/main" id="{33464CD7-2743-4B36-A8C9-AE8CAE0B0B0B}"/>
                </a:ext>
              </a:extLst>
            </p:cNvPr>
            <p:cNvSpPr txBox="1">
              <a:spLocks noChangeArrowheads="1"/>
            </p:cNvSpPr>
            <p:nvPr/>
          </p:nvSpPr>
          <p:spPr bwMode="auto">
            <a:xfrm>
              <a:off x="112561662"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6" name="Text Box 17">
              <a:extLst>
                <a:ext uri="{FF2B5EF4-FFF2-40B4-BE49-F238E27FC236}">
                  <a16:creationId xmlns:a16="http://schemas.microsoft.com/office/drawing/2014/main" id="{60BEC285-22FC-4B0C-A550-79E98C4EF92B}"/>
                </a:ext>
              </a:extLst>
            </p:cNvPr>
            <p:cNvSpPr txBox="1">
              <a:spLocks noChangeArrowheads="1"/>
            </p:cNvSpPr>
            <p:nvPr/>
          </p:nvSpPr>
          <p:spPr bwMode="auto">
            <a:xfrm>
              <a:off x="113087931" y="110499525"/>
              <a:ext cx="225544"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7" name="Text Box 18">
              <a:extLst>
                <a:ext uri="{FF2B5EF4-FFF2-40B4-BE49-F238E27FC236}">
                  <a16:creationId xmlns:a16="http://schemas.microsoft.com/office/drawing/2014/main" id="{5C400297-92F4-4CC9-8DDC-50628206FD9C}"/>
                </a:ext>
              </a:extLst>
            </p:cNvPr>
            <p:cNvSpPr txBox="1">
              <a:spLocks noChangeArrowheads="1"/>
            </p:cNvSpPr>
            <p:nvPr/>
          </p:nvSpPr>
          <p:spPr bwMode="auto">
            <a:xfrm>
              <a:off x="112414050" y="109670850"/>
              <a:ext cx="514350"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8" name="Text Box 19">
              <a:extLst>
                <a:ext uri="{FF2B5EF4-FFF2-40B4-BE49-F238E27FC236}">
                  <a16:creationId xmlns:a16="http://schemas.microsoft.com/office/drawing/2014/main" id="{04126DF1-16CD-4DB8-BBAC-DACE2F2AB139}"/>
                </a:ext>
              </a:extLst>
            </p:cNvPr>
            <p:cNvSpPr txBox="1">
              <a:spLocks noChangeArrowheads="1"/>
            </p:cNvSpPr>
            <p:nvPr/>
          </p:nvSpPr>
          <p:spPr bwMode="auto">
            <a:xfrm>
              <a:off x="111899700" y="109670850"/>
              <a:ext cx="468966" cy="2857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Raphia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59" name="Line 20">
              <a:extLst>
                <a:ext uri="{FF2B5EF4-FFF2-40B4-BE49-F238E27FC236}">
                  <a16:creationId xmlns:a16="http://schemas.microsoft.com/office/drawing/2014/main" id="{09F7DD29-6C9D-4DE1-807C-96B26ABE53A4}"/>
                </a:ext>
              </a:extLst>
            </p:cNvPr>
            <p:cNvSpPr>
              <a:spLocks noChangeShapeType="1"/>
            </p:cNvSpPr>
            <p:nvPr/>
          </p:nvSpPr>
          <p:spPr bwMode="auto">
            <a:xfrm>
              <a:off x="111956850" y="110128050"/>
              <a:ext cx="20002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39099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77FB51-3092-4DD4-9AF2-27D2A6BAE6E7}"/>
              </a:ext>
            </a:extLst>
          </p:cNvPr>
          <p:cNvSpPr/>
          <p:nvPr/>
        </p:nvSpPr>
        <p:spPr>
          <a:xfrm>
            <a:off x="5213996" y="1451529"/>
            <a:ext cx="5891061" cy="4431983"/>
          </a:xfrm>
          <a:prstGeom prst="rect">
            <a:avLst/>
          </a:prstGeom>
        </p:spPr>
        <p:txBody>
          <a:bodyPr wrap="square">
            <a:spAutoFit/>
          </a:bodyPr>
          <a:lstStyle/>
          <a:p>
            <a:r>
              <a:rPr lang="en-US" dirty="0">
                <a:latin typeface="Arial Narrow" panose="020B0606020202030204" pitchFamily="34" charset="0"/>
              </a:rPr>
              <a:t>A web page, </a:t>
            </a:r>
            <a:r>
              <a:rPr lang="en-US" u="sng" dirty="0">
                <a:latin typeface="Arial Narrow" panose="020B0606020202030204" pitchFamily="34" charset="0"/>
                <a:hlinkClick r:id="rId2"/>
              </a:rPr>
              <a:t>Turning Points of the Ancient World</a:t>
            </a:r>
            <a:r>
              <a:rPr lang="en-US" dirty="0">
                <a:latin typeface="Arial Narrow" panose="020B0606020202030204" pitchFamily="34" charset="0"/>
              </a:rPr>
              <a:t> (http://turningpointsoftheancientworld.com/), “How significant was the battle of Ipsus?” It gives a nice description of that battle</a:t>
            </a:r>
            <a:r>
              <a:rPr lang="en-US" kern="1400" dirty="0">
                <a:solidFill>
                  <a:srgbClr val="000000"/>
                </a:solidFill>
                <a:latin typeface="Arial Narrow" panose="020B0606020202030204" pitchFamily="34" charset="0"/>
              </a:rPr>
              <a:t>.</a:t>
            </a:r>
          </a:p>
          <a:p>
            <a:r>
              <a:rPr lang="en-US" kern="1400" dirty="0">
                <a:solidFill>
                  <a:srgbClr val="000000"/>
                </a:solidFill>
                <a:latin typeface="Arial Narrow" panose="020B0606020202030204" pitchFamily="34" charset="0"/>
              </a:rPr>
              <a:t> </a:t>
            </a:r>
            <a:endParaRPr lang="en-US" sz="1200" kern="1400" dirty="0">
              <a:solidFill>
                <a:srgbClr val="000000"/>
              </a:solidFill>
              <a:latin typeface="Times New Roman" panose="02020603050405020304" pitchFamily="18" charset="0"/>
            </a:endParaRPr>
          </a:p>
          <a:p>
            <a:r>
              <a:rPr lang="en-US" kern="1400" dirty="0">
                <a:solidFill>
                  <a:srgbClr val="000000"/>
                </a:solidFill>
                <a:latin typeface="Arial Narrow" panose="020B0606020202030204" pitchFamily="34" charset="0"/>
              </a:rPr>
              <a:t>In our first perspective, we have a king of the North and a king of the South and we know that they are a King of the North and the South because we can construct the whole reform line to demonstrate that.  Right now, we're just pulling out Ipsus and looking at it from three different reform lines.  We have the reform line of Pyrrhus, and in here we have Ipsus. We have the reform line of Daniel 11, Seleucus and Ptolemy, 11:4, the battle of Ipsus. Before we're done, we'll have a closer look at World War II and the invasion of Poland. Instead of going all the way through Pyrrhus, we need to first look more into this one waymark.  When we're finished with 2016 we will finish the line of Pyrrhus.</a:t>
            </a:r>
            <a:endParaRPr lang="en-US" sz="1200" kern="1400" dirty="0">
              <a:solidFill>
                <a:srgbClr val="000000"/>
              </a:solidFill>
              <a:latin typeface="Times New Roman" panose="02020603050405020304" pitchFamily="18"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5" name="Text Box 2">
            <a:extLst>
              <a:ext uri="{FF2B5EF4-FFF2-40B4-BE49-F238E27FC236}">
                <a16:creationId xmlns:a16="http://schemas.microsoft.com/office/drawing/2014/main" id="{0AD39155-BAA1-4859-B7D4-1BCF7EC8EFEA}"/>
              </a:ext>
            </a:extLst>
          </p:cNvPr>
          <p:cNvSpPr txBox="1">
            <a:spLocks noChangeArrowheads="1"/>
          </p:cNvSpPr>
          <p:nvPr/>
        </p:nvSpPr>
        <p:spPr bwMode="auto">
          <a:xfrm>
            <a:off x="1086943" y="768074"/>
            <a:ext cx="3171825" cy="186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id="{B73DAB81-7EE0-4700-9F24-E6025D0BE24E}"/>
              </a:ext>
            </a:extLst>
          </p:cNvPr>
          <p:cNvSpPr txBox="1">
            <a:spLocks noChangeArrowheads="1"/>
          </p:cNvSpPr>
          <p:nvPr/>
        </p:nvSpPr>
        <p:spPr bwMode="auto">
          <a:xfrm>
            <a:off x="1215530" y="991911"/>
            <a:ext cx="1289050" cy="1414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(Clinton)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4">
            <a:extLst>
              <a:ext uri="{FF2B5EF4-FFF2-40B4-BE49-F238E27FC236}">
                <a16:creationId xmlns:a16="http://schemas.microsoft.com/office/drawing/2014/main" id="{AE597336-1AD2-4FFB-A966-92023F91DE0C}"/>
              </a:ext>
            </a:extLst>
          </p:cNvPr>
          <p:cNvSpPr txBox="1">
            <a:spLocks noChangeArrowheads="1"/>
          </p:cNvSpPr>
          <p:nvPr/>
        </p:nvSpPr>
        <p:spPr bwMode="auto">
          <a:xfrm>
            <a:off x="3277693" y="842686"/>
            <a:ext cx="866775" cy="1649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 allies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Seleucus           Lysimachus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Cassander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Executive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Judicial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Legislative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5">
            <a:extLst>
              <a:ext uri="{FF2B5EF4-FFF2-40B4-BE49-F238E27FC236}">
                <a16:creationId xmlns:a16="http://schemas.microsoft.com/office/drawing/2014/main" id="{153E8764-FEA7-4F7C-9BDA-542318F5C3A7}"/>
              </a:ext>
            </a:extLst>
          </p:cNvPr>
          <p:cNvSpPr>
            <a:spLocks/>
          </p:cNvSpPr>
          <p:nvPr/>
        </p:nvSpPr>
        <p:spPr bwMode="auto">
          <a:xfrm rot="10800000">
            <a:off x="2568080" y="842686"/>
            <a:ext cx="130175" cy="1117600"/>
          </a:xfrm>
          <a:prstGeom prst="leftBracket">
            <a:avLst>
              <a:gd name="adj" fmla="val 71545"/>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Text Box 6">
            <a:extLst>
              <a:ext uri="{FF2B5EF4-FFF2-40B4-BE49-F238E27FC236}">
                <a16:creationId xmlns:a16="http://schemas.microsoft.com/office/drawing/2014/main" id="{3C58FBC8-1D37-410C-AA19-849B2DED1D8A}"/>
              </a:ext>
            </a:extLst>
          </p:cNvPr>
          <p:cNvSpPr txBox="1">
            <a:spLocks noChangeArrowheads="1"/>
          </p:cNvSpPr>
          <p:nvPr/>
        </p:nvSpPr>
        <p:spPr bwMode="auto">
          <a:xfrm>
            <a:off x="2761755" y="1214161"/>
            <a:ext cx="38735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7">
            <a:extLst>
              <a:ext uri="{FF2B5EF4-FFF2-40B4-BE49-F238E27FC236}">
                <a16:creationId xmlns:a16="http://schemas.microsoft.com/office/drawing/2014/main" id="{CBD8F93F-9C6F-406D-88E3-478EB89E10E8}"/>
              </a:ext>
            </a:extLst>
          </p:cNvPr>
          <p:cNvSpPr txBox="1">
            <a:spLocks noChangeArrowheads="1"/>
          </p:cNvSpPr>
          <p:nvPr/>
        </p:nvSpPr>
        <p:spPr bwMode="auto">
          <a:xfrm>
            <a:off x="1115518" y="206099"/>
            <a:ext cx="314325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a:t>
            </a:r>
            <a:r>
              <a:rPr kumimoji="0" lang="en-US" altLang="en-US" sz="1800" b="0" i="0" u="none" strike="noStrike" cap="none" normalizeH="0" baseline="30000" dirty="0">
                <a:ln>
                  <a:noFill/>
                </a:ln>
                <a:solidFill>
                  <a:schemeClr val="tx1"/>
                </a:solidFill>
                <a:effectLst/>
                <a:latin typeface="Arial" panose="020B0604020202020204" pitchFamily="34" charset="0"/>
              </a:rPr>
              <a:t>st</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400" b="1" i="0" u="none" strike="noStrike" cap="none" normalizeH="0" baseline="0" dirty="0">
                <a:ln>
                  <a:noFill/>
                </a:ln>
                <a:solidFill>
                  <a:srgbClr val="000000"/>
                </a:solidFill>
                <a:effectLst/>
                <a:latin typeface="Arial Narrow" panose="020B0606020202030204" pitchFamily="34" charset="0"/>
              </a:rPr>
              <a:t>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nvGrpSpPr>
          <p:cNvPr id="15" name="Group 8">
            <a:extLst>
              <a:ext uri="{FF2B5EF4-FFF2-40B4-BE49-F238E27FC236}">
                <a16:creationId xmlns:a16="http://schemas.microsoft.com/office/drawing/2014/main" id="{6C85ED22-57E4-415F-AE89-7F0D197B2265}"/>
              </a:ext>
            </a:extLst>
          </p:cNvPr>
          <p:cNvGrpSpPr>
            <a:grpSpLocks/>
          </p:cNvGrpSpPr>
          <p:nvPr/>
        </p:nvGrpSpPr>
        <p:grpSpPr bwMode="auto">
          <a:xfrm>
            <a:off x="1086943" y="2063474"/>
            <a:ext cx="857250" cy="571500"/>
            <a:chOff x="105384600" y="113499900"/>
            <a:chExt cx="857250" cy="571500"/>
          </a:xfrm>
        </p:grpSpPr>
        <p:sp>
          <p:nvSpPr>
            <p:cNvPr id="16" name="AutoShape 9">
              <a:extLst>
                <a:ext uri="{FF2B5EF4-FFF2-40B4-BE49-F238E27FC236}">
                  <a16:creationId xmlns:a16="http://schemas.microsoft.com/office/drawing/2014/main" id="{D28B9102-E00B-49E1-B56E-FA875B105F80}"/>
                </a:ext>
              </a:extLst>
            </p:cNvPr>
            <p:cNvSpPr>
              <a:spLocks noChangeArrowheads="1"/>
            </p:cNvSpPr>
            <p:nvPr/>
          </p:nvSpPr>
          <p:spPr bwMode="auto">
            <a:xfrm>
              <a:off x="105384600" y="113499900"/>
              <a:ext cx="857250" cy="571500"/>
            </a:xfrm>
            <a:prstGeom prst="roundRect">
              <a:avLst>
                <a:gd name="adj" fmla="val 16667"/>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Text Box 10">
              <a:extLst>
                <a:ext uri="{FF2B5EF4-FFF2-40B4-BE49-F238E27FC236}">
                  <a16:creationId xmlns:a16="http://schemas.microsoft.com/office/drawing/2014/main" id="{8BC15B05-06B3-4F99-9DE6-ECE15587943D}"/>
                </a:ext>
              </a:extLst>
            </p:cNvPr>
            <p:cNvSpPr txBox="1">
              <a:spLocks noChangeArrowheads="1"/>
            </p:cNvSpPr>
            <p:nvPr/>
          </p:nvSpPr>
          <p:spPr bwMode="auto">
            <a:xfrm>
              <a:off x="105413175" y="113585625"/>
              <a:ext cx="800100"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Pyrrhus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(Putin)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18" name="Group 11">
            <a:extLst>
              <a:ext uri="{FF2B5EF4-FFF2-40B4-BE49-F238E27FC236}">
                <a16:creationId xmlns:a16="http://schemas.microsoft.com/office/drawing/2014/main" id="{69C8B134-08D5-42EE-9B6D-02DEA3DCB08C}"/>
              </a:ext>
            </a:extLst>
          </p:cNvPr>
          <p:cNvGrpSpPr>
            <a:grpSpLocks/>
          </p:cNvGrpSpPr>
          <p:nvPr/>
        </p:nvGrpSpPr>
        <p:grpSpPr bwMode="auto">
          <a:xfrm>
            <a:off x="1315543" y="1491974"/>
            <a:ext cx="1171575" cy="571500"/>
            <a:chOff x="105927525" y="114580035"/>
            <a:chExt cx="857250" cy="571500"/>
          </a:xfrm>
        </p:grpSpPr>
        <p:sp>
          <p:nvSpPr>
            <p:cNvPr id="21" name="AutoShape 12">
              <a:extLst>
                <a:ext uri="{FF2B5EF4-FFF2-40B4-BE49-F238E27FC236}">
                  <a16:creationId xmlns:a16="http://schemas.microsoft.com/office/drawing/2014/main" id="{6E8D63FF-3FF1-49F6-B8EA-431FC1F01D59}"/>
                </a:ext>
              </a:extLst>
            </p:cNvPr>
            <p:cNvSpPr>
              <a:spLocks noChangeArrowheads="1"/>
            </p:cNvSpPr>
            <p:nvPr/>
          </p:nvSpPr>
          <p:spPr bwMode="auto">
            <a:xfrm>
              <a:off x="105927525" y="114580035"/>
              <a:ext cx="857250" cy="571500"/>
            </a:xfrm>
            <a:prstGeom prst="roundRect">
              <a:avLst>
                <a:gd name="adj" fmla="val 16667"/>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Text Box 13">
              <a:extLst>
                <a:ext uri="{FF2B5EF4-FFF2-40B4-BE49-F238E27FC236}">
                  <a16:creationId xmlns:a16="http://schemas.microsoft.com/office/drawing/2014/main" id="{7F7796F1-A6E8-4586-80A0-0FD860ED75C3}"/>
                </a:ext>
              </a:extLst>
            </p:cNvPr>
            <p:cNvSpPr txBox="1">
              <a:spLocks noChangeArrowheads="1"/>
            </p:cNvSpPr>
            <p:nvPr/>
          </p:nvSpPr>
          <p:spPr bwMode="auto">
            <a:xfrm>
              <a:off x="105956100" y="114665760"/>
              <a:ext cx="800100"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Demetrius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(Trump)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5131" name="WordArt 14">
            <a:extLst>
              <a:ext uri="{FF2B5EF4-FFF2-40B4-BE49-F238E27FC236}">
                <a16:creationId xmlns:a16="http://schemas.microsoft.com/office/drawing/2014/main" id="{62F32C00-0B8D-4239-8B15-5B6FFD50A7D2}"/>
              </a:ext>
            </a:extLst>
          </p:cNvPr>
          <p:cNvSpPr>
            <a:spLocks noChangeArrowheads="1" noChangeShapeType="1" noTextEdit="1"/>
          </p:cNvSpPr>
          <p:nvPr/>
        </p:nvSpPr>
        <p:spPr bwMode="auto">
          <a:xfrm>
            <a:off x="1086943" y="1606274"/>
            <a:ext cx="285750" cy="25717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3600" kern="10" spc="0" dirty="0">
                <a:ln>
                  <a:noFill/>
                </a:ln>
                <a:solidFill>
                  <a:srgbClr val="000000"/>
                </a:solidFill>
                <a:effectLst/>
                <a:latin typeface="Impact" panose="020B0806030902050204" pitchFamily="34" charset="0"/>
              </a:rPr>
              <a:t>KN</a:t>
            </a:r>
          </a:p>
        </p:txBody>
      </p:sp>
      <p:sp>
        <p:nvSpPr>
          <p:cNvPr id="5132" name="WordArt 15">
            <a:extLst>
              <a:ext uri="{FF2B5EF4-FFF2-40B4-BE49-F238E27FC236}">
                <a16:creationId xmlns:a16="http://schemas.microsoft.com/office/drawing/2014/main" id="{3BFD5AA3-EAC6-42D3-942C-4B70B1755BE3}"/>
              </a:ext>
            </a:extLst>
          </p:cNvPr>
          <p:cNvSpPr>
            <a:spLocks noChangeArrowheads="1" noChangeShapeType="1" noTextEdit="1"/>
          </p:cNvSpPr>
          <p:nvPr/>
        </p:nvSpPr>
        <p:spPr bwMode="auto">
          <a:xfrm>
            <a:off x="1972768" y="2234924"/>
            <a:ext cx="285750" cy="257175"/>
          </a:xfrm>
          <a:prstGeom prst="rect">
            <a:avLst/>
          </a:prstGeom>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3600" kern="10" spc="0" dirty="0">
                <a:ln>
                  <a:noFill/>
                </a:ln>
                <a:solidFill>
                  <a:srgbClr val="000000"/>
                </a:solidFill>
                <a:effectLst/>
                <a:latin typeface="Impact" panose="020B0806030902050204" pitchFamily="34" charset="0"/>
              </a:rPr>
              <a:t>KS</a:t>
            </a:r>
          </a:p>
        </p:txBody>
      </p:sp>
      <p:sp>
        <p:nvSpPr>
          <p:cNvPr id="5133" name="Text Box 16">
            <a:extLst>
              <a:ext uri="{FF2B5EF4-FFF2-40B4-BE49-F238E27FC236}">
                <a16:creationId xmlns:a16="http://schemas.microsoft.com/office/drawing/2014/main" id="{316C9A2C-391B-4532-B7D9-F424295A5343}"/>
              </a:ext>
            </a:extLst>
          </p:cNvPr>
          <p:cNvSpPr txBox="1">
            <a:spLocks noChangeArrowheads="1"/>
          </p:cNvSpPr>
          <p:nvPr/>
        </p:nvSpPr>
        <p:spPr bwMode="auto">
          <a:xfrm>
            <a:off x="2680346" y="3443563"/>
            <a:ext cx="1657350" cy="22574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34" name="Line 17">
            <a:extLst>
              <a:ext uri="{FF2B5EF4-FFF2-40B4-BE49-F238E27FC236}">
                <a16:creationId xmlns:a16="http://schemas.microsoft.com/office/drawing/2014/main" id="{8C509585-B07C-4510-9A16-7982EA19CD2E}"/>
              </a:ext>
            </a:extLst>
          </p:cNvPr>
          <p:cNvSpPr>
            <a:spLocks noChangeShapeType="1"/>
          </p:cNvSpPr>
          <p:nvPr/>
        </p:nvSpPr>
        <p:spPr bwMode="auto">
          <a:xfrm>
            <a:off x="2823221" y="3843614"/>
            <a:ext cx="13716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35" name="Line 18">
            <a:extLst>
              <a:ext uri="{FF2B5EF4-FFF2-40B4-BE49-F238E27FC236}">
                <a16:creationId xmlns:a16="http://schemas.microsoft.com/office/drawing/2014/main" id="{55CFC969-7641-4A32-98A1-69B568A62DF5}"/>
              </a:ext>
            </a:extLst>
          </p:cNvPr>
          <p:cNvSpPr>
            <a:spLocks noChangeShapeType="1"/>
          </p:cNvSpPr>
          <p:nvPr/>
        </p:nvSpPr>
        <p:spPr bwMode="auto">
          <a:xfrm flipV="1">
            <a:off x="2823221" y="3586439"/>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36" name="Line 19">
            <a:extLst>
              <a:ext uri="{FF2B5EF4-FFF2-40B4-BE49-F238E27FC236}">
                <a16:creationId xmlns:a16="http://schemas.microsoft.com/office/drawing/2014/main" id="{F7995CA6-DC6C-44E3-8A2F-35CE3ABE70A4}"/>
              </a:ext>
            </a:extLst>
          </p:cNvPr>
          <p:cNvSpPr>
            <a:spLocks noChangeShapeType="1"/>
          </p:cNvSpPr>
          <p:nvPr/>
        </p:nvSpPr>
        <p:spPr bwMode="auto">
          <a:xfrm flipV="1">
            <a:off x="4194821" y="3586439"/>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37" name="Text Box 20">
            <a:extLst>
              <a:ext uri="{FF2B5EF4-FFF2-40B4-BE49-F238E27FC236}">
                <a16:creationId xmlns:a16="http://schemas.microsoft.com/office/drawing/2014/main" id="{0311737C-3BF1-4B79-BE8F-723B9754672C}"/>
              </a:ext>
            </a:extLst>
          </p:cNvPr>
          <p:cNvSpPr txBox="1">
            <a:spLocks noChangeArrowheads="1"/>
          </p:cNvSpPr>
          <p:nvPr/>
        </p:nvSpPr>
        <p:spPr bwMode="auto">
          <a:xfrm>
            <a:off x="2908946" y="3472139"/>
            <a:ext cx="1114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Pyrrhus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38" name="Line 21">
            <a:extLst>
              <a:ext uri="{FF2B5EF4-FFF2-40B4-BE49-F238E27FC236}">
                <a16:creationId xmlns:a16="http://schemas.microsoft.com/office/drawing/2014/main" id="{69081B7B-01BB-4FDB-9CB5-ED34E307B440}"/>
              </a:ext>
            </a:extLst>
          </p:cNvPr>
          <p:cNvSpPr>
            <a:spLocks noChangeShapeType="1"/>
          </p:cNvSpPr>
          <p:nvPr/>
        </p:nvSpPr>
        <p:spPr bwMode="auto">
          <a:xfrm>
            <a:off x="3537596" y="3843614"/>
            <a:ext cx="0" cy="1428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39" name="Text Box 22">
            <a:extLst>
              <a:ext uri="{FF2B5EF4-FFF2-40B4-BE49-F238E27FC236}">
                <a16:creationId xmlns:a16="http://schemas.microsoft.com/office/drawing/2014/main" id="{D5A5F831-532D-470B-A784-6F4EE19469F2}"/>
              </a:ext>
            </a:extLst>
          </p:cNvPr>
          <p:cNvSpPr txBox="1">
            <a:spLocks noChangeArrowheads="1"/>
          </p:cNvSpPr>
          <p:nvPr/>
        </p:nvSpPr>
        <p:spPr bwMode="auto">
          <a:xfrm>
            <a:off x="3509021" y="3926164"/>
            <a:ext cx="33655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40" name="Line 23">
            <a:extLst>
              <a:ext uri="{FF2B5EF4-FFF2-40B4-BE49-F238E27FC236}">
                <a16:creationId xmlns:a16="http://schemas.microsoft.com/office/drawing/2014/main" id="{515E87EE-291F-4B6E-B4D7-8D4D75D05562}"/>
              </a:ext>
            </a:extLst>
          </p:cNvPr>
          <p:cNvSpPr>
            <a:spLocks noChangeShapeType="1"/>
          </p:cNvSpPr>
          <p:nvPr/>
        </p:nvSpPr>
        <p:spPr bwMode="auto">
          <a:xfrm>
            <a:off x="2851796" y="4643714"/>
            <a:ext cx="13716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2" name="Line 24">
            <a:extLst>
              <a:ext uri="{FF2B5EF4-FFF2-40B4-BE49-F238E27FC236}">
                <a16:creationId xmlns:a16="http://schemas.microsoft.com/office/drawing/2014/main" id="{39F70AEE-57BE-412E-BDB8-0FBECA916770}"/>
              </a:ext>
            </a:extLst>
          </p:cNvPr>
          <p:cNvSpPr>
            <a:spLocks noChangeShapeType="1"/>
          </p:cNvSpPr>
          <p:nvPr/>
        </p:nvSpPr>
        <p:spPr bwMode="auto">
          <a:xfrm flipV="1">
            <a:off x="2851796" y="4386539"/>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3" name="Line 25">
            <a:extLst>
              <a:ext uri="{FF2B5EF4-FFF2-40B4-BE49-F238E27FC236}">
                <a16:creationId xmlns:a16="http://schemas.microsoft.com/office/drawing/2014/main" id="{518A9135-7964-481A-AAEA-74BAD9323296}"/>
              </a:ext>
            </a:extLst>
          </p:cNvPr>
          <p:cNvSpPr>
            <a:spLocks noChangeShapeType="1"/>
          </p:cNvSpPr>
          <p:nvPr/>
        </p:nvSpPr>
        <p:spPr bwMode="auto">
          <a:xfrm flipV="1">
            <a:off x="4223396" y="4386539"/>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4" name="Text Box 26">
            <a:extLst>
              <a:ext uri="{FF2B5EF4-FFF2-40B4-BE49-F238E27FC236}">
                <a16:creationId xmlns:a16="http://schemas.microsoft.com/office/drawing/2014/main" id="{23B2A86B-60F0-44E2-BEA9-FC8031DDDBF2}"/>
              </a:ext>
            </a:extLst>
          </p:cNvPr>
          <p:cNvSpPr txBox="1">
            <a:spLocks noChangeArrowheads="1"/>
          </p:cNvSpPr>
          <p:nvPr/>
        </p:nvSpPr>
        <p:spPr bwMode="auto">
          <a:xfrm>
            <a:off x="2937521" y="4272239"/>
            <a:ext cx="1114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Daniel 11: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45" name="Line 27">
            <a:extLst>
              <a:ext uri="{FF2B5EF4-FFF2-40B4-BE49-F238E27FC236}">
                <a16:creationId xmlns:a16="http://schemas.microsoft.com/office/drawing/2014/main" id="{7F76D196-67B8-415D-9E21-FE8DB8C97E07}"/>
              </a:ext>
            </a:extLst>
          </p:cNvPr>
          <p:cNvSpPr>
            <a:spLocks noChangeShapeType="1"/>
          </p:cNvSpPr>
          <p:nvPr/>
        </p:nvSpPr>
        <p:spPr bwMode="auto">
          <a:xfrm>
            <a:off x="3566171" y="4643714"/>
            <a:ext cx="0" cy="1428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6" name="Text Box 28">
            <a:extLst>
              <a:ext uri="{FF2B5EF4-FFF2-40B4-BE49-F238E27FC236}">
                <a16:creationId xmlns:a16="http://schemas.microsoft.com/office/drawing/2014/main" id="{E9C9636B-3DCC-4E60-8A4A-446AE1E2E2DE}"/>
              </a:ext>
            </a:extLst>
          </p:cNvPr>
          <p:cNvSpPr txBox="1">
            <a:spLocks noChangeArrowheads="1"/>
          </p:cNvSpPr>
          <p:nvPr/>
        </p:nvSpPr>
        <p:spPr bwMode="auto">
          <a:xfrm>
            <a:off x="3537596" y="4726264"/>
            <a:ext cx="33655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11:4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47" name="Line 29">
            <a:extLst>
              <a:ext uri="{FF2B5EF4-FFF2-40B4-BE49-F238E27FC236}">
                <a16:creationId xmlns:a16="http://schemas.microsoft.com/office/drawing/2014/main" id="{15C27E5E-85F1-4E7A-83CE-03AE1052C1BF}"/>
              </a:ext>
            </a:extLst>
          </p:cNvPr>
          <p:cNvSpPr>
            <a:spLocks noChangeShapeType="1"/>
          </p:cNvSpPr>
          <p:nvPr/>
        </p:nvSpPr>
        <p:spPr bwMode="auto">
          <a:xfrm>
            <a:off x="2880371" y="5415239"/>
            <a:ext cx="13716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8" name="Line 30">
            <a:extLst>
              <a:ext uri="{FF2B5EF4-FFF2-40B4-BE49-F238E27FC236}">
                <a16:creationId xmlns:a16="http://schemas.microsoft.com/office/drawing/2014/main" id="{90A564AF-6C25-4B3B-8EBF-BE763CD0A254}"/>
              </a:ext>
            </a:extLst>
          </p:cNvPr>
          <p:cNvSpPr>
            <a:spLocks noChangeShapeType="1"/>
          </p:cNvSpPr>
          <p:nvPr/>
        </p:nvSpPr>
        <p:spPr bwMode="auto">
          <a:xfrm flipV="1">
            <a:off x="2880371" y="5158064"/>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49" name="Line 31">
            <a:extLst>
              <a:ext uri="{FF2B5EF4-FFF2-40B4-BE49-F238E27FC236}">
                <a16:creationId xmlns:a16="http://schemas.microsoft.com/office/drawing/2014/main" id="{7991B910-61C3-4D07-B353-1722EFE7F766}"/>
              </a:ext>
            </a:extLst>
          </p:cNvPr>
          <p:cNvSpPr>
            <a:spLocks noChangeShapeType="1"/>
          </p:cNvSpPr>
          <p:nvPr/>
        </p:nvSpPr>
        <p:spPr bwMode="auto">
          <a:xfrm flipV="1">
            <a:off x="4251971" y="5158064"/>
            <a:ext cx="0" cy="257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50" name="Text Box 32">
            <a:extLst>
              <a:ext uri="{FF2B5EF4-FFF2-40B4-BE49-F238E27FC236}">
                <a16:creationId xmlns:a16="http://schemas.microsoft.com/office/drawing/2014/main" id="{C05CADDA-205D-4219-A0E0-78BE9EDCA25C}"/>
              </a:ext>
            </a:extLst>
          </p:cNvPr>
          <p:cNvSpPr txBox="1">
            <a:spLocks noChangeArrowheads="1"/>
          </p:cNvSpPr>
          <p:nvPr/>
        </p:nvSpPr>
        <p:spPr bwMode="auto">
          <a:xfrm>
            <a:off x="2966096" y="5043764"/>
            <a:ext cx="1114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WW2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51" name="Line 33">
            <a:extLst>
              <a:ext uri="{FF2B5EF4-FFF2-40B4-BE49-F238E27FC236}">
                <a16:creationId xmlns:a16="http://schemas.microsoft.com/office/drawing/2014/main" id="{08EB195C-A785-4FCE-A5D1-7DB3D30F56D7}"/>
              </a:ext>
            </a:extLst>
          </p:cNvPr>
          <p:cNvSpPr>
            <a:spLocks noChangeShapeType="1"/>
          </p:cNvSpPr>
          <p:nvPr/>
        </p:nvSpPr>
        <p:spPr bwMode="auto">
          <a:xfrm>
            <a:off x="3594746" y="5415239"/>
            <a:ext cx="0" cy="1428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152" name="Text Box 34">
            <a:extLst>
              <a:ext uri="{FF2B5EF4-FFF2-40B4-BE49-F238E27FC236}">
                <a16:creationId xmlns:a16="http://schemas.microsoft.com/office/drawing/2014/main" id="{A2F3C0F3-9089-4380-9344-C6E2F1856319}"/>
              </a:ext>
            </a:extLst>
          </p:cNvPr>
          <p:cNvSpPr txBox="1">
            <a:spLocks noChangeArrowheads="1"/>
          </p:cNvSpPr>
          <p:nvPr/>
        </p:nvSpPr>
        <p:spPr bwMode="auto">
          <a:xfrm>
            <a:off x="2966096" y="5497789"/>
            <a:ext cx="128587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Invasion of Poland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147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131"/>
                                        </p:tgtEl>
                                        <p:attrNameLst>
                                          <p:attrName>style.visibility</p:attrName>
                                        </p:attrNameLst>
                                      </p:cBhvr>
                                      <p:to>
                                        <p:strVal val="visible"/>
                                      </p:to>
                                    </p:set>
                                    <p:animEffect transition="in" filter="fade">
                                      <p:cBhvr>
                                        <p:cTn id="53" dur="1000"/>
                                        <p:tgtEl>
                                          <p:spTgt spid="5131"/>
                                        </p:tgtEl>
                                      </p:cBhvr>
                                    </p:animEffect>
                                    <p:anim calcmode="lin" valueType="num">
                                      <p:cBhvr>
                                        <p:cTn id="54" dur="1000" fill="hold"/>
                                        <p:tgtEl>
                                          <p:spTgt spid="5131"/>
                                        </p:tgtEl>
                                        <p:attrNameLst>
                                          <p:attrName>ppt_x</p:attrName>
                                        </p:attrNameLst>
                                      </p:cBhvr>
                                      <p:tavLst>
                                        <p:tav tm="0">
                                          <p:val>
                                            <p:strVal val="#ppt_x"/>
                                          </p:val>
                                        </p:tav>
                                        <p:tav tm="100000">
                                          <p:val>
                                            <p:strVal val="#ppt_x"/>
                                          </p:val>
                                        </p:tav>
                                      </p:tavLst>
                                    </p:anim>
                                    <p:anim calcmode="lin" valueType="num">
                                      <p:cBhvr>
                                        <p:cTn id="55" dur="1000" fill="hold"/>
                                        <p:tgtEl>
                                          <p:spTgt spid="5131"/>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5132"/>
                                        </p:tgtEl>
                                        <p:attrNameLst>
                                          <p:attrName>style.visibility</p:attrName>
                                        </p:attrNameLst>
                                      </p:cBhvr>
                                      <p:to>
                                        <p:strVal val="visible"/>
                                      </p:to>
                                    </p:set>
                                    <p:animEffect transition="in" filter="fade">
                                      <p:cBhvr>
                                        <p:cTn id="58" dur="1000"/>
                                        <p:tgtEl>
                                          <p:spTgt spid="5132"/>
                                        </p:tgtEl>
                                      </p:cBhvr>
                                    </p:animEffect>
                                    <p:anim calcmode="lin" valueType="num">
                                      <p:cBhvr>
                                        <p:cTn id="59" dur="1000" fill="hold"/>
                                        <p:tgtEl>
                                          <p:spTgt spid="5132"/>
                                        </p:tgtEl>
                                        <p:attrNameLst>
                                          <p:attrName>ppt_x</p:attrName>
                                        </p:attrNameLst>
                                      </p:cBhvr>
                                      <p:tavLst>
                                        <p:tav tm="0">
                                          <p:val>
                                            <p:strVal val="#ppt_x"/>
                                          </p:val>
                                        </p:tav>
                                        <p:tav tm="100000">
                                          <p:val>
                                            <p:strVal val="#ppt_x"/>
                                          </p:val>
                                        </p:tav>
                                      </p:tavLst>
                                    </p:anim>
                                    <p:anim calcmode="lin" valueType="num">
                                      <p:cBhvr>
                                        <p:cTn id="60" dur="1000" fill="hold"/>
                                        <p:tgtEl>
                                          <p:spTgt spid="513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nodePh="1">
                                  <p:stCondLst>
                                    <p:cond delay="0"/>
                                  </p:stCondLst>
                                  <p:endCondLst>
                                    <p:cond evt="begin" delay="0">
                                      <p:tn val="63"/>
                                    </p:cond>
                                  </p:endCondLst>
                                  <p:childTnLst>
                                    <p:set>
                                      <p:cBhvr>
                                        <p:cTn id="64" dur="1" fill="hold">
                                          <p:stCondLst>
                                            <p:cond delay="0"/>
                                          </p:stCondLst>
                                        </p:cTn>
                                        <p:tgtEl>
                                          <p:spTgt spid="5133"/>
                                        </p:tgtEl>
                                        <p:attrNameLst>
                                          <p:attrName>style.visibility</p:attrName>
                                        </p:attrNameLst>
                                      </p:cBhvr>
                                      <p:to>
                                        <p:strVal val="visible"/>
                                      </p:to>
                                    </p:set>
                                    <p:animEffect transition="in" filter="fade">
                                      <p:cBhvr>
                                        <p:cTn id="65" dur="1000"/>
                                        <p:tgtEl>
                                          <p:spTgt spid="5133"/>
                                        </p:tgtEl>
                                      </p:cBhvr>
                                    </p:animEffect>
                                    <p:anim calcmode="lin" valueType="num">
                                      <p:cBhvr>
                                        <p:cTn id="66" dur="1000" fill="hold"/>
                                        <p:tgtEl>
                                          <p:spTgt spid="5133"/>
                                        </p:tgtEl>
                                        <p:attrNameLst>
                                          <p:attrName>ppt_x</p:attrName>
                                        </p:attrNameLst>
                                      </p:cBhvr>
                                      <p:tavLst>
                                        <p:tav tm="0">
                                          <p:val>
                                            <p:strVal val="#ppt_x"/>
                                          </p:val>
                                        </p:tav>
                                        <p:tav tm="100000">
                                          <p:val>
                                            <p:strVal val="#ppt_x"/>
                                          </p:val>
                                        </p:tav>
                                      </p:tavLst>
                                    </p:anim>
                                    <p:anim calcmode="lin" valueType="num">
                                      <p:cBhvr>
                                        <p:cTn id="67" dur="1000" fill="hold"/>
                                        <p:tgtEl>
                                          <p:spTgt spid="513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134"/>
                                        </p:tgtEl>
                                        <p:attrNameLst>
                                          <p:attrName>style.visibility</p:attrName>
                                        </p:attrNameLst>
                                      </p:cBhvr>
                                      <p:to>
                                        <p:strVal val="visible"/>
                                      </p:to>
                                    </p:set>
                                    <p:animEffect transition="in" filter="fade">
                                      <p:cBhvr>
                                        <p:cTn id="70" dur="1000"/>
                                        <p:tgtEl>
                                          <p:spTgt spid="5134"/>
                                        </p:tgtEl>
                                      </p:cBhvr>
                                    </p:animEffect>
                                    <p:anim calcmode="lin" valueType="num">
                                      <p:cBhvr>
                                        <p:cTn id="71" dur="1000" fill="hold"/>
                                        <p:tgtEl>
                                          <p:spTgt spid="5134"/>
                                        </p:tgtEl>
                                        <p:attrNameLst>
                                          <p:attrName>ppt_x</p:attrName>
                                        </p:attrNameLst>
                                      </p:cBhvr>
                                      <p:tavLst>
                                        <p:tav tm="0">
                                          <p:val>
                                            <p:strVal val="#ppt_x"/>
                                          </p:val>
                                        </p:tav>
                                        <p:tav tm="100000">
                                          <p:val>
                                            <p:strVal val="#ppt_x"/>
                                          </p:val>
                                        </p:tav>
                                      </p:tavLst>
                                    </p:anim>
                                    <p:anim calcmode="lin" valueType="num">
                                      <p:cBhvr>
                                        <p:cTn id="72" dur="1000" fill="hold"/>
                                        <p:tgtEl>
                                          <p:spTgt spid="5134"/>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135"/>
                                        </p:tgtEl>
                                        <p:attrNameLst>
                                          <p:attrName>style.visibility</p:attrName>
                                        </p:attrNameLst>
                                      </p:cBhvr>
                                      <p:to>
                                        <p:strVal val="visible"/>
                                      </p:to>
                                    </p:set>
                                    <p:animEffect transition="in" filter="fade">
                                      <p:cBhvr>
                                        <p:cTn id="75" dur="1000"/>
                                        <p:tgtEl>
                                          <p:spTgt spid="5135"/>
                                        </p:tgtEl>
                                      </p:cBhvr>
                                    </p:animEffect>
                                    <p:anim calcmode="lin" valueType="num">
                                      <p:cBhvr>
                                        <p:cTn id="76" dur="1000" fill="hold"/>
                                        <p:tgtEl>
                                          <p:spTgt spid="5135"/>
                                        </p:tgtEl>
                                        <p:attrNameLst>
                                          <p:attrName>ppt_x</p:attrName>
                                        </p:attrNameLst>
                                      </p:cBhvr>
                                      <p:tavLst>
                                        <p:tav tm="0">
                                          <p:val>
                                            <p:strVal val="#ppt_x"/>
                                          </p:val>
                                        </p:tav>
                                        <p:tav tm="100000">
                                          <p:val>
                                            <p:strVal val="#ppt_x"/>
                                          </p:val>
                                        </p:tav>
                                      </p:tavLst>
                                    </p:anim>
                                    <p:anim calcmode="lin" valueType="num">
                                      <p:cBhvr>
                                        <p:cTn id="77" dur="1000" fill="hold"/>
                                        <p:tgtEl>
                                          <p:spTgt spid="5135"/>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5136"/>
                                        </p:tgtEl>
                                        <p:attrNameLst>
                                          <p:attrName>style.visibility</p:attrName>
                                        </p:attrNameLst>
                                      </p:cBhvr>
                                      <p:to>
                                        <p:strVal val="visible"/>
                                      </p:to>
                                    </p:set>
                                    <p:animEffect transition="in" filter="fade">
                                      <p:cBhvr>
                                        <p:cTn id="80" dur="1000"/>
                                        <p:tgtEl>
                                          <p:spTgt spid="5136"/>
                                        </p:tgtEl>
                                      </p:cBhvr>
                                    </p:animEffect>
                                    <p:anim calcmode="lin" valueType="num">
                                      <p:cBhvr>
                                        <p:cTn id="81" dur="1000" fill="hold"/>
                                        <p:tgtEl>
                                          <p:spTgt spid="5136"/>
                                        </p:tgtEl>
                                        <p:attrNameLst>
                                          <p:attrName>ppt_x</p:attrName>
                                        </p:attrNameLst>
                                      </p:cBhvr>
                                      <p:tavLst>
                                        <p:tav tm="0">
                                          <p:val>
                                            <p:strVal val="#ppt_x"/>
                                          </p:val>
                                        </p:tav>
                                        <p:tav tm="100000">
                                          <p:val>
                                            <p:strVal val="#ppt_x"/>
                                          </p:val>
                                        </p:tav>
                                      </p:tavLst>
                                    </p:anim>
                                    <p:anim calcmode="lin" valueType="num">
                                      <p:cBhvr>
                                        <p:cTn id="82" dur="1000" fill="hold"/>
                                        <p:tgtEl>
                                          <p:spTgt spid="5136"/>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5137"/>
                                        </p:tgtEl>
                                        <p:attrNameLst>
                                          <p:attrName>style.visibility</p:attrName>
                                        </p:attrNameLst>
                                      </p:cBhvr>
                                      <p:to>
                                        <p:strVal val="visible"/>
                                      </p:to>
                                    </p:set>
                                    <p:animEffect transition="in" filter="fade">
                                      <p:cBhvr>
                                        <p:cTn id="85" dur="1000"/>
                                        <p:tgtEl>
                                          <p:spTgt spid="5137"/>
                                        </p:tgtEl>
                                      </p:cBhvr>
                                    </p:animEffect>
                                    <p:anim calcmode="lin" valueType="num">
                                      <p:cBhvr>
                                        <p:cTn id="86" dur="1000" fill="hold"/>
                                        <p:tgtEl>
                                          <p:spTgt spid="5137"/>
                                        </p:tgtEl>
                                        <p:attrNameLst>
                                          <p:attrName>ppt_x</p:attrName>
                                        </p:attrNameLst>
                                      </p:cBhvr>
                                      <p:tavLst>
                                        <p:tav tm="0">
                                          <p:val>
                                            <p:strVal val="#ppt_x"/>
                                          </p:val>
                                        </p:tav>
                                        <p:tav tm="100000">
                                          <p:val>
                                            <p:strVal val="#ppt_x"/>
                                          </p:val>
                                        </p:tav>
                                      </p:tavLst>
                                    </p:anim>
                                    <p:anim calcmode="lin" valueType="num">
                                      <p:cBhvr>
                                        <p:cTn id="87" dur="1000" fill="hold"/>
                                        <p:tgtEl>
                                          <p:spTgt spid="5137"/>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5138"/>
                                        </p:tgtEl>
                                        <p:attrNameLst>
                                          <p:attrName>style.visibility</p:attrName>
                                        </p:attrNameLst>
                                      </p:cBhvr>
                                      <p:to>
                                        <p:strVal val="visible"/>
                                      </p:to>
                                    </p:set>
                                    <p:animEffect transition="in" filter="fade">
                                      <p:cBhvr>
                                        <p:cTn id="90" dur="1000"/>
                                        <p:tgtEl>
                                          <p:spTgt spid="5138"/>
                                        </p:tgtEl>
                                      </p:cBhvr>
                                    </p:animEffect>
                                    <p:anim calcmode="lin" valueType="num">
                                      <p:cBhvr>
                                        <p:cTn id="91" dur="1000" fill="hold"/>
                                        <p:tgtEl>
                                          <p:spTgt spid="5138"/>
                                        </p:tgtEl>
                                        <p:attrNameLst>
                                          <p:attrName>ppt_x</p:attrName>
                                        </p:attrNameLst>
                                      </p:cBhvr>
                                      <p:tavLst>
                                        <p:tav tm="0">
                                          <p:val>
                                            <p:strVal val="#ppt_x"/>
                                          </p:val>
                                        </p:tav>
                                        <p:tav tm="100000">
                                          <p:val>
                                            <p:strVal val="#ppt_x"/>
                                          </p:val>
                                        </p:tav>
                                      </p:tavLst>
                                    </p:anim>
                                    <p:anim calcmode="lin" valueType="num">
                                      <p:cBhvr>
                                        <p:cTn id="92" dur="1000" fill="hold"/>
                                        <p:tgtEl>
                                          <p:spTgt spid="513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139"/>
                                        </p:tgtEl>
                                        <p:attrNameLst>
                                          <p:attrName>style.visibility</p:attrName>
                                        </p:attrNameLst>
                                      </p:cBhvr>
                                      <p:to>
                                        <p:strVal val="visible"/>
                                      </p:to>
                                    </p:set>
                                    <p:animEffect transition="in" filter="fade">
                                      <p:cBhvr>
                                        <p:cTn id="95" dur="1000"/>
                                        <p:tgtEl>
                                          <p:spTgt spid="5139"/>
                                        </p:tgtEl>
                                      </p:cBhvr>
                                    </p:animEffect>
                                    <p:anim calcmode="lin" valueType="num">
                                      <p:cBhvr>
                                        <p:cTn id="96" dur="1000" fill="hold"/>
                                        <p:tgtEl>
                                          <p:spTgt spid="5139"/>
                                        </p:tgtEl>
                                        <p:attrNameLst>
                                          <p:attrName>ppt_x</p:attrName>
                                        </p:attrNameLst>
                                      </p:cBhvr>
                                      <p:tavLst>
                                        <p:tav tm="0">
                                          <p:val>
                                            <p:strVal val="#ppt_x"/>
                                          </p:val>
                                        </p:tav>
                                        <p:tav tm="100000">
                                          <p:val>
                                            <p:strVal val="#ppt_x"/>
                                          </p:val>
                                        </p:tav>
                                      </p:tavLst>
                                    </p:anim>
                                    <p:anim calcmode="lin" valueType="num">
                                      <p:cBhvr>
                                        <p:cTn id="97" dur="1000" fill="hold"/>
                                        <p:tgtEl>
                                          <p:spTgt spid="5139"/>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5140"/>
                                        </p:tgtEl>
                                        <p:attrNameLst>
                                          <p:attrName>style.visibility</p:attrName>
                                        </p:attrNameLst>
                                      </p:cBhvr>
                                      <p:to>
                                        <p:strVal val="visible"/>
                                      </p:to>
                                    </p:set>
                                    <p:animEffect transition="in" filter="fade">
                                      <p:cBhvr>
                                        <p:cTn id="100" dur="1000"/>
                                        <p:tgtEl>
                                          <p:spTgt spid="5140"/>
                                        </p:tgtEl>
                                      </p:cBhvr>
                                    </p:animEffect>
                                    <p:anim calcmode="lin" valueType="num">
                                      <p:cBhvr>
                                        <p:cTn id="101" dur="1000" fill="hold"/>
                                        <p:tgtEl>
                                          <p:spTgt spid="5140"/>
                                        </p:tgtEl>
                                        <p:attrNameLst>
                                          <p:attrName>ppt_x</p:attrName>
                                        </p:attrNameLst>
                                      </p:cBhvr>
                                      <p:tavLst>
                                        <p:tav tm="0">
                                          <p:val>
                                            <p:strVal val="#ppt_x"/>
                                          </p:val>
                                        </p:tav>
                                        <p:tav tm="100000">
                                          <p:val>
                                            <p:strVal val="#ppt_x"/>
                                          </p:val>
                                        </p:tav>
                                      </p:tavLst>
                                    </p:anim>
                                    <p:anim calcmode="lin" valueType="num">
                                      <p:cBhvr>
                                        <p:cTn id="102" dur="1000" fill="hold"/>
                                        <p:tgtEl>
                                          <p:spTgt spid="5140"/>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5142"/>
                                        </p:tgtEl>
                                        <p:attrNameLst>
                                          <p:attrName>style.visibility</p:attrName>
                                        </p:attrNameLst>
                                      </p:cBhvr>
                                      <p:to>
                                        <p:strVal val="visible"/>
                                      </p:to>
                                    </p:set>
                                    <p:animEffect transition="in" filter="fade">
                                      <p:cBhvr>
                                        <p:cTn id="105" dur="1000"/>
                                        <p:tgtEl>
                                          <p:spTgt spid="5142"/>
                                        </p:tgtEl>
                                      </p:cBhvr>
                                    </p:animEffect>
                                    <p:anim calcmode="lin" valueType="num">
                                      <p:cBhvr>
                                        <p:cTn id="106" dur="1000" fill="hold"/>
                                        <p:tgtEl>
                                          <p:spTgt spid="5142"/>
                                        </p:tgtEl>
                                        <p:attrNameLst>
                                          <p:attrName>ppt_x</p:attrName>
                                        </p:attrNameLst>
                                      </p:cBhvr>
                                      <p:tavLst>
                                        <p:tav tm="0">
                                          <p:val>
                                            <p:strVal val="#ppt_x"/>
                                          </p:val>
                                        </p:tav>
                                        <p:tav tm="100000">
                                          <p:val>
                                            <p:strVal val="#ppt_x"/>
                                          </p:val>
                                        </p:tav>
                                      </p:tavLst>
                                    </p:anim>
                                    <p:anim calcmode="lin" valueType="num">
                                      <p:cBhvr>
                                        <p:cTn id="107" dur="1000" fill="hold"/>
                                        <p:tgtEl>
                                          <p:spTgt spid="5142"/>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5143"/>
                                        </p:tgtEl>
                                        <p:attrNameLst>
                                          <p:attrName>style.visibility</p:attrName>
                                        </p:attrNameLst>
                                      </p:cBhvr>
                                      <p:to>
                                        <p:strVal val="visible"/>
                                      </p:to>
                                    </p:set>
                                    <p:animEffect transition="in" filter="fade">
                                      <p:cBhvr>
                                        <p:cTn id="110" dur="1000"/>
                                        <p:tgtEl>
                                          <p:spTgt spid="5143"/>
                                        </p:tgtEl>
                                      </p:cBhvr>
                                    </p:animEffect>
                                    <p:anim calcmode="lin" valueType="num">
                                      <p:cBhvr>
                                        <p:cTn id="111" dur="1000" fill="hold"/>
                                        <p:tgtEl>
                                          <p:spTgt spid="5143"/>
                                        </p:tgtEl>
                                        <p:attrNameLst>
                                          <p:attrName>ppt_x</p:attrName>
                                        </p:attrNameLst>
                                      </p:cBhvr>
                                      <p:tavLst>
                                        <p:tav tm="0">
                                          <p:val>
                                            <p:strVal val="#ppt_x"/>
                                          </p:val>
                                        </p:tav>
                                        <p:tav tm="100000">
                                          <p:val>
                                            <p:strVal val="#ppt_x"/>
                                          </p:val>
                                        </p:tav>
                                      </p:tavLst>
                                    </p:anim>
                                    <p:anim calcmode="lin" valueType="num">
                                      <p:cBhvr>
                                        <p:cTn id="112" dur="1000" fill="hold"/>
                                        <p:tgtEl>
                                          <p:spTgt spid="5143"/>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5144"/>
                                        </p:tgtEl>
                                        <p:attrNameLst>
                                          <p:attrName>style.visibility</p:attrName>
                                        </p:attrNameLst>
                                      </p:cBhvr>
                                      <p:to>
                                        <p:strVal val="visible"/>
                                      </p:to>
                                    </p:set>
                                    <p:animEffect transition="in" filter="fade">
                                      <p:cBhvr>
                                        <p:cTn id="115" dur="1000"/>
                                        <p:tgtEl>
                                          <p:spTgt spid="5144"/>
                                        </p:tgtEl>
                                      </p:cBhvr>
                                    </p:animEffect>
                                    <p:anim calcmode="lin" valueType="num">
                                      <p:cBhvr>
                                        <p:cTn id="116" dur="1000" fill="hold"/>
                                        <p:tgtEl>
                                          <p:spTgt spid="5144"/>
                                        </p:tgtEl>
                                        <p:attrNameLst>
                                          <p:attrName>ppt_x</p:attrName>
                                        </p:attrNameLst>
                                      </p:cBhvr>
                                      <p:tavLst>
                                        <p:tav tm="0">
                                          <p:val>
                                            <p:strVal val="#ppt_x"/>
                                          </p:val>
                                        </p:tav>
                                        <p:tav tm="100000">
                                          <p:val>
                                            <p:strVal val="#ppt_x"/>
                                          </p:val>
                                        </p:tav>
                                      </p:tavLst>
                                    </p:anim>
                                    <p:anim calcmode="lin" valueType="num">
                                      <p:cBhvr>
                                        <p:cTn id="117" dur="1000" fill="hold"/>
                                        <p:tgtEl>
                                          <p:spTgt spid="5144"/>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5145"/>
                                        </p:tgtEl>
                                        <p:attrNameLst>
                                          <p:attrName>style.visibility</p:attrName>
                                        </p:attrNameLst>
                                      </p:cBhvr>
                                      <p:to>
                                        <p:strVal val="visible"/>
                                      </p:to>
                                    </p:set>
                                    <p:animEffect transition="in" filter="fade">
                                      <p:cBhvr>
                                        <p:cTn id="120" dur="1000"/>
                                        <p:tgtEl>
                                          <p:spTgt spid="5145"/>
                                        </p:tgtEl>
                                      </p:cBhvr>
                                    </p:animEffect>
                                    <p:anim calcmode="lin" valueType="num">
                                      <p:cBhvr>
                                        <p:cTn id="121" dur="1000" fill="hold"/>
                                        <p:tgtEl>
                                          <p:spTgt spid="5145"/>
                                        </p:tgtEl>
                                        <p:attrNameLst>
                                          <p:attrName>ppt_x</p:attrName>
                                        </p:attrNameLst>
                                      </p:cBhvr>
                                      <p:tavLst>
                                        <p:tav tm="0">
                                          <p:val>
                                            <p:strVal val="#ppt_x"/>
                                          </p:val>
                                        </p:tav>
                                        <p:tav tm="100000">
                                          <p:val>
                                            <p:strVal val="#ppt_x"/>
                                          </p:val>
                                        </p:tav>
                                      </p:tavLst>
                                    </p:anim>
                                    <p:anim calcmode="lin" valueType="num">
                                      <p:cBhvr>
                                        <p:cTn id="122" dur="1000" fill="hold"/>
                                        <p:tgtEl>
                                          <p:spTgt spid="5145"/>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5146"/>
                                        </p:tgtEl>
                                        <p:attrNameLst>
                                          <p:attrName>style.visibility</p:attrName>
                                        </p:attrNameLst>
                                      </p:cBhvr>
                                      <p:to>
                                        <p:strVal val="visible"/>
                                      </p:to>
                                    </p:set>
                                    <p:animEffect transition="in" filter="fade">
                                      <p:cBhvr>
                                        <p:cTn id="125" dur="1000"/>
                                        <p:tgtEl>
                                          <p:spTgt spid="5146"/>
                                        </p:tgtEl>
                                      </p:cBhvr>
                                    </p:animEffect>
                                    <p:anim calcmode="lin" valueType="num">
                                      <p:cBhvr>
                                        <p:cTn id="126" dur="1000" fill="hold"/>
                                        <p:tgtEl>
                                          <p:spTgt spid="5146"/>
                                        </p:tgtEl>
                                        <p:attrNameLst>
                                          <p:attrName>ppt_x</p:attrName>
                                        </p:attrNameLst>
                                      </p:cBhvr>
                                      <p:tavLst>
                                        <p:tav tm="0">
                                          <p:val>
                                            <p:strVal val="#ppt_x"/>
                                          </p:val>
                                        </p:tav>
                                        <p:tav tm="100000">
                                          <p:val>
                                            <p:strVal val="#ppt_x"/>
                                          </p:val>
                                        </p:tav>
                                      </p:tavLst>
                                    </p:anim>
                                    <p:anim calcmode="lin" valueType="num">
                                      <p:cBhvr>
                                        <p:cTn id="127" dur="1000" fill="hold"/>
                                        <p:tgtEl>
                                          <p:spTgt spid="5146"/>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5147"/>
                                        </p:tgtEl>
                                        <p:attrNameLst>
                                          <p:attrName>style.visibility</p:attrName>
                                        </p:attrNameLst>
                                      </p:cBhvr>
                                      <p:to>
                                        <p:strVal val="visible"/>
                                      </p:to>
                                    </p:set>
                                    <p:animEffect transition="in" filter="fade">
                                      <p:cBhvr>
                                        <p:cTn id="130" dur="1000"/>
                                        <p:tgtEl>
                                          <p:spTgt spid="5147"/>
                                        </p:tgtEl>
                                      </p:cBhvr>
                                    </p:animEffect>
                                    <p:anim calcmode="lin" valueType="num">
                                      <p:cBhvr>
                                        <p:cTn id="131" dur="1000" fill="hold"/>
                                        <p:tgtEl>
                                          <p:spTgt spid="5147"/>
                                        </p:tgtEl>
                                        <p:attrNameLst>
                                          <p:attrName>ppt_x</p:attrName>
                                        </p:attrNameLst>
                                      </p:cBhvr>
                                      <p:tavLst>
                                        <p:tav tm="0">
                                          <p:val>
                                            <p:strVal val="#ppt_x"/>
                                          </p:val>
                                        </p:tav>
                                        <p:tav tm="100000">
                                          <p:val>
                                            <p:strVal val="#ppt_x"/>
                                          </p:val>
                                        </p:tav>
                                      </p:tavLst>
                                    </p:anim>
                                    <p:anim calcmode="lin" valueType="num">
                                      <p:cBhvr>
                                        <p:cTn id="132" dur="1000" fill="hold"/>
                                        <p:tgtEl>
                                          <p:spTgt spid="5147"/>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5148"/>
                                        </p:tgtEl>
                                        <p:attrNameLst>
                                          <p:attrName>style.visibility</p:attrName>
                                        </p:attrNameLst>
                                      </p:cBhvr>
                                      <p:to>
                                        <p:strVal val="visible"/>
                                      </p:to>
                                    </p:set>
                                    <p:animEffect transition="in" filter="fade">
                                      <p:cBhvr>
                                        <p:cTn id="135" dur="1000"/>
                                        <p:tgtEl>
                                          <p:spTgt spid="5148"/>
                                        </p:tgtEl>
                                      </p:cBhvr>
                                    </p:animEffect>
                                    <p:anim calcmode="lin" valueType="num">
                                      <p:cBhvr>
                                        <p:cTn id="136" dur="1000" fill="hold"/>
                                        <p:tgtEl>
                                          <p:spTgt spid="5148"/>
                                        </p:tgtEl>
                                        <p:attrNameLst>
                                          <p:attrName>ppt_x</p:attrName>
                                        </p:attrNameLst>
                                      </p:cBhvr>
                                      <p:tavLst>
                                        <p:tav tm="0">
                                          <p:val>
                                            <p:strVal val="#ppt_x"/>
                                          </p:val>
                                        </p:tav>
                                        <p:tav tm="100000">
                                          <p:val>
                                            <p:strVal val="#ppt_x"/>
                                          </p:val>
                                        </p:tav>
                                      </p:tavLst>
                                    </p:anim>
                                    <p:anim calcmode="lin" valueType="num">
                                      <p:cBhvr>
                                        <p:cTn id="137" dur="1000" fill="hold"/>
                                        <p:tgtEl>
                                          <p:spTgt spid="5148"/>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149"/>
                                        </p:tgtEl>
                                        <p:attrNameLst>
                                          <p:attrName>style.visibility</p:attrName>
                                        </p:attrNameLst>
                                      </p:cBhvr>
                                      <p:to>
                                        <p:strVal val="visible"/>
                                      </p:to>
                                    </p:set>
                                    <p:animEffect transition="in" filter="fade">
                                      <p:cBhvr>
                                        <p:cTn id="140" dur="1000"/>
                                        <p:tgtEl>
                                          <p:spTgt spid="5149"/>
                                        </p:tgtEl>
                                      </p:cBhvr>
                                    </p:animEffect>
                                    <p:anim calcmode="lin" valueType="num">
                                      <p:cBhvr>
                                        <p:cTn id="141" dur="1000" fill="hold"/>
                                        <p:tgtEl>
                                          <p:spTgt spid="5149"/>
                                        </p:tgtEl>
                                        <p:attrNameLst>
                                          <p:attrName>ppt_x</p:attrName>
                                        </p:attrNameLst>
                                      </p:cBhvr>
                                      <p:tavLst>
                                        <p:tav tm="0">
                                          <p:val>
                                            <p:strVal val="#ppt_x"/>
                                          </p:val>
                                        </p:tav>
                                        <p:tav tm="100000">
                                          <p:val>
                                            <p:strVal val="#ppt_x"/>
                                          </p:val>
                                        </p:tav>
                                      </p:tavLst>
                                    </p:anim>
                                    <p:anim calcmode="lin" valueType="num">
                                      <p:cBhvr>
                                        <p:cTn id="142" dur="1000" fill="hold"/>
                                        <p:tgtEl>
                                          <p:spTgt spid="5149"/>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5150"/>
                                        </p:tgtEl>
                                        <p:attrNameLst>
                                          <p:attrName>style.visibility</p:attrName>
                                        </p:attrNameLst>
                                      </p:cBhvr>
                                      <p:to>
                                        <p:strVal val="visible"/>
                                      </p:to>
                                    </p:set>
                                    <p:animEffect transition="in" filter="fade">
                                      <p:cBhvr>
                                        <p:cTn id="145" dur="1000"/>
                                        <p:tgtEl>
                                          <p:spTgt spid="5150"/>
                                        </p:tgtEl>
                                      </p:cBhvr>
                                    </p:animEffect>
                                    <p:anim calcmode="lin" valueType="num">
                                      <p:cBhvr>
                                        <p:cTn id="146" dur="1000" fill="hold"/>
                                        <p:tgtEl>
                                          <p:spTgt spid="5150"/>
                                        </p:tgtEl>
                                        <p:attrNameLst>
                                          <p:attrName>ppt_x</p:attrName>
                                        </p:attrNameLst>
                                      </p:cBhvr>
                                      <p:tavLst>
                                        <p:tav tm="0">
                                          <p:val>
                                            <p:strVal val="#ppt_x"/>
                                          </p:val>
                                        </p:tav>
                                        <p:tav tm="100000">
                                          <p:val>
                                            <p:strVal val="#ppt_x"/>
                                          </p:val>
                                        </p:tav>
                                      </p:tavLst>
                                    </p:anim>
                                    <p:anim calcmode="lin" valueType="num">
                                      <p:cBhvr>
                                        <p:cTn id="147" dur="1000" fill="hold"/>
                                        <p:tgtEl>
                                          <p:spTgt spid="5150"/>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5151"/>
                                        </p:tgtEl>
                                        <p:attrNameLst>
                                          <p:attrName>style.visibility</p:attrName>
                                        </p:attrNameLst>
                                      </p:cBhvr>
                                      <p:to>
                                        <p:strVal val="visible"/>
                                      </p:to>
                                    </p:set>
                                    <p:animEffect transition="in" filter="fade">
                                      <p:cBhvr>
                                        <p:cTn id="150" dur="1000"/>
                                        <p:tgtEl>
                                          <p:spTgt spid="5151"/>
                                        </p:tgtEl>
                                      </p:cBhvr>
                                    </p:animEffect>
                                    <p:anim calcmode="lin" valueType="num">
                                      <p:cBhvr>
                                        <p:cTn id="151" dur="1000" fill="hold"/>
                                        <p:tgtEl>
                                          <p:spTgt spid="5151"/>
                                        </p:tgtEl>
                                        <p:attrNameLst>
                                          <p:attrName>ppt_x</p:attrName>
                                        </p:attrNameLst>
                                      </p:cBhvr>
                                      <p:tavLst>
                                        <p:tav tm="0">
                                          <p:val>
                                            <p:strVal val="#ppt_x"/>
                                          </p:val>
                                        </p:tav>
                                        <p:tav tm="100000">
                                          <p:val>
                                            <p:strVal val="#ppt_x"/>
                                          </p:val>
                                        </p:tav>
                                      </p:tavLst>
                                    </p:anim>
                                    <p:anim calcmode="lin" valueType="num">
                                      <p:cBhvr>
                                        <p:cTn id="152" dur="1000" fill="hold"/>
                                        <p:tgtEl>
                                          <p:spTgt spid="5151"/>
                                        </p:tgtEl>
                                        <p:attrNameLst>
                                          <p:attrName>ppt_y</p:attrName>
                                        </p:attrNameLst>
                                      </p:cBhvr>
                                      <p:tavLst>
                                        <p:tav tm="0">
                                          <p:val>
                                            <p:strVal val="#ppt_y+.1"/>
                                          </p:val>
                                        </p:tav>
                                        <p:tav tm="100000">
                                          <p:val>
                                            <p:strVal val="#ppt_y"/>
                                          </p:val>
                                        </p:tav>
                                      </p:tavLst>
                                    </p:anim>
                                  </p:childTnLst>
                                </p:cTn>
                              </p:par>
                              <p:par>
                                <p:cTn id="153" presetID="42" presetClass="entr" presetSubtype="0" fill="hold" grpId="0" nodeType="withEffect">
                                  <p:stCondLst>
                                    <p:cond delay="0"/>
                                  </p:stCondLst>
                                  <p:childTnLst>
                                    <p:set>
                                      <p:cBhvr>
                                        <p:cTn id="154" dur="1" fill="hold">
                                          <p:stCondLst>
                                            <p:cond delay="0"/>
                                          </p:stCondLst>
                                        </p:cTn>
                                        <p:tgtEl>
                                          <p:spTgt spid="5152"/>
                                        </p:tgtEl>
                                        <p:attrNameLst>
                                          <p:attrName>style.visibility</p:attrName>
                                        </p:attrNameLst>
                                      </p:cBhvr>
                                      <p:to>
                                        <p:strVal val="visible"/>
                                      </p:to>
                                    </p:set>
                                    <p:animEffect transition="in" filter="fade">
                                      <p:cBhvr>
                                        <p:cTn id="155" dur="1000"/>
                                        <p:tgtEl>
                                          <p:spTgt spid="5152"/>
                                        </p:tgtEl>
                                      </p:cBhvr>
                                    </p:animEffect>
                                    <p:anim calcmode="lin" valueType="num">
                                      <p:cBhvr>
                                        <p:cTn id="156" dur="1000" fill="hold"/>
                                        <p:tgtEl>
                                          <p:spTgt spid="5152"/>
                                        </p:tgtEl>
                                        <p:attrNameLst>
                                          <p:attrName>ppt_x</p:attrName>
                                        </p:attrNameLst>
                                      </p:cBhvr>
                                      <p:tavLst>
                                        <p:tav tm="0">
                                          <p:val>
                                            <p:strVal val="#ppt_x"/>
                                          </p:val>
                                        </p:tav>
                                        <p:tav tm="100000">
                                          <p:val>
                                            <p:strVal val="#ppt_x"/>
                                          </p:val>
                                        </p:tav>
                                      </p:tavLst>
                                    </p:anim>
                                    <p:anim calcmode="lin" valueType="num">
                                      <p:cBhvr>
                                        <p:cTn id="157" dur="1000" fill="hold"/>
                                        <p:tgtEl>
                                          <p:spTgt spid="5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p:bldP spid="10" grpId="0"/>
      <p:bldP spid="5131" grpId="0"/>
      <p:bldP spid="5132" grpId="0"/>
      <p:bldP spid="5133" grpId="0"/>
      <p:bldP spid="5134" grpId="0" animBg="1"/>
      <p:bldP spid="5135" grpId="0" animBg="1"/>
      <p:bldP spid="5136" grpId="0" animBg="1"/>
      <p:bldP spid="5137" grpId="0"/>
      <p:bldP spid="5138" grpId="0" animBg="1"/>
      <p:bldP spid="5139" grpId="0"/>
      <p:bldP spid="5140" grpId="0" animBg="1"/>
      <p:bldP spid="5142" grpId="0" animBg="1"/>
      <p:bldP spid="5143" grpId="0" animBg="1"/>
      <p:bldP spid="5144" grpId="0"/>
      <p:bldP spid="5145" grpId="0" animBg="1"/>
      <p:bldP spid="5146" grpId="0"/>
      <p:bldP spid="5147" grpId="0" animBg="1"/>
      <p:bldP spid="5148" grpId="0" animBg="1"/>
      <p:bldP spid="5149" grpId="0" animBg="1"/>
      <p:bldP spid="5150" grpId="0"/>
      <p:bldP spid="5151" grpId="0" animBg="1"/>
      <p:bldP spid="51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726209-0D33-4115-8225-D55CF7EEC073}"/>
              </a:ext>
            </a:extLst>
          </p:cNvPr>
          <p:cNvSpPr/>
          <p:nvPr/>
        </p:nvSpPr>
        <p:spPr>
          <a:xfrm>
            <a:off x="564859" y="328214"/>
            <a:ext cx="5991904" cy="2431435"/>
          </a:xfrm>
          <a:prstGeom prst="rect">
            <a:avLst/>
          </a:prstGeom>
        </p:spPr>
        <p:txBody>
          <a:bodyPr wrap="square">
            <a:spAutoFit/>
          </a:bodyPr>
          <a:lstStyle/>
          <a:p>
            <a:r>
              <a:rPr lang="en-US" sz="1400" kern="1400" dirty="0">
                <a:solidFill>
                  <a:srgbClr val="000000"/>
                </a:solidFill>
                <a:latin typeface="Arial Narrow" panose="020B0606020202030204" pitchFamily="34" charset="0"/>
              </a:rPr>
              <a:t>In a previous study we went on a diversion, into Daniel 11, in Raphia and Panium. We looked at the six Syrian Wars.  Daniel 11 skips the 1st and 6th.  These Syrian wars sprung out of the battle of Ipsus, because as we read they were dividing of the territory of Antigonus.  We have Ptolemy in Egypt, Seleucus the North, King of the North, King of the South. They're not fighting for each other's territories, but the area of Coele Syria.  At the end of the battle of Ipsus, Seleucus was awarded this territory. Before Seleucus could take it, Ptolemy took it for himself. Everyone knew it had been given to Seleucus originally. Seleucus never fought him for it but when both men die their children begin to fight over it. That fight over Coele Syria is Daniel 11:5-15. Daniel doesn't include the story of the sixth war.</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566339B0-B88A-4CDF-AD59-1133257B3C19}"/>
              </a:ext>
            </a:extLst>
          </p:cNvPr>
          <p:cNvSpPr txBox="1">
            <a:spLocks noChangeArrowheads="1"/>
          </p:cNvSpPr>
          <p:nvPr/>
        </p:nvSpPr>
        <p:spPr bwMode="auto">
          <a:xfrm>
            <a:off x="6786694" y="636514"/>
            <a:ext cx="4081549" cy="22159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CC2A657-B69E-4306-A13E-950F8D8DD285}"/>
              </a:ext>
            </a:extLst>
          </p:cNvPr>
          <p:cNvSpPr>
            <a:spLocks noChangeShapeType="1"/>
          </p:cNvSpPr>
          <p:nvPr/>
        </p:nvSpPr>
        <p:spPr bwMode="auto">
          <a:xfrm>
            <a:off x="6808816" y="1750940"/>
            <a:ext cx="405942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5" name="Line 4">
            <a:extLst>
              <a:ext uri="{FF2B5EF4-FFF2-40B4-BE49-F238E27FC236}">
                <a16:creationId xmlns:a16="http://schemas.microsoft.com/office/drawing/2014/main" id="{62B36B0A-9B00-4F4A-97E0-00AA87E2C57E}"/>
              </a:ext>
            </a:extLst>
          </p:cNvPr>
          <p:cNvSpPr>
            <a:spLocks noChangeShapeType="1"/>
          </p:cNvSpPr>
          <p:nvPr/>
        </p:nvSpPr>
        <p:spPr bwMode="auto">
          <a:xfrm>
            <a:off x="7748805"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Line 5">
            <a:extLst>
              <a:ext uri="{FF2B5EF4-FFF2-40B4-BE49-F238E27FC236}">
                <a16:creationId xmlns:a16="http://schemas.microsoft.com/office/drawing/2014/main" id="{740412FB-C3AE-48E8-A4A9-4394501D28D6}"/>
              </a:ext>
            </a:extLst>
          </p:cNvPr>
          <p:cNvSpPr>
            <a:spLocks noChangeShapeType="1"/>
          </p:cNvSpPr>
          <p:nvPr/>
        </p:nvSpPr>
        <p:spPr bwMode="auto">
          <a:xfrm>
            <a:off x="8875930"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Line 6">
            <a:extLst>
              <a:ext uri="{FF2B5EF4-FFF2-40B4-BE49-F238E27FC236}">
                <a16:creationId xmlns:a16="http://schemas.microsoft.com/office/drawing/2014/main" id="{1DC0D505-D691-430E-B4FD-61D41D882084}"/>
              </a:ext>
            </a:extLst>
          </p:cNvPr>
          <p:cNvSpPr>
            <a:spLocks noChangeShapeType="1"/>
          </p:cNvSpPr>
          <p:nvPr/>
        </p:nvSpPr>
        <p:spPr bwMode="auto">
          <a:xfrm>
            <a:off x="9928443"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8" name="Line 7">
            <a:extLst>
              <a:ext uri="{FF2B5EF4-FFF2-40B4-BE49-F238E27FC236}">
                <a16:creationId xmlns:a16="http://schemas.microsoft.com/office/drawing/2014/main" id="{BED5D514-C250-458C-98D6-C4189B4B59C5}"/>
              </a:ext>
            </a:extLst>
          </p:cNvPr>
          <p:cNvSpPr>
            <a:spLocks noChangeShapeType="1"/>
          </p:cNvSpPr>
          <p:nvPr/>
        </p:nvSpPr>
        <p:spPr bwMode="auto">
          <a:xfrm>
            <a:off x="10455493"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9" name="Line 8">
            <a:extLst>
              <a:ext uri="{FF2B5EF4-FFF2-40B4-BE49-F238E27FC236}">
                <a16:creationId xmlns:a16="http://schemas.microsoft.com/office/drawing/2014/main" id="{FEA9984D-8495-4092-A3AE-11DEB46E397D}"/>
              </a:ext>
            </a:extLst>
          </p:cNvPr>
          <p:cNvSpPr>
            <a:spLocks noChangeShapeType="1"/>
          </p:cNvSpPr>
          <p:nvPr/>
        </p:nvSpPr>
        <p:spPr bwMode="auto">
          <a:xfrm>
            <a:off x="9402980"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0" name="Line 9">
            <a:extLst>
              <a:ext uri="{FF2B5EF4-FFF2-40B4-BE49-F238E27FC236}">
                <a16:creationId xmlns:a16="http://schemas.microsoft.com/office/drawing/2014/main" id="{DAC958BA-4E64-4393-BEE2-53ED8A0F8EDE}"/>
              </a:ext>
            </a:extLst>
          </p:cNvPr>
          <p:cNvSpPr>
            <a:spLocks noChangeShapeType="1"/>
          </p:cNvSpPr>
          <p:nvPr/>
        </p:nvSpPr>
        <p:spPr bwMode="auto">
          <a:xfrm>
            <a:off x="8274268" y="1293740"/>
            <a:ext cx="0" cy="52141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1" name="WordArt 10">
            <a:extLst>
              <a:ext uri="{FF2B5EF4-FFF2-40B4-BE49-F238E27FC236}">
                <a16:creationId xmlns:a16="http://schemas.microsoft.com/office/drawing/2014/main" id="{7DEFB489-0D7E-47AE-BF4B-7AD740E9A8B6}"/>
              </a:ext>
            </a:extLst>
          </p:cNvPr>
          <p:cNvSpPr>
            <a:spLocks noChangeArrowheads="1" noChangeShapeType="1" noTextEdit="1"/>
          </p:cNvSpPr>
          <p:nvPr/>
        </p:nvSpPr>
        <p:spPr bwMode="auto">
          <a:xfrm>
            <a:off x="7242563" y="579365"/>
            <a:ext cx="1004717" cy="651762"/>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3600" kern="10" spc="0" dirty="0">
                <a:ln w="9525" algn="ctr">
                  <a:solidFill>
                    <a:srgbClr val="000000"/>
                  </a:solidFill>
                  <a:round/>
                  <a:headEnd/>
                  <a:tailEnd/>
                </a:ln>
                <a:solidFill>
                  <a:srgbClr val="000000"/>
                </a:solidFill>
                <a:effectLst/>
                <a:latin typeface="Arial Narrow" panose="020B0606020202030204" pitchFamily="34" charset="0"/>
              </a:rPr>
              <a:t>6 Syrian Wars</a:t>
            </a:r>
          </a:p>
        </p:txBody>
      </p:sp>
      <p:sp>
        <p:nvSpPr>
          <p:cNvPr id="12" name="Text Box 11">
            <a:extLst>
              <a:ext uri="{FF2B5EF4-FFF2-40B4-BE49-F238E27FC236}">
                <a16:creationId xmlns:a16="http://schemas.microsoft.com/office/drawing/2014/main" id="{A96749C7-CC46-4CBE-BDCF-F2FC76D3E638}"/>
              </a:ext>
            </a:extLst>
          </p:cNvPr>
          <p:cNvSpPr txBox="1">
            <a:spLocks noChangeArrowheads="1"/>
          </p:cNvSpPr>
          <p:nvPr/>
        </p:nvSpPr>
        <p:spPr bwMode="auto">
          <a:xfrm>
            <a:off x="7599739" y="1808089"/>
            <a:ext cx="261780"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81DBA3DC-E1EF-46C5-860F-1C2C61CBD31B}"/>
              </a:ext>
            </a:extLst>
          </p:cNvPr>
          <p:cNvSpPr txBox="1">
            <a:spLocks noChangeArrowheads="1"/>
          </p:cNvSpPr>
          <p:nvPr/>
        </p:nvSpPr>
        <p:spPr bwMode="auto">
          <a:xfrm>
            <a:off x="8125201" y="1808089"/>
            <a:ext cx="261780"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0AE29E45-40FE-4966-935A-E0261B08532E}"/>
              </a:ext>
            </a:extLst>
          </p:cNvPr>
          <p:cNvSpPr txBox="1">
            <a:spLocks noChangeArrowheads="1"/>
          </p:cNvSpPr>
          <p:nvPr/>
        </p:nvSpPr>
        <p:spPr bwMode="auto">
          <a:xfrm>
            <a:off x="8726864" y="1808089"/>
            <a:ext cx="261780"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955F8658-1674-4BB4-81D4-6BD846CE8CB3}"/>
              </a:ext>
            </a:extLst>
          </p:cNvPr>
          <p:cNvSpPr txBox="1">
            <a:spLocks noChangeArrowheads="1"/>
          </p:cNvSpPr>
          <p:nvPr/>
        </p:nvSpPr>
        <p:spPr bwMode="auto">
          <a:xfrm>
            <a:off x="9252070" y="1808089"/>
            <a:ext cx="263624"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F96EE293-22FE-4906-9100-1D6AD8D2191C}"/>
              </a:ext>
            </a:extLst>
          </p:cNvPr>
          <p:cNvSpPr txBox="1">
            <a:spLocks noChangeArrowheads="1"/>
          </p:cNvSpPr>
          <p:nvPr/>
        </p:nvSpPr>
        <p:spPr bwMode="auto">
          <a:xfrm>
            <a:off x="9779376" y="1808089"/>
            <a:ext cx="261780"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16A5CA16-703F-42BB-9988-7D5F68CE87AA}"/>
              </a:ext>
            </a:extLst>
          </p:cNvPr>
          <p:cNvSpPr txBox="1">
            <a:spLocks noChangeArrowheads="1"/>
          </p:cNvSpPr>
          <p:nvPr/>
        </p:nvSpPr>
        <p:spPr bwMode="auto">
          <a:xfrm>
            <a:off x="10304582" y="1808089"/>
            <a:ext cx="263623"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E670C07C-9BD1-4CE1-8E49-5D78D133B62E}"/>
              </a:ext>
            </a:extLst>
          </p:cNvPr>
          <p:cNvSpPr txBox="1">
            <a:spLocks noChangeArrowheads="1"/>
          </p:cNvSpPr>
          <p:nvPr/>
        </p:nvSpPr>
        <p:spPr bwMode="auto">
          <a:xfrm>
            <a:off x="9585143" y="836539"/>
            <a:ext cx="597300"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8A748E2E-21AE-42A9-93CC-50CD51B40982}"/>
              </a:ext>
            </a:extLst>
          </p:cNvPr>
          <p:cNvSpPr txBox="1">
            <a:spLocks noChangeArrowheads="1"/>
          </p:cNvSpPr>
          <p:nvPr/>
        </p:nvSpPr>
        <p:spPr bwMode="auto">
          <a:xfrm>
            <a:off x="9078218" y="836539"/>
            <a:ext cx="543837" cy="325881"/>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Raphia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1E01DC3F-075D-4B0A-AE9F-660691E6B963}"/>
              </a:ext>
            </a:extLst>
          </p:cNvPr>
          <p:cNvSpPr>
            <a:spLocks noChangeShapeType="1"/>
          </p:cNvSpPr>
          <p:nvPr/>
        </p:nvSpPr>
        <p:spPr bwMode="auto">
          <a:xfrm>
            <a:off x="9178635" y="1436615"/>
            <a:ext cx="232283"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1" name="AutoShape 20">
            <a:extLst>
              <a:ext uri="{FF2B5EF4-FFF2-40B4-BE49-F238E27FC236}">
                <a16:creationId xmlns:a16="http://schemas.microsoft.com/office/drawing/2014/main" id="{6A2E63BA-4FB2-4DF9-BBC2-0A79FC3974E2}"/>
              </a:ext>
            </a:extLst>
          </p:cNvPr>
          <p:cNvSpPr>
            <a:spLocks/>
          </p:cNvSpPr>
          <p:nvPr/>
        </p:nvSpPr>
        <p:spPr bwMode="auto">
          <a:xfrm rot="5400000">
            <a:off x="8577869" y="-585028"/>
            <a:ext cx="325881" cy="2654666"/>
          </a:xfrm>
          <a:prstGeom prst="leftBracket">
            <a:avLst>
              <a:gd name="adj" fmla="val 66667"/>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2" name="Text Box 21">
            <a:extLst>
              <a:ext uri="{FF2B5EF4-FFF2-40B4-BE49-F238E27FC236}">
                <a16:creationId xmlns:a16="http://schemas.microsoft.com/office/drawing/2014/main" id="{FDAD9597-C0E8-43F7-9BD7-7B14522279AD}"/>
              </a:ext>
            </a:extLst>
          </p:cNvPr>
          <p:cNvSpPr txBox="1">
            <a:spLocks noChangeArrowheads="1"/>
          </p:cNvSpPr>
          <p:nvPr/>
        </p:nvSpPr>
        <p:spPr bwMode="auto">
          <a:xfrm>
            <a:off x="7885410" y="293614"/>
            <a:ext cx="1725533" cy="32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11:5-15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Oval 22">
            <a:extLst>
              <a:ext uri="{FF2B5EF4-FFF2-40B4-BE49-F238E27FC236}">
                <a16:creationId xmlns:a16="http://schemas.microsoft.com/office/drawing/2014/main" id="{D8724195-F8ED-418C-BE4B-DAEAAAA6CEF7}"/>
              </a:ext>
            </a:extLst>
          </p:cNvPr>
          <p:cNvSpPr>
            <a:spLocks noChangeArrowheads="1"/>
          </p:cNvSpPr>
          <p:nvPr/>
        </p:nvSpPr>
        <p:spPr bwMode="auto">
          <a:xfrm>
            <a:off x="7682594" y="1122289"/>
            <a:ext cx="99550" cy="195529"/>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Oval 23">
            <a:extLst>
              <a:ext uri="{FF2B5EF4-FFF2-40B4-BE49-F238E27FC236}">
                <a16:creationId xmlns:a16="http://schemas.microsoft.com/office/drawing/2014/main" id="{30DF6DEA-8888-4EA5-B37D-39B6E545BA49}"/>
              </a:ext>
            </a:extLst>
          </p:cNvPr>
          <p:cNvSpPr>
            <a:spLocks noChangeArrowheads="1"/>
          </p:cNvSpPr>
          <p:nvPr/>
        </p:nvSpPr>
        <p:spPr bwMode="auto">
          <a:xfrm>
            <a:off x="9339944" y="1122289"/>
            <a:ext cx="99550" cy="195529"/>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Text Box 24">
            <a:extLst>
              <a:ext uri="{FF2B5EF4-FFF2-40B4-BE49-F238E27FC236}">
                <a16:creationId xmlns:a16="http://schemas.microsoft.com/office/drawing/2014/main" id="{F82F527F-BBF0-45A3-9384-8E1658FBE790}"/>
              </a:ext>
            </a:extLst>
          </p:cNvPr>
          <p:cNvSpPr txBox="1">
            <a:spLocks noChangeArrowheads="1"/>
          </p:cNvSpPr>
          <p:nvPr/>
        </p:nvSpPr>
        <p:spPr bwMode="auto">
          <a:xfrm>
            <a:off x="7488712" y="2122414"/>
            <a:ext cx="522031" cy="32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Narrow" panose="020B0606020202030204" pitchFamily="34" charset="0"/>
              </a:rPr>
              <a:t>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AB619413-B39F-47F0-9093-6CDB263CC691}"/>
              </a:ext>
            </a:extLst>
          </p:cNvPr>
          <p:cNvSpPr txBox="1">
            <a:spLocks noChangeArrowheads="1"/>
          </p:cNvSpPr>
          <p:nvPr/>
        </p:nvSpPr>
        <p:spPr bwMode="auto">
          <a:xfrm>
            <a:off x="9114479" y="2122414"/>
            <a:ext cx="553614" cy="32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6">
            <a:extLst>
              <a:ext uri="{FF2B5EF4-FFF2-40B4-BE49-F238E27FC236}">
                <a16:creationId xmlns:a16="http://schemas.microsoft.com/office/drawing/2014/main" id="{DEAE3A32-4975-4A96-AB85-7A56DC21B05C}"/>
              </a:ext>
            </a:extLst>
          </p:cNvPr>
          <p:cNvSpPr/>
          <p:nvPr/>
        </p:nvSpPr>
        <p:spPr>
          <a:xfrm>
            <a:off x="5338980" y="3447875"/>
            <a:ext cx="6096000" cy="2215991"/>
          </a:xfrm>
          <a:prstGeom prst="rect">
            <a:avLst/>
          </a:prstGeom>
        </p:spPr>
        <p:txBody>
          <a:bodyPr>
            <a:spAutoFit/>
          </a:bodyPr>
          <a:lstStyle/>
          <a:p>
            <a:r>
              <a:rPr lang="en-US" sz="1400" kern="1400" dirty="0">
                <a:solidFill>
                  <a:srgbClr val="000000"/>
                </a:solidFill>
                <a:latin typeface="Arial Narrow" panose="020B0606020202030204" pitchFamily="34" charset="0"/>
              </a:rPr>
              <a:t>What we need to see, there is no Battle of Raphia without Ipsus. If we were to connect our Waymarks, threading the needle,   understanding cause and effect, then there must first have been a cause at Ipsus which was the disagreement over Coele Syria. If the Battle of Raphia is 2019, we could see the beginning of this conflict in 2016. There is no Raphia at 2019 without 2016. A couple of things we need to mention in review, Demetrius’s name means harvest. When we think about Daniel 12:1, harvest, close of probation, Demetrius is the man that takes us into harvest. There is no harvest without him. That is one nice evidence to see that he's the last president of the United States because he's the one that takes us into harvest.</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pic>
        <p:nvPicPr>
          <p:cNvPr id="28" name="Picture 27">
            <a:extLst>
              <a:ext uri="{FF2B5EF4-FFF2-40B4-BE49-F238E27FC236}">
                <a16:creationId xmlns:a16="http://schemas.microsoft.com/office/drawing/2014/main" id="{6B2D0911-6B82-4AA4-B7D2-35A9C7B1B4BA}"/>
              </a:ext>
            </a:extLst>
          </p:cNvPr>
          <p:cNvPicPr>
            <a:picLocks noChangeAspect="1"/>
          </p:cNvPicPr>
          <p:nvPr/>
        </p:nvPicPr>
        <p:blipFill>
          <a:blip r:embed="rId2"/>
          <a:stretch>
            <a:fillRect/>
          </a:stretch>
        </p:blipFill>
        <p:spPr>
          <a:xfrm>
            <a:off x="1096655" y="2805799"/>
            <a:ext cx="3617957" cy="3709261"/>
          </a:xfrm>
          <a:prstGeom prst="rect">
            <a:avLst/>
          </a:prstGeom>
        </p:spPr>
      </p:pic>
    </p:spTree>
    <p:extLst>
      <p:ext uri="{BB962C8B-B14F-4D97-AF65-F5344CB8AC3E}">
        <p14:creationId xmlns:p14="http://schemas.microsoft.com/office/powerpoint/2010/main" val="79203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00"/>
                                        <p:tgtEl>
                                          <p:spTgt spid="1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00"/>
                                        <p:tgtEl>
                                          <p:spTgt spid="17"/>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down)">
                                      <p:cBhvr>
                                        <p:cTn id="54" dur="500"/>
                                        <p:tgtEl>
                                          <p:spTgt spid="1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down)">
                                      <p:cBhvr>
                                        <p:cTn id="57" dur="500"/>
                                        <p:tgtEl>
                                          <p:spTgt spid="19"/>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down)">
                                      <p:cBhvr>
                                        <p:cTn id="60" dur="500"/>
                                        <p:tgtEl>
                                          <p:spTgt spid="20"/>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down)">
                                      <p:cBhvr>
                                        <p:cTn id="63" dur="500"/>
                                        <p:tgtEl>
                                          <p:spTgt spid="21"/>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down)">
                                      <p:cBhvr>
                                        <p:cTn id="69" dur="500"/>
                                        <p:tgtEl>
                                          <p:spTgt spid="23"/>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down)">
                                      <p:cBhvr>
                                        <p:cTn id="75" dur="500"/>
                                        <p:tgtEl>
                                          <p:spTgt spid="25"/>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wipe(down)">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down)">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down)">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P spid="23" grpId="0" animBg="1"/>
      <p:bldP spid="24" grpId="0" animBg="1"/>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1BD6BB-E0CD-4A20-BAE5-EA419B923B00}"/>
              </a:ext>
            </a:extLst>
          </p:cNvPr>
          <p:cNvSpPr/>
          <p:nvPr/>
        </p:nvSpPr>
        <p:spPr>
          <a:xfrm>
            <a:off x="699082" y="571008"/>
            <a:ext cx="10575721" cy="3046988"/>
          </a:xfrm>
          <a:prstGeom prst="rect">
            <a:avLst/>
          </a:prstGeom>
        </p:spPr>
        <p:txBody>
          <a:bodyPr wrap="square">
            <a:spAutoFit/>
          </a:bodyPr>
          <a:lstStyle/>
          <a:p>
            <a:r>
              <a:rPr lang="en-US" kern="1400" dirty="0">
                <a:solidFill>
                  <a:srgbClr val="000000"/>
                </a:solidFill>
                <a:latin typeface="Arial Narrow" panose="020B0606020202030204" pitchFamily="34" charset="0"/>
              </a:rPr>
              <a:t>From this perspective who is the King of the North and the King of the South in Daniel 11?  In the history of our first perspective,  it’s Pyrrhus and Demetrius.  We have another story for the same battle—Seleucus and Ptolemy.  In the battle of Ipsus, Ptolemy actually supported Seleucus, they’re allies. We have Seleucus going into battle supported by Ptolemy. It's interesting that in this battle Ptolemy doesn't actually turn up because he's received word that the battle is lost,  which was not true; he received a false report. Even though he's not at Ipsus, because if this is the US election, he doesn't even have a vote, but he's still involved.  There's a city in the Coele Syria area that belongs to Antigonus, and while our three generals are coming against Antigonus, Ptolemy is laying siege in this area belonging to Antigonus. He is fighting Antigonus even though he's not at Ipsus. It's not a coincidence that this is the city of Sidon. Where have we seen Sidon before? Acts 27. What did Sidon represent? We placed it at 9:11, the United States. So, we can place the United States at 9:11 but at many other waymarks.  It's not a coincidence that this is the city that Ptolemy was attacking. </a:t>
            </a: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09BA7CA2-E834-47BB-A279-D33706C73499}"/>
              </a:ext>
            </a:extLst>
          </p:cNvPr>
          <p:cNvSpPr txBox="1">
            <a:spLocks noChangeArrowheads="1"/>
          </p:cNvSpPr>
          <p:nvPr/>
        </p:nvSpPr>
        <p:spPr bwMode="auto">
          <a:xfrm>
            <a:off x="5897460" y="4496412"/>
            <a:ext cx="35433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636D56C4-30DB-4EDD-A060-E1725EE276F8}"/>
              </a:ext>
            </a:extLst>
          </p:cNvPr>
          <p:cNvSpPr txBox="1">
            <a:spLocks noChangeArrowheads="1"/>
          </p:cNvSpPr>
          <p:nvPr/>
        </p:nvSpPr>
        <p:spPr bwMode="auto">
          <a:xfrm>
            <a:off x="6354660" y="4667862"/>
            <a:ext cx="1014413"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Seleucus   </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  </a:t>
            </a:r>
            <a:r>
              <a:rPr kumimoji="0" lang="en-US" altLang="en-US" sz="1200" b="1" i="0" u="none" strike="noStrike" cap="none" normalizeH="0" baseline="0" noProof="1">
                <a:ln>
                  <a:noFill/>
                </a:ln>
                <a:solidFill>
                  <a:srgbClr val="000000"/>
                </a:solidFill>
                <a:effectLst/>
                <a:latin typeface="Arial Narrow" panose="020B0606020202030204" pitchFamily="34" charset="0"/>
              </a:rPr>
              <a:t>↑</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BDE0744-CD9A-4D45-BC53-7B3515425690}"/>
              </a:ext>
            </a:extLst>
          </p:cNvPr>
          <p:cNvSpPr txBox="1">
            <a:spLocks noChangeArrowheads="1"/>
          </p:cNvSpPr>
          <p:nvPr/>
        </p:nvSpPr>
        <p:spPr bwMode="auto">
          <a:xfrm>
            <a:off x="8069160" y="4725012"/>
            <a:ext cx="115887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AutoShape 5">
            <a:extLst>
              <a:ext uri="{FF2B5EF4-FFF2-40B4-BE49-F238E27FC236}">
                <a16:creationId xmlns:a16="http://schemas.microsoft.com/office/drawing/2014/main" id="{393AB368-71E8-4E11-95DA-7CF74386BBE0}"/>
              </a:ext>
            </a:extLst>
          </p:cNvPr>
          <p:cNvSpPr>
            <a:spLocks/>
          </p:cNvSpPr>
          <p:nvPr/>
        </p:nvSpPr>
        <p:spPr bwMode="auto">
          <a:xfrm rot="-10800000">
            <a:off x="7378598" y="4571025"/>
            <a:ext cx="176212" cy="782637"/>
          </a:xfrm>
          <a:prstGeom prst="leftBracket">
            <a:avLst>
              <a:gd name="adj" fmla="val 3701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6">
            <a:extLst>
              <a:ext uri="{FF2B5EF4-FFF2-40B4-BE49-F238E27FC236}">
                <a16:creationId xmlns:a16="http://schemas.microsoft.com/office/drawing/2014/main" id="{DC2E23F3-F99A-492A-B2BC-E13DD925183B}"/>
              </a:ext>
            </a:extLst>
          </p:cNvPr>
          <p:cNvSpPr txBox="1">
            <a:spLocks noChangeArrowheads="1"/>
          </p:cNvSpPr>
          <p:nvPr/>
        </p:nvSpPr>
        <p:spPr bwMode="auto">
          <a:xfrm>
            <a:off x="7572273" y="4944087"/>
            <a:ext cx="387350"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5F6A60EA-0A3B-4732-A1B8-B28503293363}"/>
              </a:ext>
            </a:extLst>
          </p:cNvPr>
          <p:cNvSpPr txBox="1">
            <a:spLocks noChangeArrowheads="1"/>
          </p:cNvSpPr>
          <p:nvPr/>
        </p:nvSpPr>
        <p:spPr bwMode="auto">
          <a:xfrm>
            <a:off x="5926035" y="3934437"/>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2nd 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6" name="Picture 8">
            <a:extLst>
              <a:ext uri="{FF2B5EF4-FFF2-40B4-BE49-F238E27FC236}">
                <a16:creationId xmlns:a16="http://schemas.microsoft.com/office/drawing/2014/main" id="{703C284D-4A6D-40D4-850A-399FD3B6B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025" y="3929019"/>
            <a:ext cx="2171700" cy="172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4181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056"/>
                                        </p:tgtEl>
                                        <p:attrNameLst>
                                          <p:attrName>style.visibility</p:attrName>
                                        </p:attrNameLst>
                                      </p:cBhvr>
                                      <p:to>
                                        <p:strVal val="visible"/>
                                      </p:to>
                                    </p:set>
                                    <p:animEffect transition="in" filter="fade">
                                      <p:cBhvr>
                                        <p:cTn id="46" dur="1000"/>
                                        <p:tgtEl>
                                          <p:spTgt spid="2056"/>
                                        </p:tgtEl>
                                      </p:cBhvr>
                                    </p:animEffect>
                                    <p:anim calcmode="lin" valueType="num">
                                      <p:cBhvr>
                                        <p:cTn id="47" dur="1000" fill="hold"/>
                                        <p:tgtEl>
                                          <p:spTgt spid="2056"/>
                                        </p:tgtEl>
                                        <p:attrNameLst>
                                          <p:attrName>ppt_x</p:attrName>
                                        </p:attrNameLst>
                                      </p:cBhvr>
                                      <p:tavLst>
                                        <p:tav tm="0">
                                          <p:val>
                                            <p:strVal val="#ppt_x"/>
                                          </p:val>
                                        </p:tav>
                                        <p:tav tm="100000">
                                          <p:val>
                                            <p:strVal val="#ppt_x"/>
                                          </p:val>
                                        </p:tav>
                                      </p:tavLst>
                                    </p:anim>
                                    <p:anim calcmode="lin" valueType="num">
                                      <p:cBhvr>
                                        <p:cTn id="48" dur="1000" fill="hold"/>
                                        <p:tgtEl>
                                          <p:spTgt spid="20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1359F1-5BE7-44C9-9C9A-EC6FC2E5F6F2}"/>
              </a:ext>
            </a:extLst>
          </p:cNvPr>
          <p:cNvSpPr/>
          <p:nvPr/>
        </p:nvSpPr>
        <p:spPr>
          <a:xfrm>
            <a:off x="1254419" y="1490007"/>
            <a:ext cx="5198378" cy="3877985"/>
          </a:xfrm>
          <a:prstGeom prst="rect">
            <a:avLst/>
          </a:prstGeom>
        </p:spPr>
        <p:txBody>
          <a:bodyPr wrap="square">
            <a:spAutoFit/>
          </a:bodyPr>
          <a:lstStyle/>
          <a:p>
            <a:r>
              <a:rPr lang="en-US" kern="1400" dirty="0">
                <a:solidFill>
                  <a:srgbClr val="000000"/>
                </a:solidFill>
                <a:latin typeface="Arial Narrow" panose="020B0606020202030204" pitchFamily="34" charset="0"/>
              </a:rPr>
              <a:t>So this gives us another perspective.  Again, we have the King of the North and the King of the South in an alliance, while the King of the North takes on a common enemy.  At the 2016 election it was Putin and Trump, in an alliance they took on Clinton and Obama. We can see the destruction of Clinton and really of the United States as a democracy. That was our second perspective.</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 </a:t>
            </a:r>
            <a:endParaRPr lang="en-US" sz="1200"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We are able to see the battle of Raphia, we stepped back to the verses of Daniel 11 and identified Panium and Raphia.  We could see 1989 in application, 1798, 538, all the way through those 10 verses. We need to add one more structure to this.</a:t>
            </a:r>
            <a:endParaRPr lang="en-US" sz="1200" kern="1400" dirty="0">
              <a:solidFill>
                <a:srgbClr val="000000"/>
              </a:solidFill>
              <a:latin typeface="Arial Narrow" panose="020B0606020202030204" pitchFamily="34" charset="0"/>
            </a:endParaRPr>
          </a:p>
          <a:p>
            <a:r>
              <a:rPr lang="en-US" sz="1200" kern="1400" dirty="0">
                <a:solidFill>
                  <a:srgbClr val="000000"/>
                </a:solidFill>
                <a:latin typeface="Times New Roman" panose="02020603050405020304" pitchFamily="18" charset="0"/>
              </a:rPr>
              <a:t> </a:t>
            </a:r>
            <a:endParaRPr lang="en-US" sz="1200" kern="1400" dirty="0">
              <a:solidFill>
                <a:srgbClr val="000000"/>
              </a:solidFill>
              <a:effectLst/>
              <a:latin typeface="Times New Roman" panose="02020603050405020304" pitchFamily="18" charset="0"/>
            </a:endParaRPr>
          </a:p>
        </p:txBody>
      </p:sp>
      <p:sp>
        <p:nvSpPr>
          <p:cNvPr id="3" name="Text Box 2">
            <a:extLst>
              <a:ext uri="{FF2B5EF4-FFF2-40B4-BE49-F238E27FC236}">
                <a16:creationId xmlns:a16="http://schemas.microsoft.com/office/drawing/2014/main" id="{FACA85FB-333D-49F6-A173-86D06630181F}"/>
              </a:ext>
            </a:extLst>
          </p:cNvPr>
          <p:cNvSpPr txBox="1">
            <a:spLocks noChangeArrowheads="1"/>
          </p:cNvSpPr>
          <p:nvPr/>
        </p:nvSpPr>
        <p:spPr bwMode="auto">
          <a:xfrm>
            <a:off x="7195698" y="1570944"/>
            <a:ext cx="35433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DFAE098A-D5F0-450B-8DD1-6B2B4334D7CD}"/>
              </a:ext>
            </a:extLst>
          </p:cNvPr>
          <p:cNvSpPr txBox="1">
            <a:spLocks noChangeArrowheads="1"/>
          </p:cNvSpPr>
          <p:nvPr/>
        </p:nvSpPr>
        <p:spPr bwMode="auto">
          <a:xfrm>
            <a:off x="7652898" y="1742394"/>
            <a:ext cx="1600200"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Seleucus   (Trump)</a:t>
            </a:r>
            <a:endParaRPr kumimoji="0" lang="en-US" altLang="en-US" sz="1200" b="1"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Ptolemy  </a:t>
            </a:r>
            <a:r>
              <a:rPr kumimoji="0" lang="en-US" altLang="en-US" sz="1200" b="1" i="0" u="none" strike="noStrike" cap="none" normalizeH="0" baseline="0" noProof="1">
                <a:ln>
                  <a:noFill/>
                </a:ln>
                <a:solidFill>
                  <a:srgbClr val="000000"/>
                </a:solidFill>
                <a:effectLst/>
                <a:latin typeface="Arial Narrow" panose="020B0606020202030204" pitchFamily="34" charset="0"/>
              </a:rPr>
              <a:t>↑</a:t>
            </a:r>
            <a:r>
              <a:rPr kumimoji="0" lang="en-US" altLang="en-US" sz="1200" b="1" i="0" u="none" strike="noStrike" cap="none" normalizeH="0" baseline="0" dirty="0">
                <a:ln>
                  <a:noFill/>
                </a:ln>
                <a:solidFill>
                  <a:srgbClr val="000000"/>
                </a:solidFill>
                <a:effectLst/>
                <a:latin typeface="Arial Narrow" panose="020B0606020202030204" pitchFamily="34" charset="0"/>
              </a:rPr>
              <a:t>    </a:t>
            </a:r>
            <a:r>
              <a:rPr kumimoji="0" lang="en-US" altLang="en-US" sz="1200" b="0" i="0" u="none" strike="noStrike" cap="none" normalizeH="0" baseline="0" dirty="0">
                <a:ln>
                  <a:noFill/>
                </a:ln>
                <a:solidFill>
                  <a:srgbClr val="000000"/>
                </a:solidFill>
                <a:effectLst/>
                <a:latin typeface="Arial Narrow" panose="020B0606020202030204" pitchFamily="34" charset="0"/>
              </a:rPr>
              <a:t>(Putin)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4E2D71B-803C-42DC-BF6A-BC1895349AB1}"/>
              </a:ext>
            </a:extLst>
          </p:cNvPr>
          <p:cNvSpPr txBox="1">
            <a:spLocks noChangeArrowheads="1"/>
          </p:cNvSpPr>
          <p:nvPr/>
        </p:nvSpPr>
        <p:spPr bwMode="auto">
          <a:xfrm>
            <a:off x="9980173" y="1751919"/>
            <a:ext cx="758825"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Antigonus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AutoShape 5">
            <a:extLst>
              <a:ext uri="{FF2B5EF4-FFF2-40B4-BE49-F238E27FC236}">
                <a16:creationId xmlns:a16="http://schemas.microsoft.com/office/drawing/2014/main" id="{9C60B543-56EE-4C88-AA11-DA720A896D80}"/>
              </a:ext>
            </a:extLst>
          </p:cNvPr>
          <p:cNvSpPr>
            <a:spLocks/>
          </p:cNvSpPr>
          <p:nvPr/>
        </p:nvSpPr>
        <p:spPr bwMode="auto">
          <a:xfrm rot="10800000">
            <a:off x="9310248" y="1637619"/>
            <a:ext cx="176212" cy="782638"/>
          </a:xfrm>
          <a:prstGeom prst="leftBracket">
            <a:avLst>
              <a:gd name="adj" fmla="val 37012"/>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6">
            <a:extLst>
              <a:ext uri="{FF2B5EF4-FFF2-40B4-BE49-F238E27FC236}">
                <a16:creationId xmlns:a16="http://schemas.microsoft.com/office/drawing/2014/main" id="{73DE2730-AB88-448F-83D9-B7C7874A9F3A}"/>
              </a:ext>
            </a:extLst>
          </p:cNvPr>
          <p:cNvSpPr txBox="1">
            <a:spLocks noChangeArrowheads="1"/>
          </p:cNvSpPr>
          <p:nvPr/>
        </p:nvSpPr>
        <p:spPr bwMode="auto">
          <a:xfrm>
            <a:off x="9538848" y="1809069"/>
            <a:ext cx="385762"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vs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6FF6052F-D282-429C-9567-D01AC7E9DD02}"/>
              </a:ext>
            </a:extLst>
          </p:cNvPr>
          <p:cNvSpPr txBox="1">
            <a:spLocks noChangeArrowheads="1"/>
          </p:cNvSpPr>
          <p:nvPr/>
        </p:nvSpPr>
        <p:spPr bwMode="auto">
          <a:xfrm>
            <a:off x="7224273" y="1008969"/>
            <a:ext cx="3514725"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2nd Perspective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Ipsus/2016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WordArt 8">
            <a:extLst>
              <a:ext uri="{FF2B5EF4-FFF2-40B4-BE49-F238E27FC236}">
                <a16:creationId xmlns:a16="http://schemas.microsoft.com/office/drawing/2014/main" id="{1AD5A8E4-26EA-4137-8B51-878CA4A44ECD}"/>
              </a:ext>
            </a:extLst>
          </p:cNvPr>
          <p:cNvSpPr>
            <a:spLocks noChangeArrowheads="1" noChangeShapeType="1" noTextEdit="1"/>
          </p:cNvSpPr>
          <p:nvPr/>
        </p:nvSpPr>
        <p:spPr bwMode="auto">
          <a:xfrm>
            <a:off x="10126475" y="3259897"/>
            <a:ext cx="787400" cy="4000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0">
              <a:buNone/>
            </a:pPr>
            <a:r>
              <a:rPr lang="en-US" sz="3600" kern="10" spc="0" dirty="0">
                <a:ln w="9525" algn="ctr">
                  <a:solidFill>
                    <a:srgbClr val="000000"/>
                  </a:solidFill>
                  <a:round/>
                  <a:headEnd/>
                  <a:tailEnd/>
                </a:ln>
                <a:solidFill>
                  <a:srgbClr val="000000"/>
                </a:solidFill>
                <a:effectLst/>
                <a:latin typeface="Arial Narrow" panose="020B0606020202030204" pitchFamily="34" charset="0"/>
              </a:rPr>
              <a:t>6 Syrian Wars</a:t>
            </a:r>
          </a:p>
        </p:txBody>
      </p:sp>
      <p:sp>
        <p:nvSpPr>
          <p:cNvPr id="10" name="Text Box 9">
            <a:extLst>
              <a:ext uri="{FF2B5EF4-FFF2-40B4-BE49-F238E27FC236}">
                <a16:creationId xmlns:a16="http://schemas.microsoft.com/office/drawing/2014/main" id="{6638C8E0-3A3D-40CA-A299-CEEE4DE70183}"/>
              </a:ext>
            </a:extLst>
          </p:cNvPr>
          <p:cNvSpPr txBox="1">
            <a:spLocks noChangeArrowheads="1"/>
          </p:cNvSpPr>
          <p:nvPr/>
        </p:nvSpPr>
        <p:spPr bwMode="auto">
          <a:xfrm>
            <a:off x="7370575" y="3259897"/>
            <a:ext cx="35433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F8519622-A35D-40D7-8B8E-EFB3BE4A6D39}"/>
              </a:ext>
            </a:extLst>
          </p:cNvPr>
          <p:cNvSpPr>
            <a:spLocks noChangeShapeType="1"/>
          </p:cNvSpPr>
          <p:nvPr/>
        </p:nvSpPr>
        <p:spPr bwMode="auto">
          <a:xfrm>
            <a:off x="7665850" y="4420360"/>
            <a:ext cx="3051175"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Line 11">
            <a:extLst>
              <a:ext uri="{FF2B5EF4-FFF2-40B4-BE49-F238E27FC236}">
                <a16:creationId xmlns:a16="http://schemas.microsoft.com/office/drawing/2014/main" id="{58E178CD-311E-449F-A2A7-EEB46ADF0AD0}"/>
              </a:ext>
            </a:extLst>
          </p:cNvPr>
          <p:cNvSpPr>
            <a:spLocks noChangeShapeType="1"/>
          </p:cNvSpPr>
          <p:nvPr/>
        </p:nvSpPr>
        <p:spPr bwMode="auto">
          <a:xfrm>
            <a:off x="10151875" y="4040947"/>
            <a:ext cx="0" cy="35718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3" name="Line 12">
            <a:extLst>
              <a:ext uri="{FF2B5EF4-FFF2-40B4-BE49-F238E27FC236}">
                <a16:creationId xmlns:a16="http://schemas.microsoft.com/office/drawing/2014/main" id="{62A5EEC8-7BF8-437B-AE9C-EBE37AEC41E3}"/>
              </a:ext>
            </a:extLst>
          </p:cNvPr>
          <p:cNvSpPr>
            <a:spLocks noChangeShapeType="1"/>
          </p:cNvSpPr>
          <p:nvPr/>
        </p:nvSpPr>
        <p:spPr bwMode="auto">
          <a:xfrm>
            <a:off x="10717025" y="4063172"/>
            <a:ext cx="0" cy="35718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4" name="Line 13">
            <a:extLst>
              <a:ext uri="{FF2B5EF4-FFF2-40B4-BE49-F238E27FC236}">
                <a16:creationId xmlns:a16="http://schemas.microsoft.com/office/drawing/2014/main" id="{E337EFF1-E418-46A9-9C5F-8CA689A34FC7}"/>
              </a:ext>
            </a:extLst>
          </p:cNvPr>
          <p:cNvSpPr>
            <a:spLocks noChangeShapeType="1"/>
          </p:cNvSpPr>
          <p:nvPr/>
        </p:nvSpPr>
        <p:spPr bwMode="auto">
          <a:xfrm>
            <a:off x="9559737" y="4040947"/>
            <a:ext cx="0" cy="357188"/>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5" name="Text Box 14">
            <a:extLst>
              <a:ext uri="{FF2B5EF4-FFF2-40B4-BE49-F238E27FC236}">
                <a16:creationId xmlns:a16="http://schemas.microsoft.com/office/drawing/2014/main" id="{94C749A9-9979-44A0-AC4E-6328FCC5D4F1}"/>
              </a:ext>
            </a:extLst>
          </p:cNvPr>
          <p:cNvSpPr txBox="1">
            <a:spLocks noChangeArrowheads="1"/>
          </p:cNvSpPr>
          <p:nvPr/>
        </p:nvSpPr>
        <p:spPr bwMode="auto">
          <a:xfrm>
            <a:off x="9432737" y="4442585"/>
            <a:ext cx="254000" cy="223837"/>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0759CA99-AEDE-4549-A481-CCB92EC4183A}"/>
              </a:ext>
            </a:extLst>
          </p:cNvPr>
          <p:cNvSpPr txBox="1">
            <a:spLocks noChangeArrowheads="1"/>
          </p:cNvSpPr>
          <p:nvPr/>
        </p:nvSpPr>
        <p:spPr bwMode="auto">
          <a:xfrm>
            <a:off x="10024875" y="4442585"/>
            <a:ext cx="254000" cy="223837"/>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74BF937A-F44B-4B07-A1EB-31F2837888EF}"/>
              </a:ext>
            </a:extLst>
          </p:cNvPr>
          <p:cNvSpPr txBox="1">
            <a:spLocks noChangeArrowheads="1"/>
          </p:cNvSpPr>
          <p:nvPr/>
        </p:nvSpPr>
        <p:spPr bwMode="auto">
          <a:xfrm>
            <a:off x="10617012" y="4442585"/>
            <a:ext cx="254000" cy="223837"/>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98600E80-7B73-47A9-BC1F-8D0F999DF059}"/>
              </a:ext>
            </a:extLst>
          </p:cNvPr>
          <p:cNvSpPr txBox="1">
            <a:spLocks noChangeArrowheads="1"/>
          </p:cNvSpPr>
          <p:nvPr/>
        </p:nvSpPr>
        <p:spPr bwMode="auto">
          <a:xfrm>
            <a:off x="9858187" y="3796472"/>
            <a:ext cx="579438" cy="2222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Panium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0D94596D-0C68-4A25-861B-6D4EBEF4DC55}"/>
              </a:ext>
            </a:extLst>
          </p:cNvPr>
          <p:cNvSpPr txBox="1">
            <a:spLocks noChangeArrowheads="1"/>
          </p:cNvSpPr>
          <p:nvPr/>
        </p:nvSpPr>
        <p:spPr bwMode="auto">
          <a:xfrm>
            <a:off x="9280337" y="3796472"/>
            <a:ext cx="527050" cy="222250"/>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Raphia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3DF80B0B-98C9-4CA6-B2DD-D9353975EF71}"/>
              </a:ext>
            </a:extLst>
          </p:cNvPr>
          <p:cNvSpPr>
            <a:spLocks noChangeShapeType="1"/>
          </p:cNvSpPr>
          <p:nvPr/>
        </p:nvSpPr>
        <p:spPr bwMode="auto">
          <a:xfrm>
            <a:off x="9343837" y="4152072"/>
            <a:ext cx="225425" cy="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nvGrpSpPr>
          <p:cNvPr id="21" name="Group 20">
            <a:extLst>
              <a:ext uri="{FF2B5EF4-FFF2-40B4-BE49-F238E27FC236}">
                <a16:creationId xmlns:a16="http://schemas.microsoft.com/office/drawing/2014/main" id="{0BEFC098-27D0-461F-994E-F63609D1A818}"/>
              </a:ext>
            </a:extLst>
          </p:cNvPr>
          <p:cNvGrpSpPr>
            <a:grpSpLocks/>
          </p:cNvGrpSpPr>
          <p:nvPr/>
        </p:nvGrpSpPr>
        <p:grpSpPr bwMode="auto">
          <a:xfrm>
            <a:off x="7419787" y="3796472"/>
            <a:ext cx="1806575" cy="869950"/>
            <a:chOff x="110120113" y="108034931"/>
            <a:chExt cx="1807111" cy="870645"/>
          </a:xfrm>
        </p:grpSpPr>
        <p:sp>
          <p:nvSpPr>
            <p:cNvPr id="22" name="Line 21">
              <a:extLst>
                <a:ext uri="{FF2B5EF4-FFF2-40B4-BE49-F238E27FC236}">
                  <a16:creationId xmlns:a16="http://schemas.microsoft.com/office/drawing/2014/main" id="{4291B52B-E19E-47C0-9597-D5AD9C62C9BA}"/>
                </a:ext>
              </a:extLst>
            </p:cNvPr>
            <p:cNvSpPr>
              <a:spLocks noChangeShapeType="1"/>
            </p:cNvSpPr>
            <p:nvPr/>
          </p:nvSpPr>
          <p:spPr bwMode="auto">
            <a:xfrm>
              <a:off x="110399449" y="108280498"/>
              <a:ext cx="1"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3" name="Line 22">
              <a:extLst>
                <a:ext uri="{FF2B5EF4-FFF2-40B4-BE49-F238E27FC236}">
                  <a16:creationId xmlns:a16="http://schemas.microsoft.com/office/drawing/2014/main" id="{D352D6F8-093A-4B6D-A7FA-A0B87F95254C}"/>
                </a:ext>
              </a:extLst>
            </p:cNvPr>
            <p:cNvSpPr>
              <a:spLocks noChangeShapeType="1"/>
            </p:cNvSpPr>
            <p:nvPr/>
          </p:nvSpPr>
          <p:spPr bwMode="auto">
            <a:xfrm>
              <a:off x="111668133" y="108280498"/>
              <a:ext cx="2"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4" name="Line 23">
              <a:extLst>
                <a:ext uri="{FF2B5EF4-FFF2-40B4-BE49-F238E27FC236}">
                  <a16:creationId xmlns:a16="http://schemas.microsoft.com/office/drawing/2014/main" id="{B3C39D5A-F811-40D0-BFE7-40B506438D09}"/>
                </a:ext>
              </a:extLst>
            </p:cNvPr>
            <p:cNvSpPr>
              <a:spLocks noChangeShapeType="1"/>
            </p:cNvSpPr>
            <p:nvPr/>
          </p:nvSpPr>
          <p:spPr bwMode="auto">
            <a:xfrm>
              <a:off x="110991502" y="108280498"/>
              <a:ext cx="1" cy="357187"/>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Text Box 24">
              <a:extLst>
                <a:ext uri="{FF2B5EF4-FFF2-40B4-BE49-F238E27FC236}">
                  <a16:creationId xmlns:a16="http://schemas.microsoft.com/office/drawing/2014/main" id="{6735A7EE-E459-4CF1-9AE3-38A02C798B4B}"/>
                </a:ext>
              </a:extLst>
            </p:cNvPr>
            <p:cNvSpPr txBox="1">
              <a:spLocks noChangeArrowheads="1"/>
            </p:cNvSpPr>
            <p:nvPr/>
          </p:nvSpPr>
          <p:spPr bwMode="auto">
            <a:xfrm>
              <a:off x="110272581" y="10868233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38DBCEC3-0004-4A26-93F2-FE2DD5C3004D}"/>
                </a:ext>
              </a:extLst>
            </p:cNvPr>
            <p:cNvSpPr txBox="1">
              <a:spLocks noChangeArrowheads="1"/>
            </p:cNvSpPr>
            <p:nvPr/>
          </p:nvSpPr>
          <p:spPr bwMode="auto">
            <a:xfrm>
              <a:off x="110864633" y="10868233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5148EE84-6166-432C-9F55-8256678FB31B}"/>
                </a:ext>
              </a:extLst>
            </p:cNvPr>
            <p:cNvSpPr txBox="1">
              <a:spLocks noChangeArrowheads="1"/>
            </p:cNvSpPr>
            <p:nvPr/>
          </p:nvSpPr>
          <p:spPr bwMode="auto">
            <a:xfrm>
              <a:off x="111541264" y="108682334"/>
              <a:ext cx="253737"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noProof="1">
                  <a:ln>
                    <a:noFill/>
                  </a:ln>
                  <a:solidFill>
                    <a:srgbClr val="000000"/>
                  </a:solidFill>
                  <a:effectLst/>
                  <a:latin typeface="Times New Roman" panose="02020603050405020304" pitchFamily="18" charset="0"/>
                </a:rPr>
                <a:t>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6854C17D-EE31-45ED-90E8-1B6B9CBE6F32}"/>
                </a:ext>
              </a:extLst>
            </p:cNvPr>
            <p:cNvSpPr txBox="1">
              <a:spLocks noChangeArrowheads="1"/>
            </p:cNvSpPr>
            <p:nvPr/>
          </p:nvSpPr>
          <p:spPr bwMode="auto">
            <a:xfrm>
              <a:off x="111399638" y="10803493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1989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7BB9D947-E218-4CEE-83DD-7522F51E8050}"/>
                </a:ext>
              </a:extLst>
            </p:cNvPr>
            <p:cNvSpPr txBox="1">
              <a:spLocks noChangeArrowheads="1"/>
            </p:cNvSpPr>
            <p:nvPr/>
          </p:nvSpPr>
          <p:spPr bwMode="auto">
            <a:xfrm>
              <a:off x="110759875" y="10803493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1798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Text Box 29">
              <a:extLst>
                <a:ext uri="{FF2B5EF4-FFF2-40B4-BE49-F238E27FC236}">
                  <a16:creationId xmlns:a16="http://schemas.microsoft.com/office/drawing/2014/main" id="{20106B44-3166-4238-94A9-57868472B751}"/>
                </a:ext>
              </a:extLst>
            </p:cNvPr>
            <p:cNvSpPr txBox="1">
              <a:spLocks noChangeArrowheads="1"/>
            </p:cNvSpPr>
            <p:nvPr/>
          </p:nvSpPr>
          <p:spPr bwMode="auto">
            <a:xfrm>
              <a:off x="110120113" y="108034931"/>
              <a:ext cx="527586" cy="223242"/>
            </a:xfrm>
            <a:prstGeom prst="rect">
              <a:avLst/>
            </a:prstGeom>
            <a:noFill/>
            <a:ln w="317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538</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1" name="AutoShape 30">
            <a:extLst>
              <a:ext uri="{FF2B5EF4-FFF2-40B4-BE49-F238E27FC236}">
                <a16:creationId xmlns:a16="http://schemas.microsoft.com/office/drawing/2014/main" id="{9DB11D0A-0FFE-453F-AD8A-3F2FFC682B5B}"/>
              </a:ext>
            </a:extLst>
          </p:cNvPr>
          <p:cNvSpPr>
            <a:spLocks/>
          </p:cNvSpPr>
          <p:nvPr/>
        </p:nvSpPr>
        <p:spPr bwMode="auto">
          <a:xfrm rot="5400000">
            <a:off x="8809644" y="2389153"/>
            <a:ext cx="222250" cy="2411413"/>
          </a:xfrm>
          <a:prstGeom prst="leftBracket">
            <a:avLst>
              <a:gd name="adj" fmla="val 90417"/>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32" name="Text Box 31">
            <a:extLst>
              <a:ext uri="{FF2B5EF4-FFF2-40B4-BE49-F238E27FC236}">
                <a16:creationId xmlns:a16="http://schemas.microsoft.com/office/drawing/2014/main" id="{4444D4D1-8353-49AF-8812-D2C16C90F1C4}"/>
              </a:ext>
            </a:extLst>
          </p:cNvPr>
          <p:cNvSpPr txBox="1">
            <a:spLocks noChangeArrowheads="1"/>
          </p:cNvSpPr>
          <p:nvPr/>
        </p:nvSpPr>
        <p:spPr bwMode="auto">
          <a:xfrm>
            <a:off x="8010337" y="3259897"/>
            <a:ext cx="1566863" cy="223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noProof="1">
                <a:ln>
                  <a:noFill/>
                </a:ln>
                <a:solidFill>
                  <a:srgbClr val="000000"/>
                </a:solidFill>
                <a:effectLst/>
                <a:latin typeface="Arial Narrow" panose="020B0606020202030204" pitchFamily="34" charset="0"/>
              </a:rPr>
              <a:t>Daniel 11:5-15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165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nodePh="1">
                                  <p:stCondLst>
                                    <p:cond delay="0"/>
                                  </p:stCondLst>
                                  <p:endCondLst>
                                    <p:cond evt="begin" delay="0">
                                      <p:tn val="47"/>
                                    </p:cond>
                                  </p:end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1000"/>
                                        <p:tgtEl>
                                          <p:spTgt spid="12"/>
                                        </p:tgtEl>
                                      </p:cBhvr>
                                    </p:animEffect>
                                    <p:anim calcmode="lin" valueType="num">
                                      <p:cBhvr>
                                        <p:cTn id="60" dur="1000" fill="hold"/>
                                        <p:tgtEl>
                                          <p:spTgt spid="12"/>
                                        </p:tgtEl>
                                        <p:attrNameLst>
                                          <p:attrName>ppt_x</p:attrName>
                                        </p:attrNameLst>
                                      </p:cBhvr>
                                      <p:tavLst>
                                        <p:tav tm="0">
                                          <p:val>
                                            <p:strVal val="#ppt_x"/>
                                          </p:val>
                                        </p:tav>
                                        <p:tav tm="100000">
                                          <p:val>
                                            <p:strVal val="#ppt_x"/>
                                          </p:val>
                                        </p:tav>
                                      </p:tavLst>
                                    </p:anim>
                                    <p:anim calcmode="lin" valueType="num">
                                      <p:cBhvr>
                                        <p:cTn id="61" dur="1000" fill="hold"/>
                                        <p:tgtEl>
                                          <p:spTgt spid="1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1000" fill="hold"/>
                                        <p:tgtEl>
                                          <p:spTgt spid="18"/>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1000"/>
                                        <p:tgtEl>
                                          <p:spTgt spid="19"/>
                                        </p:tgtEl>
                                      </p:cBhvr>
                                    </p:animEffect>
                                    <p:anim calcmode="lin" valueType="num">
                                      <p:cBhvr>
                                        <p:cTn id="95" dur="1000" fill="hold"/>
                                        <p:tgtEl>
                                          <p:spTgt spid="19"/>
                                        </p:tgtEl>
                                        <p:attrNameLst>
                                          <p:attrName>ppt_x</p:attrName>
                                        </p:attrNameLst>
                                      </p:cBhvr>
                                      <p:tavLst>
                                        <p:tav tm="0">
                                          <p:val>
                                            <p:strVal val="#ppt_x"/>
                                          </p:val>
                                        </p:tav>
                                        <p:tav tm="100000">
                                          <p:val>
                                            <p:strVal val="#ppt_x"/>
                                          </p:val>
                                        </p:tav>
                                      </p:tavLst>
                                    </p:anim>
                                    <p:anim calcmode="lin" valueType="num">
                                      <p:cBhvr>
                                        <p:cTn id="96" dur="1000" fill="hold"/>
                                        <p:tgtEl>
                                          <p:spTgt spid="19"/>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fade">
                                      <p:cBhvr>
                                        <p:cTn id="99" dur="1000"/>
                                        <p:tgtEl>
                                          <p:spTgt spid="20"/>
                                        </p:tgtEl>
                                      </p:cBhvr>
                                    </p:animEffect>
                                    <p:anim calcmode="lin" valueType="num">
                                      <p:cBhvr>
                                        <p:cTn id="100" dur="1000" fill="hold"/>
                                        <p:tgtEl>
                                          <p:spTgt spid="20"/>
                                        </p:tgtEl>
                                        <p:attrNameLst>
                                          <p:attrName>ppt_x</p:attrName>
                                        </p:attrNameLst>
                                      </p:cBhvr>
                                      <p:tavLst>
                                        <p:tav tm="0">
                                          <p:val>
                                            <p:strVal val="#ppt_x"/>
                                          </p:val>
                                        </p:tav>
                                        <p:tav tm="100000">
                                          <p:val>
                                            <p:strVal val="#ppt_x"/>
                                          </p:val>
                                        </p:tav>
                                      </p:tavLst>
                                    </p:anim>
                                    <p:anim calcmode="lin" valueType="num">
                                      <p:cBhvr>
                                        <p:cTn id="101" dur="1000" fill="hold"/>
                                        <p:tgtEl>
                                          <p:spTgt spid="20"/>
                                        </p:tgtEl>
                                        <p:attrNameLst>
                                          <p:attrName>ppt_y</p:attrName>
                                        </p:attrNameLst>
                                      </p:cBhvr>
                                      <p:tavLst>
                                        <p:tav tm="0">
                                          <p:val>
                                            <p:strVal val="#ppt_y+.1"/>
                                          </p:val>
                                        </p:tav>
                                        <p:tav tm="100000">
                                          <p:val>
                                            <p:strVal val="#ppt_y"/>
                                          </p:val>
                                        </p:tav>
                                      </p:tavLst>
                                    </p:anim>
                                  </p:childTnLst>
                                </p:cTn>
                              </p:par>
                              <p:par>
                                <p:cTn id="102" presetID="42" presetClass="entr" presetSubtype="0" fill="hold" nodeType="with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1000"/>
                                        <p:tgtEl>
                                          <p:spTgt spid="21"/>
                                        </p:tgtEl>
                                      </p:cBhvr>
                                    </p:animEffect>
                                    <p:anim calcmode="lin" valueType="num">
                                      <p:cBhvr>
                                        <p:cTn id="105" dur="1000" fill="hold"/>
                                        <p:tgtEl>
                                          <p:spTgt spid="21"/>
                                        </p:tgtEl>
                                        <p:attrNameLst>
                                          <p:attrName>ppt_x</p:attrName>
                                        </p:attrNameLst>
                                      </p:cBhvr>
                                      <p:tavLst>
                                        <p:tav tm="0">
                                          <p:val>
                                            <p:strVal val="#ppt_x"/>
                                          </p:val>
                                        </p:tav>
                                        <p:tav tm="100000">
                                          <p:val>
                                            <p:strVal val="#ppt_x"/>
                                          </p:val>
                                        </p:tav>
                                      </p:tavLst>
                                    </p:anim>
                                    <p:anim calcmode="lin" valueType="num">
                                      <p:cBhvr>
                                        <p:cTn id="106" dur="1000" fill="hold"/>
                                        <p:tgtEl>
                                          <p:spTgt spid="2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1000"/>
                                        <p:tgtEl>
                                          <p:spTgt spid="31"/>
                                        </p:tgtEl>
                                      </p:cBhvr>
                                    </p:animEffect>
                                    <p:anim calcmode="lin" valueType="num">
                                      <p:cBhvr>
                                        <p:cTn id="110" dur="1000" fill="hold"/>
                                        <p:tgtEl>
                                          <p:spTgt spid="31"/>
                                        </p:tgtEl>
                                        <p:attrNameLst>
                                          <p:attrName>ppt_x</p:attrName>
                                        </p:attrNameLst>
                                      </p:cBhvr>
                                      <p:tavLst>
                                        <p:tav tm="0">
                                          <p:val>
                                            <p:strVal val="#ppt_x"/>
                                          </p:val>
                                        </p:tav>
                                        <p:tav tm="100000">
                                          <p:val>
                                            <p:strVal val="#ppt_x"/>
                                          </p:val>
                                        </p:tav>
                                      </p:tavLst>
                                    </p:anim>
                                    <p:anim calcmode="lin" valueType="num">
                                      <p:cBhvr>
                                        <p:cTn id="111" dur="1000" fill="hold"/>
                                        <p:tgtEl>
                                          <p:spTgt spid="31"/>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1000"/>
                                        <p:tgtEl>
                                          <p:spTgt spid="32"/>
                                        </p:tgtEl>
                                      </p:cBhvr>
                                    </p:animEffect>
                                    <p:anim calcmode="lin" valueType="num">
                                      <p:cBhvr>
                                        <p:cTn id="115" dur="1000" fill="hold"/>
                                        <p:tgtEl>
                                          <p:spTgt spid="32"/>
                                        </p:tgtEl>
                                        <p:attrNameLst>
                                          <p:attrName>ppt_x</p:attrName>
                                        </p:attrNameLst>
                                      </p:cBhvr>
                                      <p:tavLst>
                                        <p:tav tm="0">
                                          <p:val>
                                            <p:strVal val="#ppt_x"/>
                                          </p:val>
                                        </p:tav>
                                        <p:tav tm="100000">
                                          <p:val>
                                            <p:strVal val="#ppt_x"/>
                                          </p:val>
                                        </p:tav>
                                      </p:tavLst>
                                    </p:anim>
                                    <p:anim calcmode="lin" valueType="num">
                                      <p:cBhvr>
                                        <p:cTn id="1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p:bldP spid="8" grpId="0"/>
      <p:bldP spid="9" grpId="0"/>
      <p:bldP spid="10" grpId="0"/>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31" grpId="0" animBg="1"/>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2336</TotalTime>
  <Words>3097</Words>
  <Application>Microsoft Office PowerPoint</Application>
  <PresentationFormat>Widescreen</PresentationFormat>
  <Paragraphs>385</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Narrow</vt:lpstr>
      <vt:lpstr>Calibri</vt:lpstr>
      <vt:lpstr>Calibri Light</vt:lpstr>
      <vt:lpstr>Impact</vt:lpstr>
      <vt:lpstr>Times New Roman</vt:lpstr>
      <vt:lpstr>Wingdings 2</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Christine Trillo</cp:lastModifiedBy>
  <cp:revision>108</cp:revision>
  <cp:lastPrinted>2019-07-26T05:15:48Z</cp:lastPrinted>
  <dcterms:created xsi:type="dcterms:W3CDTF">2019-07-23T03:43:06Z</dcterms:created>
  <dcterms:modified xsi:type="dcterms:W3CDTF">2019-08-21T21:43:16Z</dcterms:modified>
</cp:coreProperties>
</file>