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72" r:id="rId9"/>
    <p:sldId id="263" r:id="rId10"/>
    <p:sldId id="264" r:id="rId11"/>
    <p:sldId id="265" r:id="rId12"/>
    <p:sldId id="266" r:id="rId13"/>
    <p:sldId id="267" r:id="rId14"/>
    <p:sldId id="273" r:id="rId15"/>
    <p:sldId id="268" r:id="rId16"/>
    <p:sldId id="269" r:id="rId17"/>
    <p:sldId id="270" r:id="rId18"/>
    <p:sldId id="271"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CF94891-9E41-467C-AAB7-7004CCF0AC8E}" type="datetimeFigureOut">
              <a:rPr lang="en-US" smtClean="0"/>
              <a:pPr/>
              <a:t>8/16/2019</a:t>
            </a:fld>
            <a:endParaRPr lang="en-US"/>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69001B-DFD2-400E-8DAB-E2FD2FCF2DF9}" type="slidenum">
              <a:rPr lang="en-US" smtClean="0"/>
              <a:pPr/>
              <a:t>‹#›</a:t>
            </a:fld>
            <a:endParaRPr lang="en-US"/>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7D9D4E-9AB5-42FC-B661-8586A96AAFF9}" type="datetimeFigureOut">
              <a:rPr lang="en-US" smtClean="0"/>
              <a:pPr/>
              <a:t>8/16/2019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06036B-5AF4-4E85-B195-FF8FE76711EE}" type="slidenum">
              <a:rPr lang="en-US" smtClean="0"/>
              <a:pPr/>
              <a:t>‹#›</a:t>
            </a:fld>
            <a:endParaRPr lang="en-US"/>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7174-6875-4027-A803-F2C33F47C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E8544-D499-4722-A692-336ACF521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EE661-AE9A-4B1B-852B-F46B22E32495}"/>
              </a:ext>
            </a:extLst>
          </p:cNvPr>
          <p:cNvSpPr>
            <a:spLocks noGrp="1"/>
          </p:cNvSpPr>
          <p:nvPr>
            <p:ph type="dt" sz="half" idx="10"/>
          </p:nvPr>
        </p:nvSpPr>
        <p:spPr/>
        <p:txBody>
          <a:bodyPr/>
          <a:lstStyle/>
          <a:p>
            <a:fld id="{63EA01F9-A3A0-4C7F-8D27-D781B0B49797}" type="datetime1">
              <a:rPr lang="en-US" smtClean="0"/>
              <a:t>8/16/2019</a:t>
            </a:fld>
            <a:endParaRPr lang="en-US"/>
          </a:p>
        </p:txBody>
      </p:sp>
      <p:sp>
        <p:nvSpPr>
          <p:cNvPr id="5" name="Footer Placeholder 4">
            <a:extLst>
              <a:ext uri="{FF2B5EF4-FFF2-40B4-BE49-F238E27FC236}">
                <a16:creationId xmlns:a16="http://schemas.microsoft.com/office/drawing/2014/main" id="{B1373ED7-3123-4266-955E-6740120946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876B5-C15C-425D-AB25-0E95875BE34A}"/>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118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6AF-42B0-4A37-AA9C-75C5CE7B64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A69DA-8D5D-447B-9733-DA6E5F8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9C63-D5AD-4F05-A38F-4F7DD41028C3}"/>
              </a:ext>
            </a:extLst>
          </p:cNvPr>
          <p:cNvSpPr>
            <a:spLocks noGrp="1"/>
          </p:cNvSpPr>
          <p:nvPr>
            <p:ph type="dt" sz="half" idx="10"/>
          </p:nvPr>
        </p:nvSpPr>
        <p:spPr/>
        <p:txBody>
          <a:bodyPr/>
          <a:lstStyle/>
          <a:p>
            <a:fld id="{627F881B-196E-493D-8D40-DB08EF348F8B}" type="datetime1">
              <a:rPr lang="en-US" smtClean="0"/>
              <a:t>8/16/2019</a:t>
            </a:fld>
            <a:endParaRPr lang="en-US"/>
          </a:p>
        </p:txBody>
      </p:sp>
      <p:sp>
        <p:nvSpPr>
          <p:cNvPr id="5" name="Footer Placeholder 4">
            <a:extLst>
              <a:ext uri="{FF2B5EF4-FFF2-40B4-BE49-F238E27FC236}">
                <a16:creationId xmlns:a16="http://schemas.microsoft.com/office/drawing/2014/main" id="{CE2C57D1-5DDF-49B5-978B-AE3174650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F7E022-9481-44EF-9CCC-E043454A8712}"/>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7665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EEC40-39EA-47E9-970B-3194DFDD7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B3845-24D3-4D38-99FE-BC7DEC6D6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861D7-333C-4E4A-A74B-08C8BF00412A}"/>
              </a:ext>
            </a:extLst>
          </p:cNvPr>
          <p:cNvSpPr>
            <a:spLocks noGrp="1"/>
          </p:cNvSpPr>
          <p:nvPr>
            <p:ph type="dt" sz="half" idx="10"/>
          </p:nvPr>
        </p:nvSpPr>
        <p:spPr/>
        <p:txBody>
          <a:bodyPr/>
          <a:lstStyle/>
          <a:p>
            <a:fld id="{337331C9-610E-433E-A5E9-2A482054132B}" type="datetime1">
              <a:rPr lang="en-US" smtClean="0"/>
              <a:t>8/16/2019</a:t>
            </a:fld>
            <a:endParaRPr lang="en-US"/>
          </a:p>
        </p:txBody>
      </p:sp>
      <p:sp>
        <p:nvSpPr>
          <p:cNvPr id="5" name="Footer Placeholder 4">
            <a:extLst>
              <a:ext uri="{FF2B5EF4-FFF2-40B4-BE49-F238E27FC236}">
                <a16:creationId xmlns:a16="http://schemas.microsoft.com/office/drawing/2014/main" id="{71D616AA-62A0-4598-9863-13919BA05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263CA-E7E3-4854-99AC-1C0F0B688B49}"/>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8905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17B0-CC78-40A2-936E-90B71303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A4073-3596-4F1C-AE44-FA3FE1EE4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B89DB-B46A-4764-BDD0-00693D915232}"/>
              </a:ext>
            </a:extLst>
          </p:cNvPr>
          <p:cNvSpPr>
            <a:spLocks noGrp="1"/>
          </p:cNvSpPr>
          <p:nvPr>
            <p:ph type="dt" sz="half" idx="10"/>
          </p:nvPr>
        </p:nvSpPr>
        <p:spPr/>
        <p:txBody>
          <a:bodyPr/>
          <a:lstStyle/>
          <a:p>
            <a:fld id="{B9A3D6AA-EB9C-4A90-AEFC-14EA3CFA194C}" type="datetime1">
              <a:rPr lang="en-US" smtClean="0"/>
              <a:t>8/16/2019</a:t>
            </a:fld>
            <a:endParaRPr lang="en-US"/>
          </a:p>
        </p:txBody>
      </p:sp>
      <p:sp>
        <p:nvSpPr>
          <p:cNvPr id="5" name="Footer Placeholder 4">
            <a:extLst>
              <a:ext uri="{FF2B5EF4-FFF2-40B4-BE49-F238E27FC236}">
                <a16:creationId xmlns:a16="http://schemas.microsoft.com/office/drawing/2014/main" id="{F47FFADC-B4AD-4323-A2B6-2BDB716E0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2E7C9-8452-486E-B451-6D59EC647FE0}"/>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562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9B7-D951-41DB-BB5D-535A2E8B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C7EBE-F738-42AA-AC00-451392401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AA52-E78E-4072-9A25-8C54C682B80F}"/>
              </a:ext>
            </a:extLst>
          </p:cNvPr>
          <p:cNvSpPr>
            <a:spLocks noGrp="1"/>
          </p:cNvSpPr>
          <p:nvPr>
            <p:ph type="dt" sz="half" idx="10"/>
          </p:nvPr>
        </p:nvSpPr>
        <p:spPr/>
        <p:txBody>
          <a:bodyPr/>
          <a:lstStyle/>
          <a:p>
            <a:fld id="{618EE890-34E0-4B7E-A20B-9BB3F9A134C9}" type="datetime1">
              <a:rPr lang="en-US" smtClean="0"/>
              <a:t>8/16/2019</a:t>
            </a:fld>
            <a:endParaRPr lang="en-US"/>
          </a:p>
        </p:txBody>
      </p:sp>
      <p:sp>
        <p:nvSpPr>
          <p:cNvPr id="5" name="Footer Placeholder 4">
            <a:extLst>
              <a:ext uri="{FF2B5EF4-FFF2-40B4-BE49-F238E27FC236}">
                <a16:creationId xmlns:a16="http://schemas.microsoft.com/office/drawing/2014/main" id="{75D02453-5901-4EB0-9621-B5D573A18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4FFEF-A216-45B4-B567-2A69639A2473}"/>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55646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2DF-C554-4292-902C-7782DF4D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4833-E95A-4BE6-A76D-ACDF31440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1E5ED-6964-4E93-82ED-EF820917E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2B25-C789-4553-847C-6E373498F021}"/>
              </a:ext>
            </a:extLst>
          </p:cNvPr>
          <p:cNvSpPr>
            <a:spLocks noGrp="1"/>
          </p:cNvSpPr>
          <p:nvPr>
            <p:ph type="dt" sz="half" idx="10"/>
          </p:nvPr>
        </p:nvSpPr>
        <p:spPr/>
        <p:txBody>
          <a:bodyPr/>
          <a:lstStyle/>
          <a:p>
            <a:fld id="{E4EE65E4-E9DF-447E-B477-35D8BFE96F3F}" type="datetime1">
              <a:rPr lang="en-US" smtClean="0"/>
              <a:t>8/16/2019</a:t>
            </a:fld>
            <a:endParaRPr lang="en-US"/>
          </a:p>
        </p:txBody>
      </p:sp>
      <p:sp>
        <p:nvSpPr>
          <p:cNvPr id="6" name="Footer Placeholder 5">
            <a:extLst>
              <a:ext uri="{FF2B5EF4-FFF2-40B4-BE49-F238E27FC236}">
                <a16:creationId xmlns:a16="http://schemas.microsoft.com/office/drawing/2014/main" id="{47DA752A-D252-427E-87B5-712078FF7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A9105-CAC3-4D92-9080-92F33CA66FCE}"/>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9377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452-08F0-47FC-ADEC-CAB2DC326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41B0E-5266-42B9-9B59-C053BD631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5658-BB7D-43A8-9B67-7FB7293CC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DE64-DE09-4372-AC6B-A26CAF14A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A05A0-7E46-4ED9-B635-4FC4066EA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63586-F77A-4E0D-8B4A-A2F7BAA82603}"/>
              </a:ext>
            </a:extLst>
          </p:cNvPr>
          <p:cNvSpPr>
            <a:spLocks noGrp="1"/>
          </p:cNvSpPr>
          <p:nvPr>
            <p:ph type="dt" sz="half" idx="10"/>
          </p:nvPr>
        </p:nvSpPr>
        <p:spPr/>
        <p:txBody>
          <a:bodyPr/>
          <a:lstStyle/>
          <a:p>
            <a:fld id="{E324868A-F780-4FB7-97FF-FE77EAE1A4B3}" type="datetime1">
              <a:rPr lang="en-US" smtClean="0"/>
              <a:t>8/16/2019</a:t>
            </a:fld>
            <a:endParaRPr lang="en-US"/>
          </a:p>
        </p:txBody>
      </p:sp>
      <p:sp>
        <p:nvSpPr>
          <p:cNvPr id="8" name="Footer Placeholder 7">
            <a:extLst>
              <a:ext uri="{FF2B5EF4-FFF2-40B4-BE49-F238E27FC236}">
                <a16:creationId xmlns:a16="http://schemas.microsoft.com/office/drawing/2014/main" id="{7AAD8E38-2F88-4C93-B9F8-2D84A88109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E64F04-156A-4AB8-9BA5-22214EF83A6F}"/>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3670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C2A-E67A-4DDF-A9A5-7ECF8134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D590-678A-459E-8C47-23F952BDE07D}"/>
              </a:ext>
            </a:extLst>
          </p:cNvPr>
          <p:cNvSpPr>
            <a:spLocks noGrp="1"/>
          </p:cNvSpPr>
          <p:nvPr>
            <p:ph type="dt" sz="half" idx="10"/>
          </p:nvPr>
        </p:nvSpPr>
        <p:spPr/>
        <p:txBody>
          <a:bodyPr/>
          <a:lstStyle/>
          <a:p>
            <a:fld id="{746BD466-2C8A-4E81-9BA1-A9D3B3C809EF}" type="datetime1">
              <a:rPr lang="en-US" smtClean="0"/>
              <a:t>8/16/2019</a:t>
            </a:fld>
            <a:endParaRPr lang="en-US"/>
          </a:p>
        </p:txBody>
      </p:sp>
      <p:sp>
        <p:nvSpPr>
          <p:cNvPr id="4" name="Footer Placeholder 3">
            <a:extLst>
              <a:ext uri="{FF2B5EF4-FFF2-40B4-BE49-F238E27FC236}">
                <a16:creationId xmlns:a16="http://schemas.microsoft.com/office/drawing/2014/main" id="{7544965F-EC17-4BD3-903D-54D4E935AD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E7FC8B-313F-49DB-BB73-20698F902D9B}"/>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1233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190F4-7139-4A70-BA85-B73B3FC12550}"/>
              </a:ext>
            </a:extLst>
          </p:cNvPr>
          <p:cNvSpPr>
            <a:spLocks noGrp="1"/>
          </p:cNvSpPr>
          <p:nvPr>
            <p:ph type="dt" sz="half" idx="10"/>
          </p:nvPr>
        </p:nvSpPr>
        <p:spPr/>
        <p:txBody>
          <a:bodyPr/>
          <a:lstStyle/>
          <a:p>
            <a:fld id="{AA37B67C-351B-4DCF-BB0B-E1FCEB0B459F}" type="datetime1">
              <a:rPr lang="en-US" smtClean="0"/>
              <a:t>8/16/2019</a:t>
            </a:fld>
            <a:endParaRPr lang="en-US"/>
          </a:p>
        </p:txBody>
      </p:sp>
      <p:sp>
        <p:nvSpPr>
          <p:cNvPr id="3" name="Footer Placeholder 2">
            <a:extLst>
              <a:ext uri="{FF2B5EF4-FFF2-40B4-BE49-F238E27FC236}">
                <a16:creationId xmlns:a16="http://schemas.microsoft.com/office/drawing/2014/main" id="{8FEB1AFF-9689-4ABD-9E17-7BCBB98590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86357E-CA17-48FC-BB93-735BF5774EA4}"/>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0202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BAE-A9F5-4C67-A0C1-9CFB7A62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FA42C-8E02-4811-AC22-E787580EC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597C3-1CF9-4DC1-937F-E4B5BCA6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320F1-F020-4E4A-A9A0-2CBF60078B55}"/>
              </a:ext>
            </a:extLst>
          </p:cNvPr>
          <p:cNvSpPr>
            <a:spLocks noGrp="1"/>
          </p:cNvSpPr>
          <p:nvPr>
            <p:ph type="dt" sz="half" idx="10"/>
          </p:nvPr>
        </p:nvSpPr>
        <p:spPr/>
        <p:txBody>
          <a:bodyPr/>
          <a:lstStyle/>
          <a:p>
            <a:fld id="{943BB1CD-15FB-4147-8799-7B8D5E3318D9}" type="datetime1">
              <a:rPr lang="en-US" smtClean="0"/>
              <a:t>8/16/2019</a:t>
            </a:fld>
            <a:endParaRPr lang="en-US"/>
          </a:p>
        </p:txBody>
      </p:sp>
      <p:sp>
        <p:nvSpPr>
          <p:cNvPr id="6" name="Footer Placeholder 5">
            <a:extLst>
              <a:ext uri="{FF2B5EF4-FFF2-40B4-BE49-F238E27FC236}">
                <a16:creationId xmlns:a16="http://schemas.microsoft.com/office/drawing/2014/main" id="{1CE44A60-8041-436E-8C97-05DE20CBC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808586-35F9-49DA-9E7F-E8D4E935482C}"/>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9720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F0C7-BABA-47A3-BA1C-BD70026C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E0C53-4E7D-4A62-8107-CC1FA4C8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E62A4A-F4ED-466E-AF3B-4050A0CE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DFA53-C173-4F98-879E-B4603B7D9F35}"/>
              </a:ext>
            </a:extLst>
          </p:cNvPr>
          <p:cNvSpPr>
            <a:spLocks noGrp="1"/>
          </p:cNvSpPr>
          <p:nvPr>
            <p:ph type="dt" sz="half" idx="10"/>
          </p:nvPr>
        </p:nvSpPr>
        <p:spPr/>
        <p:txBody>
          <a:bodyPr/>
          <a:lstStyle/>
          <a:p>
            <a:fld id="{1B70339A-2A8B-424D-A731-ED3211EEADF4}" type="datetime1">
              <a:rPr lang="en-US" smtClean="0"/>
              <a:t>8/16/2019</a:t>
            </a:fld>
            <a:endParaRPr lang="en-US"/>
          </a:p>
        </p:txBody>
      </p:sp>
      <p:sp>
        <p:nvSpPr>
          <p:cNvPr id="6" name="Footer Placeholder 5">
            <a:extLst>
              <a:ext uri="{FF2B5EF4-FFF2-40B4-BE49-F238E27FC236}">
                <a16:creationId xmlns:a16="http://schemas.microsoft.com/office/drawing/2014/main" id="{E6D53394-0788-4DE8-894F-0FFAAA35A9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1DEA8E-E5E3-4D2A-8741-A36ECFC7E5FD}"/>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43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38350-13F6-47E2-B33D-C8DF5C58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43775-B9FE-4634-9F01-0885E5FF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A68-FB81-4B32-9998-5CDA3B8C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A7AED-A4B2-4A22-AD40-ED2BEEC21582}" type="datetime1">
              <a:rPr lang="en-US" smtClean="0"/>
              <a:t>8/16/2019</a:t>
            </a:fld>
            <a:endParaRPr lang="en-US"/>
          </a:p>
        </p:txBody>
      </p:sp>
      <p:sp>
        <p:nvSpPr>
          <p:cNvPr id="5" name="Footer Placeholder 4">
            <a:extLst>
              <a:ext uri="{FF2B5EF4-FFF2-40B4-BE49-F238E27FC236}">
                <a16:creationId xmlns:a16="http://schemas.microsoft.com/office/drawing/2014/main" id="{96A165DA-9EB0-4BE6-8BE2-5A7A8EA9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977400-2588-4D30-B7CC-2DC0414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a:p>
        </p:txBody>
      </p:sp>
    </p:spTree>
    <p:extLst>
      <p:ext uri="{BB962C8B-B14F-4D97-AF65-F5344CB8AC3E}">
        <p14:creationId xmlns:p14="http://schemas.microsoft.com/office/powerpoint/2010/main" val="908012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shistory.org/us/3g.asp" TargetMode="External"/><Relationship Id="rId2" Type="http://schemas.openxmlformats.org/officeDocument/2006/relationships/hyperlink" Target="http://beneventum.weebly.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Sparagmos" TargetMode="External"/><Relationship Id="rId3" Type="http://schemas.openxmlformats.org/officeDocument/2006/relationships/hyperlink" Target="https://en.wikipedia.org/wiki/Duchy_of_Benevento" TargetMode="External"/><Relationship Id="rId7" Type="http://schemas.openxmlformats.org/officeDocument/2006/relationships/hyperlink" Target="https://en.wikipedia.org/wiki/Sacred_tree" TargetMode="External"/><Relationship Id="rId2" Type="http://schemas.openxmlformats.org/officeDocument/2006/relationships/hyperlink" Target="https://en.wikipedia.org/wiki/Lombards" TargetMode="External"/><Relationship Id="rId1" Type="http://schemas.openxmlformats.org/officeDocument/2006/relationships/slideLayout" Target="../slideLayouts/slideLayout7.xml"/><Relationship Id="rId6" Type="http://schemas.openxmlformats.org/officeDocument/2006/relationships/hyperlink" Target="https://en.wikipedia.org/wiki/Wotan" TargetMode="External"/><Relationship Id="rId5" Type="http://schemas.openxmlformats.org/officeDocument/2006/relationships/hyperlink" Target="https://en.wikipedia.org/wiki/Sabato_river" TargetMode="External"/><Relationship Id="rId4" Type="http://schemas.openxmlformats.org/officeDocument/2006/relationships/hyperlink" Target="https://en.wikipedia.org/wiki/Romuald_I_of_Benevento" TargetMode="External"/><Relationship Id="rId9" Type="http://schemas.openxmlformats.org/officeDocument/2006/relationships/hyperlink" Target="https://en.wikipedia.org/wiki/Witches_of_Benevento"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history.state.gov/historicaldocuments/frus1940v03/subch1" TargetMode="External"/><Relationship Id="rId2" Type="http://schemas.openxmlformats.org/officeDocument/2006/relationships/hyperlink" Target="https://history.state.gov/search?q=%22World+War+II+was+one+of+the+highest+points%22+&amp;within=entire-site&amp;sort-by=relevance"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history.state.gov/historicaldocuments/frus1941v01"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Western_Bloc" TargetMode="External"/><Relationship Id="rId3" Type="http://schemas.openxmlformats.org/officeDocument/2006/relationships/hyperlink" Target="https://en.wikipedia.org/wiki/Europe" TargetMode="External"/><Relationship Id="rId7" Type="http://schemas.openxmlformats.org/officeDocument/2006/relationships/hyperlink" Target="https://en.wikipedia.org/wiki/Satellite_state"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en.wikipedia.org/wiki/Soviet_Union" TargetMode="External"/><Relationship Id="rId5" Type="http://schemas.openxmlformats.org/officeDocument/2006/relationships/hyperlink" Target="https://en.wikipedia.org/wiki/Cold_War" TargetMode="External"/><Relationship Id="rId10" Type="http://schemas.openxmlformats.org/officeDocument/2006/relationships/hyperlink" Target="https://en.wikipedia.org/wiki/Iron_Curtain" TargetMode="External"/><Relationship Id="rId4" Type="http://schemas.openxmlformats.org/officeDocument/2006/relationships/hyperlink" Target="https://en.wikipedia.org/wiki/World_War_II" TargetMode="External"/><Relationship Id="rId9" Type="http://schemas.openxmlformats.org/officeDocument/2006/relationships/hyperlink" Target="https://en.wikipedia.org/wiki/Berlin_Wall"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Ronald_Reagan" TargetMode="External"/><Relationship Id="rId13" Type="http://schemas.openxmlformats.org/officeDocument/2006/relationships/hyperlink" Target="https://en.wikipedia.org/wiki/Laser" TargetMode="External"/><Relationship Id="rId18" Type="http://schemas.openxmlformats.org/officeDocument/2006/relationships/hyperlink" Target="https://en.wikipedia.org/wiki/Command_and_control" TargetMode="External"/><Relationship Id="rId3" Type="http://schemas.openxmlformats.org/officeDocument/2006/relationships/hyperlink" Target="https://en.wikipedia.org/wiki/Missile_defense" TargetMode="External"/><Relationship Id="rId7" Type="http://schemas.openxmlformats.org/officeDocument/2006/relationships/hyperlink" Target="https://en.wikipedia.org/wiki/Submarine-launched_ballistic_missile" TargetMode="External"/><Relationship Id="rId12" Type="http://schemas.openxmlformats.org/officeDocument/2006/relationships/hyperlink" Target="https://en.wikipedia.org/wiki/United_States_Department_of_Defense" TargetMode="External"/><Relationship Id="rId17" Type="http://schemas.openxmlformats.org/officeDocument/2006/relationships/hyperlink" Target="https://en.wikipedia.org/wiki/Missile" TargetMode="External"/><Relationship Id="rId2" Type="http://schemas.openxmlformats.org/officeDocument/2006/relationships/image" Target="../media/image4.png"/><Relationship Id="rId16" Type="http://schemas.openxmlformats.org/officeDocument/2006/relationships/hyperlink" Target="https://en.wikipedia.org/wiki/Particle_beam_weapon" TargetMode="External"/><Relationship Id="rId1" Type="http://schemas.openxmlformats.org/officeDocument/2006/relationships/slideLayout" Target="../slideLayouts/slideLayout7.xml"/><Relationship Id="rId6" Type="http://schemas.openxmlformats.org/officeDocument/2006/relationships/hyperlink" Target="https://en.wikipedia.org/wiki/Intercontinental_ballistic_missile" TargetMode="External"/><Relationship Id="rId11" Type="http://schemas.openxmlformats.org/officeDocument/2006/relationships/hyperlink" Target="https://en.wikipedia.org/wiki/Suicide_pact" TargetMode="External"/><Relationship Id="rId5" Type="http://schemas.openxmlformats.org/officeDocument/2006/relationships/hyperlink" Target="https://en.wikipedia.org/wiki/Strategic_nuclear_weapon" TargetMode="External"/><Relationship Id="rId15" Type="http://schemas.openxmlformats.org/officeDocument/2006/relationships/hyperlink" Target="https://en.wikipedia.org/wiki/Strategic_Defense_Initiative#cite_note-Lasers87-3" TargetMode="External"/><Relationship Id="rId10" Type="http://schemas.openxmlformats.org/officeDocument/2006/relationships/hyperlink" Target="https://en.wikipedia.org/wiki/Mutual_assured_destruction" TargetMode="External"/><Relationship Id="rId19" Type="http://schemas.openxmlformats.org/officeDocument/2006/relationships/hyperlink" Target="https://en.wikipedia.org/wiki/High_performance_computer" TargetMode="External"/><Relationship Id="rId4" Type="http://schemas.openxmlformats.org/officeDocument/2006/relationships/hyperlink" Target="https://en.wikipedia.org/wiki/Ballistic_missile" TargetMode="External"/><Relationship Id="rId9" Type="http://schemas.openxmlformats.org/officeDocument/2006/relationships/hyperlink" Target="https://en.wikipedia.org/wiki/Strategic_Defense_Initiative#cite_note-fas_milestones-1" TargetMode="External"/><Relationship Id="rId14" Type="http://schemas.openxmlformats.org/officeDocument/2006/relationships/hyperlink" Target="https://en.wikipedia.org/wiki/Strategic_Defense_Initiative#cite_note-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Battle_of_Beneventum_(275_BC)"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08C6-662A-4F63-9892-98C6BE690D2C}"/>
              </a:ext>
            </a:extLst>
          </p:cNvPr>
          <p:cNvSpPr>
            <a:spLocks noGrp="1"/>
          </p:cNvSpPr>
          <p:nvPr>
            <p:ph type="ctrTitle"/>
          </p:nvPr>
        </p:nvSpPr>
        <p:spPr/>
        <p:txBody>
          <a:bodyPr/>
          <a:lstStyle/>
          <a:p>
            <a:r>
              <a:rPr lang="en-US" dirty="0"/>
              <a:t>Brazil SOTP</a:t>
            </a:r>
          </a:p>
        </p:txBody>
      </p:sp>
      <p:sp>
        <p:nvSpPr>
          <p:cNvPr id="3" name="Subtitle 2">
            <a:extLst>
              <a:ext uri="{FF2B5EF4-FFF2-40B4-BE49-F238E27FC236}">
                <a16:creationId xmlns:a16="http://schemas.microsoft.com/office/drawing/2014/main" id="{2B2FCED7-DEF9-483A-AFDD-AD953DB1BCB1}"/>
              </a:ext>
            </a:extLst>
          </p:cNvPr>
          <p:cNvSpPr>
            <a:spLocks noGrp="1"/>
          </p:cNvSpPr>
          <p:nvPr>
            <p:ph type="subTitle" idx="1"/>
          </p:nvPr>
        </p:nvSpPr>
        <p:spPr/>
        <p:txBody>
          <a:bodyPr>
            <a:normAutofit/>
          </a:bodyPr>
          <a:lstStyle/>
          <a:p>
            <a:r>
              <a:rPr lang="en-US" dirty="0"/>
              <a:t>Pyrrhus in Italy</a:t>
            </a:r>
          </a:p>
          <a:p>
            <a:r>
              <a:rPr lang="en-US" dirty="0"/>
              <a:t>Tess Lambert</a:t>
            </a:r>
          </a:p>
          <a:p>
            <a:r>
              <a:rPr lang="en-US" dirty="0"/>
              <a:t>2/26/19</a:t>
            </a:r>
          </a:p>
        </p:txBody>
      </p:sp>
      <p:sp>
        <p:nvSpPr>
          <p:cNvPr id="1039" name="Slide Number Placeholder 1038">
            <a:extLst>
              <a:ext uri="{FF2B5EF4-FFF2-40B4-BE49-F238E27FC236}">
                <a16:creationId xmlns:a16="http://schemas.microsoft.com/office/drawing/2014/main" id="{69489584-BB5F-4081-8126-4BBD0ADCEC40}"/>
              </a:ext>
            </a:extLst>
          </p:cNvPr>
          <p:cNvSpPr>
            <a:spLocks noGrp="1"/>
          </p:cNvSpPr>
          <p:nvPr>
            <p:ph type="sldNum" sz="quarter" idx="12"/>
          </p:nvPr>
        </p:nvSpPr>
        <p:spPr/>
        <p:txBody>
          <a:bodyPr/>
          <a:lstStyle/>
          <a:p>
            <a:fld id="{1E1B8BD3-EEEF-4896-BEE3-06C250004F3C}" type="slidenum">
              <a:rPr lang="en-US" smtClean="0"/>
              <a:pPr/>
              <a:t>1</a:t>
            </a:fld>
            <a:endParaRPr lang="en-US"/>
          </a:p>
        </p:txBody>
      </p:sp>
      <p:pic>
        <p:nvPicPr>
          <p:cNvPr id="4" name="Picture 3">
            <a:extLst>
              <a:ext uri="{FF2B5EF4-FFF2-40B4-BE49-F238E27FC236}">
                <a16:creationId xmlns:a16="http://schemas.microsoft.com/office/drawing/2014/main" id="{01CF95AA-36F0-4B2B-BEB4-19E1433FB62E}"/>
              </a:ext>
            </a:extLst>
          </p:cNvPr>
          <p:cNvPicPr>
            <a:picLocks noChangeAspect="1"/>
          </p:cNvPicPr>
          <p:nvPr/>
        </p:nvPicPr>
        <p:blipFill>
          <a:blip r:embed="rId2"/>
          <a:stretch>
            <a:fillRect/>
          </a:stretch>
        </p:blipFill>
        <p:spPr>
          <a:xfrm>
            <a:off x="5164364" y="1746131"/>
            <a:ext cx="1657143" cy="676190"/>
          </a:xfrm>
          <a:prstGeom prst="rect">
            <a:avLst/>
          </a:prstGeom>
        </p:spPr>
      </p:pic>
    </p:spTree>
    <p:extLst>
      <p:ext uri="{BB962C8B-B14F-4D97-AF65-F5344CB8AC3E}">
        <p14:creationId xmlns:p14="http://schemas.microsoft.com/office/powerpoint/2010/main" val="132934809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9B9DE6-5A0D-4ADA-9A01-B8B84344ABD7}"/>
              </a:ext>
            </a:extLst>
          </p:cNvPr>
          <p:cNvSpPr>
            <a:spLocks noGrp="1"/>
          </p:cNvSpPr>
          <p:nvPr>
            <p:ph type="sldNum" sz="quarter" idx="12"/>
          </p:nvPr>
        </p:nvSpPr>
        <p:spPr/>
        <p:txBody>
          <a:bodyPr/>
          <a:lstStyle/>
          <a:p>
            <a:fld id="{1E1B8BD3-EEEF-4896-BEE3-06C250004F3C}" type="slidenum">
              <a:rPr lang="en-US" smtClean="0"/>
              <a:pPr/>
              <a:t>10</a:t>
            </a:fld>
            <a:endParaRPr lang="en-US"/>
          </a:p>
        </p:txBody>
      </p:sp>
      <p:sp>
        <p:nvSpPr>
          <p:cNvPr id="5" name="TextBox 4">
            <a:extLst>
              <a:ext uri="{FF2B5EF4-FFF2-40B4-BE49-F238E27FC236}">
                <a16:creationId xmlns:a16="http://schemas.microsoft.com/office/drawing/2014/main" id="{03088678-5DCA-4D2C-9414-2C5FCC4BB6C8}"/>
              </a:ext>
            </a:extLst>
          </p:cNvPr>
          <p:cNvSpPr txBox="1"/>
          <p:nvPr/>
        </p:nvSpPr>
        <p:spPr>
          <a:xfrm>
            <a:off x="596124" y="3026461"/>
            <a:ext cx="6570584" cy="1446550"/>
          </a:xfrm>
          <a:prstGeom prst="rect">
            <a:avLst/>
          </a:prstGeom>
          <a:noFill/>
        </p:spPr>
        <p:txBody>
          <a:bodyPr wrap="square" rtlCol="0">
            <a:spAutoFit/>
          </a:bodyPr>
          <a:lstStyle/>
          <a:p>
            <a:r>
              <a:rPr lang="en-US" sz="1400" dirty="0">
                <a:latin typeface="Arial Narrow" panose="020B0606020202030204" pitchFamily="34" charset="0"/>
              </a:rPr>
              <a:t>At the Battle of </a:t>
            </a:r>
            <a:r>
              <a:rPr lang="en-US" sz="1400" dirty="0" err="1">
                <a:latin typeface="Arial Narrow" panose="020B0606020202030204" pitchFamily="34" charset="0"/>
              </a:rPr>
              <a:t>Beneventum</a:t>
            </a:r>
            <a:r>
              <a:rPr lang="en-US" sz="1400" dirty="0">
                <a:latin typeface="Arial Narrow" panose="020B0606020202030204" pitchFamily="34" charset="0"/>
              </a:rPr>
              <a:t> it's over for Pyrrhus in Italy, he flees back to Epirus. We just want to mark a few things about the name </a:t>
            </a:r>
            <a:r>
              <a:rPr lang="en-US" sz="1400" dirty="0" err="1">
                <a:latin typeface="Arial Narrow" panose="020B0606020202030204" pitchFamily="34" charset="0"/>
              </a:rPr>
              <a:t>Beneventum</a:t>
            </a:r>
            <a:r>
              <a:rPr lang="en-US" sz="1400" dirty="0">
                <a:latin typeface="Arial Narrow" panose="020B0606020202030204" pitchFamily="34" charset="0"/>
              </a:rPr>
              <a:t>. At the time this battle was fought it was not called </a:t>
            </a:r>
            <a:r>
              <a:rPr lang="en-US" sz="1400" dirty="0" err="1">
                <a:latin typeface="Arial Narrow" panose="020B0606020202030204" pitchFamily="34" charset="0"/>
              </a:rPr>
              <a:t>Beneventum</a:t>
            </a:r>
            <a:r>
              <a:rPr lang="en-US" sz="1400" dirty="0">
                <a:latin typeface="Arial Narrow" panose="020B0606020202030204" pitchFamily="34" charset="0"/>
              </a:rPr>
              <a:t>. That is because of suspicion that the Romans had but after a couple of victories there they changed its name to </a:t>
            </a:r>
            <a:r>
              <a:rPr lang="en-US" sz="1400" dirty="0" err="1">
                <a:latin typeface="Arial Narrow" panose="020B0606020202030204" pitchFamily="34" charset="0"/>
              </a:rPr>
              <a:t>Beneventum</a:t>
            </a:r>
            <a:r>
              <a:rPr lang="en-US" sz="1400" dirty="0">
                <a:latin typeface="Arial Narrow" panose="020B0606020202030204" pitchFamily="34" charset="0"/>
              </a:rPr>
              <a:t> from the name Maleventum. Maleventum means bad event or omen.  Being suspicious they thought that this was like a bad prophecy, so they changed its name from bad event to good event  -  from Maleventum to </a:t>
            </a:r>
            <a:r>
              <a:rPr lang="en-US" sz="1400" dirty="0" err="1">
                <a:latin typeface="Arial Narrow" panose="020B0606020202030204" pitchFamily="34" charset="0"/>
              </a:rPr>
              <a:t>Beneventum</a:t>
            </a:r>
            <a:r>
              <a:rPr lang="en-US" sz="1400" dirty="0">
                <a:latin typeface="Arial Narrow" panose="020B0606020202030204" pitchFamily="34" charset="0"/>
              </a:rPr>
              <a:t>. </a:t>
            </a:r>
            <a:r>
              <a:rPr lang="en-US" dirty="0"/>
              <a:t> </a:t>
            </a:r>
          </a:p>
        </p:txBody>
      </p:sp>
      <p:sp>
        <p:nvSpPr>
          <p:cNvPr id="9" name="TextBox 8">
            <a:extLst>
              <a:ext uri="{FF2B5EF4-FFF2-40B4-BE49-F238E27FC236}">
                <a16:creationId xmlns:a16="http://schemas.microsoft.com/office/drawing/2014/main" id="{CB743A90-92EE-47C4-87A4-C26C926B1EBE}"/>
              </a:ext>
            </a:extLst>
          </p:cNvPr>
          <p:cNvSpPr txBox="1"/>
          <p:nvPr/>
        </p:nvSpPr>
        <p:spPr>
          <a:xfrm>
            <a:off x="671515" y="5045046"/>
            <a:ext cx="6370148" cy="1107996"/>
          </a:xfrm>
          <a:prstGeom prst="rect">
            <a:avLst/>
          </a:prstGeom>
          <a:solidFill>
            <a:schemeClr val="accent1">
              <a:lumMod val="20000"/>
              <a:lumOff val="80000"/>
            </a:schemeClr>
          </a:solidFill>
          <a:ln w="6350">
            <a:solidFill>
              <a:schemeClr val="tx1"/>
            </a:solidFill>
          </a:ln>
        </p:spPr>
        <p:txBody>
          <a:bodyPr wrap="square" rtlCol="0">
            <a:spAutoFit/>
          </a:bodyPr>
          <a:lstStyle/>
          <a:p>
            <a:r>
              <a:rPr lang="en-US" sz="1200" dirty="0" err="1">
                <a:latin typeface="Arial Narrow" panose="020B0606020202030204" pitchFamily="34" charset="0"/>
              </a:rPr>
              <a:t>Beneventum</a:t>
            </a:r>
            <a:r>
              <a:rPr lang="en-US" sz="1200" dirty="0">
                <a:latin typeface="Arial Narrow" panose="020B0606020202030204" pitchFamily="34" charset="0"/>
              </a:rPr>
              <a:t> was a Roman colony located along the Via </a:t>
            </a:r>
            <a:r>
              <a:rPr lang="en-US" sz="1200" dirty="0" err="1">
                <a:latin typeface="Arial Narrow" panose="020B0606020202030204" pitchFamily="34" charset="0"/>
              </a:rPr>
              <a:t>Appia</a:t>
            </a:r>
            <a:r>
              <a:rPr lang="en-US" sz="1200" dirty="0">
                <a:latin typeface="Arial Narrow" panose="020B0606020202030204" pitchFamily="34" charset="0"/>
              </a:rPr>
              <a:t>[1].  Originally called Maleventum, when the Samnite city was conquered by the Romans[2]. and made into a colony in 271B.C.[3]. the name was changed to </a:t>
            </a:r>
            <a:r>
              <a:rPr lang="en-US" sz="1200" dirty="0" err="1">
                <a:latin typeface="Arial Narrow" panose="020B0606020202030204" pitchFamily="34" charset="0"/>
              </a:rPr>
              <a:t>Beneventum</a:t>
            </a:r>
            <a:r>
              <a:rPr lang="en-US" sz="1200" dirty="0">
                <a:latin typeface="Arial Narrow" panose="020B0606020202030204" pitchFamily="34" charset="0"/>
              </a:rPr>
              <a:t>, meaning “well come” from the older Maleventum meaning “badly come”[4].  Its location along several important highways meant </a:t>
            </a:r>
            <a:r>
              <a:rPr lang="en-US" sz="1200" dirty="0" err="1">
                <a:latin typeface="Arial Narrow" panose="020B0606020202030204" pitchFamily="34" charset="0"/>
              </a:rPr>
              <a:t>Beneventum</a:t>
            </a:r>
            <a:r>
              <a:rPr lang="en-US" sz="1200" dirty="0">
                <a:latin typeface="Arial Narrow" panose="020B0606020202030204" pitchFamily="34" charset="0"/>
              </a:rPr>
              <a:t> was an important center for communications in the Roman empire[5].  </a:t>
            </a:r>
            <a:r>
              <a:rPr lang="en-US" sz="1200" u="sng" dirty="0">
                <a:latin typeface="Arial Narrow" panose="020B0606020202030204" pitchFamily="34" charset="0"/>
                <a:hlinkClick r:id="rId2"/>
              </a:rPr>
              <a:t>http://beneventum.weebly.com/</a:t>
            </a:r>
            <a:r>
              <a:rPr lang="en-US" dirty="0"/>
              <a:t> </a:t>
            </a:r>
          </a:p>
        </p:txBody>
      </p:sp>
      <p:sp>
        <p:nvSpPr>
          <p:cNvPr id="7" name="Text Box 2">
            <a:extLst>
              <a:ext uri="{FF2B5EF4-FFF2-40B4-BE49-F238E27FC236}">
                <a16:creationId xmlns:a16="http://schemas.microsoft.com/office/drawing/2014/main" id="{CC9892E7-7DA2-4389-9C2B-7F95CF5F5241}"/>
              </a:ext>
            </a:extLst>
          </p:cNvPr>
          <p:cNvSpPr txBox="1">
            <a:spLocks noChangeArrowheads="1"/>
          </p:cNvSpPr>
          <p:nvPr/>
        </p:nvSpPr>
        <p:spPr bwMode="auto">
          <a:xfrm>
            <a:off x="640435" y="226646"/>
            <a:ext cx="6858000" cy="245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3">
            <a:extLst>
              <a:ext uri="{FF2B5EF4-FFF2-40B4-BE49-F238E27FC236}">
                <a16:creationId xmlns:a16="http://schemas.microsoft.com/office/drawing/2014/main" id="{9ACBE14C-4581-4A5B-A380-60510D8D37F2}"/>
              </a:ext>
            </a:extLst>
          </p:cNvPr>
          <p:cNvSpPr>
            <a:spLocks noChangeShapeType="1"/>
          </p:cNvSpPr>
          <p:nvPr/>
        </p:nvSpPr>
        <p:spPr bwMode="auto">
          <a:xfrm>
            <a:off x="811885" y="1769696"/>
            <a:ext cx="66865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4">
            <a:extLst>
              <a:ext uri="{FF2B5EF4-FFF2-40B4-BE49-F238E27FC236}">
                <a16:creationId xmlns:a16="http://schemas.microsoft.com/office/drawing/2014/main" id="{711C3698-3D00-46A8-8C18-502B875AA67F}"/>
              </a:ext>
            </a:extLst>
          </p:cNvPr>
          <p:cNvSpPr>
            <a:spLocks noChangeShapeType="1"/>
          </p:cNvSpPr>
          <p:nvPr/>
        </p:nvSpPr>
        <p:spPr bwMode="auto">
          <a:xfrm>
            <a:off x="983335" y="1198196"/>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5">
            <a:extLst>
              <a:ext uri="{FF2B5EF4-FFF2-40B4-BE49-F238E27FC236}">
                <a16:creationId xmlns:a16="http://schemas.microsoft.com/office/drawing/2014/main" id="{E3BAA61F-2D7B-45E9-9872-E6A28D66F8E0}"/>
              </a:ext>
            </a:extLst>
          </p:cNvPr>
          <p:cNvSpPr>
            <a:spLocks noChangeShapeType="1"/>
          </p:cNvSpPr>
          <p:nvPr/>
        </p:nvSpPr>
        <p:spPr bwMode="auto">
          <a:xfrm>
            <a:off x="811885" y="1198196"/>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6">
            <a:extLst>
              <a:ext uri="{FF2B5EF4-FFF2-40B4-BE49-F238E27FC236}">
                <a16:creationId xmlns:a16="http://schemas.microsoft.com/office/drawing/2014/main" id="{B7D2DED3-FE13-454B-910C-A4A6CB4C1FC3}"/>
              </a:ext>
            </a:extLst>
          </p:cNvPr>
          <p:cNvSpPr txBox="1">
            <a:spLocks noChangeArrowheads="1"/>
          </p:cNvSpPr>
          <p:nvPr/>
        </p:nvSpPr>
        <p:spPr bwMode="auto">
          <a:xfrm>
            <a:off x="811885" y="855296"/>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7">
            <a:extLst>
              <a:ext uri="{FF2B5EF4-FFF2-40B4-BE49-F238E27FC236}">
                <a16:creationId xmlns:a16="http://schemas.microsoft.com/office/drawing/2014/main" id="{15784587-2E82-428F-A522-A6D410009716}"/>
              </a:ext>
            </a:extLst>
          </p:cNvPr>
          <p:cNvSpPr txBox="1">
            <a:spLocks noChangeArrowheads="1"/>
          </p:cNvSpPr>
          <p:nvPr/>
        </p:nvSpPr>
        <p:spPr bwMode="auto">
          <a:xfrm>
            <a:off x="697585" y="1883996"/>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Thurri appeals to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8">
            <a:extLst>
              <a:ext uri="{FF2B5EF4-FFF2-40B4-BE49-F238E27FC236}">
                <a16:creationId xmlns:a16="http://schemas.microsoft.com/office/drawing/2014/main" id="{C04A0675-3E09-4866-813B-0D9251FE59AA}"/>
              </a:ext>
            </a:extLst>
          </p:cNvPr>
          <p:cNvSpPr>
            <a:spLocks noChangeShapeType="1"/>
          </p:cNvSpPr>
          <p:nvPr/>
        </p:nvSpPr>
        <p:spPr bwMode="auto">
          <a:xfrm>
            <a:off x="1840585" y="1198196"/>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9">
            <a:extLst>
              <a:ext uri="{FF2B5EF4-FFF2-40B4-BE49-F238E27FC236}">
                <a16:creationId xmlns:a16="http://schemas.microsoft.com/office/drawing/2014/main" id="{255B3769-7450-4FB9-8501-A22912EE36A2}"/>
              </a:ext>
            </a:extLst>
          </p:cNvPr>
          <p:cNvSpPr>
            <a:spLocks noChangeShapeType="1"/>
          </p:cNvSpPr>
          <p:nvPr/>
        </p:nvSpPr>
        <p:spPr bwMode="auto">
          <a:xfrm>
            <a:off x="1669135" y="1198196"/>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267F3F1C-4817-4462-9926-9FD2638B0262}"/>
              </a:ext>
            </a:extLst>
          </p:cNvPr>
          <p:cNvSpPr txBox="1">
            <a:spLocks noChangeArrowheads="1"/>
          </p:cNvSpPr>
          <p:nvPr/>
        </p:nvSpPr>
        <p:spPr bwMode="auto">
          <a:xfrm>
            <a:off x="1669135" y="855296"/>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1">
            <a:extLst>
              <a:ext uri="{FF2B5EF4-FFF2-40B4-BE49-F238E27FC236}">
                <a16:creationId xmlns:a16="http://schemas.microsoft.com/office/drawing/2014/main" id="{AA0E224E-A671-4D49-8D96-643BCD0FE9B7}"/>
              </a:ext>
            </a:extLst>
          </p:cNvPr>
          <p:cNvSpPr txBox="1">
            <a:spLocks noChangeArrowheads="1"/>
          </p:cNvSpPr>
          <p:nvPr/>
        </p:nvSpPr>
        <p:spPr bwMode="auto">
          <a:xfrm>
            <a:off x="1497685" y="1883996"/>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Tarentum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2">
            <a:extLst>
              <a:ext uri="{FF2B5EF4-FFF2-40B4-BE49-F238E27FC236}">
                <a16:creationId xmlns:a16="http://schemas.microsoft.com/office/drawing/2014/main" id="{3F0A4BB8-9295-40D4-BD15-43648FA305D5}"/>
              </a:ext>
            </a:extLst>
          </p:cNvPr>
          <p:cNvSpPr>
            <a:spLocks noChangeShapeType="1"/>
          </p:cNvSpPr>
          <p:nvPr/>
        </p:nvSpPr>
        <p:spPr bwMode="auto">
          <a:xfrm>
            <a:off x="2640685" y="1198196"/>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3">
            <a:extLst>
              <a:ext uri="{FF2B5EF4-FFF2-40B4-BE49-F238E27FC236}">
                <a16:creationId xmlns:a16="http://schemas.microsoft.com/office/drawing/2014/main" id="{1C7A005A-E4A7-45D9-84E3-AF2DE300FF38}"/>
              </a:ext>
            </a:extLst>
          </p:cNvPr>
          <p:cNvSpPr>
            <a:spLocks noChangeShapeType="1"/>
          </p:cNvSpPr>
          <p:nvPr/>
        </p:nvSpPr>
        <p:spPr bwMode="auto">
          <a:xfrm>
            <a:off x="2469235" y="1198196"/>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4">
            <a:extLst>
              <a:ext uri="{FF2B5EF4-FFF2-40B4-BE49-F238E27FC236}">
                <a16:creationId xmlns:a16="http://schemas.microsoft.com/office/drawing/2014/main" id="{F1D6DFD1-F38B-481A-9DE8-E14B616E2E18}"/>
              </a:ext>
            </a:extLst>
          </p:cNvPr>
          <p:cNvSpPr txBox="1">
            <a:spLocks noChangeArrowheads="1"/>
          </p:cNvSpPr>
          <p:nvPr/>
        </p:nvSpPr>
        <p:spPr bwMode="auto">
          <a:xfrm>
            <a:off x="2469235" y="855296"/>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15">
            <a:extLst>
              <a:ext uri="{FF2B5EF4-FFF2-40B4-BE49-F238E27FC236}">
                <a16:creationId xmlns:a16="http://schemas.microsoft.com/office/drawing/2014/main" id="{82A0DE3A-1798-432F-94F8-4904D29C1034}"/>
              </a:ext>
            </a:extLst>
          </p:cNvPr>
          <p:cNvSpPr txBox="1">
            <a:spLocks noChangeArrowheads="1"/>
          </p:cNvSpPr>
          <p:nvPr/>
        </p:nvSpPr>
        <p:spPr bwMode="auto">
          <a:xfrm>
            <a:off x="2354935" y="1883996"/>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arrives in 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16">
            <a:extLst>
              <a:ext uri="{FF2B5EF4-FFF2-40B4-BE49-F238E27FC236}">
                <a16:creationId xmlns:a16="http://schemas.microsoft.com/office/drawing/2014/main" id="{063E8FE6-81F6-4AE8-AD14-05EB83C4EE77}"/>
              </a:ext>
            </a:extLst>
          </p:cNvPr>
          <p:cNvSpPr>
            <a:spLocks noChangeShapeType="1"/>
          </p:cNvSpPr>
          <p:nvPr/>
        </p:nvSpPr>
        <p:spPr bwMode="auto">
          <a:xfrm>
            <a:off x="4240885" y="1198196"/>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17">
            <a:extLst>
              <a:ext uri="{FF2B5EF4-FFF2-40B4-BE49-F238E27FC236}">
                <a16:creationId xmlns:a16="http://schemas.microsoft.com/office/drawing/2014/main" id="{0F4F7E9C-CDB2-4107-B8EE-1EDF2A62BDF6}"/>
              </a:ext>
            </a:extLst>
          </p:cNvPr>
          <p:cNvSpPr>
            <a:spLocks noChangeShapeType="1"/>
          </p:cNvSpPr>
          <p:nvPr/>
        </p:nvSpPr>
        <p:spPr bwMode="auto">
          <a:xfrm>
            <a:off x="4069435" y="1198196"/>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18">
            <a:extLst>
              <a:ext uri="{FF2B5EF4-FFF2-40B4-BE49-F238E27FC236}">
                <a16:creationId xmlns:a16="http://schemas.microsoft.com/office/drawing/2014/main" id="{5E5D0539-0B3A-4211-B9A7-90FB20883FEB}"/>
              </a:ext>
            </a:extLst>
          </p:cNvPr>
          <p:cNvSpPr txBox="1">
            <a:spLocks noChangeArrowheads="1"/>
          </p:cNvSpPr>
          <p:nvPr/>
        </p:nvSpPr>
        <p:spPr bwMode="auto">
          <a:xfrm>
            <a:off x="4069435" y="855296"/>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19">
            <a:extLst>
              <a:ext uri="{FF2B5EF4-FFF2-40B4-BE49-F238E27FC236}">
                <a16:creationId xmlns:a16="http://schemas.microsoft.com/office/drawing/2014/main" id="{13F0A670-1B51-4C23-A562-BBA40B019156}"/>
              </a:ext>
            </a:extLst>
          </p:cNvPr>
          <p:cNvSpPr txBox="1">
            <a:spLocks noChangeArrowheads="1"/>
          </p:cNvSpPr>
          <p:nvPr/>
        </p:nvSpPr>
        <p:spPr bwMode="auto">
          <a:xfrm rot="-865523">
            <a:off x="3440785" y="1369646"/>
            <a:ext cx="6572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elephants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0">
            <a:extLst>
              <a:ext uri="{FF2B5EF4-FFF2-40B4-BE49-F238E27FC236}">
                <a16:creationId xmlns:a16="http://schemas.microsoft.com/office/drawing/2014/main" id="{E5DC9A42-5600-49FE-8996-48D34B6190E4}"/>
              </a:ext>
            </a:extLst>
          </p:cNvPr>
          <p:cNvSpPr txBox="1">
            <a:spLocks noChangeArrowheads="1"/>
          </p:cNvSpPr>
          <p:nvPr/>
        </p:nvSpPr>
        <p:spPr bwMode="auto">
          <a:xfrm>
            <a:off x="3955135" y="455246"/>
            <a:ext cx="62865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1">
            <a:extLst>
              <a:ext uri="{FF2B5EF4-FFF2-40B4-BE49-F238E27FC236}">
                <a16:creationId xmlns:a16="http://schemas.microsoft.com/office/drawing/2014/main" id="{47C53894-AD61-4984-9E0C-D0E8F2B30AB5}"/>
              </a:ext>
            </a:extLst>
          </p:cNvPr>
          <p:cNvSpPr>
            <a:spLocks noChangeShapeType="1"/>
          </p:cNvSpPr>
          <p:nvPr/>
        </p:nvSpPr>
        <p:spPr bwMode="auto">
          <a:xfrm>
            <a:off x="3497935" y="1198196"/>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2">
            <a:extLst>
              <a:ext uri="{FF2B5EF4-FFF2-40B4-BE49-F238E27FC236}">
                <a16:creationId xmlns:a16="http://schemas.microsoft.com/office/drawing/2014/main" id="{4689801D-5CCB-4EF6-8FEA-2936BC5B8D43}"/>
              </a:ext>
            </a:extLst>
          </p:cNvPr>
          <p:cNvSpPr>
            <a:spLocks noChangeShapeType="1"/>
          </p:cNvSpPr>
          <p:nvPr/>
        </p:nvSpPr>
        <p:spPr bwMode="auto">
          <a:xfrm>
            <a:off x="3326485" y="1198196"/>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23">
            <a:extLst>
              <a:ext uri="{FF2B5EF4-FFF2-40B4-BE49-F238E27FC236}">
                <a16:creationId xmlns:a16="http://schemas.microsoft.com/office/drawing/2014/main" id="{AE07E016-E068-47F1-B8A4-798AE54A9433}"/>
              </a:ext>
            </a:extLst>
          </p:cNvPr>
          <p:cNvSpPr txBox="1">
            <a:spLocks noChangeArrowheads="1"/>
          </p:cNvSpPr>
          <p:nvPr/>
        </p:nvSpPr>
        <p:spPr bwMode="auto">
          <a:xfrm>
            <a:off x="3326485" y="855296"/>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4">
            <a:extLst>
              <a:ext uri="{FF2B5EF4-FFF2-40B4-BE49-F238E27FC236}">
                <a16:creationId xmlns:a16="http://schemas.microsoft.com/office/drawing/2014/main" id="{3FD1C098-8C99-4A57-86DE-5C42FF91BF87}"/>
              </a:ext>
            </a:extLst>
          </p:cNvPr>
          <p:cNvSpPr txBox="1">
            <a:spLocks noChangeArrowheads="1"/>
          </p:cNvSpPr>
          <p:nvPr/>
        </p:nvSpPr>
        <p:spPr bwMode="auto">
          <a:xfrm>
            <a:off x="3155035" y="1883996"/>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t>
            </a:r>
            <a:r>
              <a:rPr kumimoji="0" lang="en-US" altLang="en-US" sz="1200" b="0"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25">
            <a:extLst>
              <a:ext uri="{FF2B5EF4-FFF2-40B4-BE49-F238E27FC236}">
                <a16:creationId xmlns:a16="http://schemas.microsoft.com/office/drawing/2014/main" id="{43882337-D8FF-4BA6-BF9A-D990A913F153}"/>
              </a:ext>
            </a:extLst>
          </p:cNvPr>
          <p:cNvSpPr txBox="1">
            <a:spLocks noChangeArrowheads="1"/>
          </p:cNvSpPr>
          <p:nvPr/>
        </p:nvSpPr>
        <p:spPr bwMode="auto">
          <a:xfrm>
            <a:off x="3212185" y="455246"/>
            <a:ext cx="62865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26">
            <a:extLst>
              <a:ext uri="{FF2B5EF4-FFF2-40B4-BE49-F238E27FC236}">
                <a16:creationId xmlns:a16="http://schemas.microsoft.com/office/drawing/2014/main" id="{EE936422-ECCB-4407-975D-36DDE782D5A3}"/>
              </a:ext>
            </a:extLst>
          </p:cNvPr>
          <p:cNvSpPr txBox="1">
            <a:spLocks noChangeArrowheads="1"/>
          </p:cNvSpPr>
          <p:nvPr/>
        </p:nvSpPr>
        <p:spPr bwMode="auto">
          <a:xfrm>
            <a:off x="3897985" y="1883996"/>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t>
            </a:r>
            <a:r>
              <a:rPr kumimoji="0" lang="en-US" altLang="en-US" sz="1200" b="0"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27">
            <a:extLst>
              <a:ext uri="{FF2B5EF4-FFF2-40B4-BE49-F238E27FC236}">
                <a16:creationId xmlns:a16="http://schemas.microsoft.com/office/drawing/2014/main" id="{B5136F1C-989C-43CC-B91F-C7E4127DA3F0}"/>
              </a:ext>
            </a:extLst>
          </p:cNvPr>
          <p:cNvSpPr txBox="1">
            <a:spLocks noChangeArrowheads="1"/>
          </p:cNvSpPr>
          <p:nvPr/>
        </p:nvSpPr>
        <p:spPr bwMode="auto">
          <a:xfrm>
            <a:off x="4240885" y="1483946"/>
            <a:ext cx="6572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Armistice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28">
            <a:extLst>
              <a:ext uri="{FF2B5EF4-FFF2-40B4-BE49-F238E27FC236}">
                <a16:creationId xmlns:a16="http://schemas.microsoft.com/office/drawing/2014/main" id="{44063CEB-7A44-4F79-81FE-3AAE44DBDC49}"/>
              </a:ext>
            </a:extLst>
          </p:cNvPr>
          <p:cNvSpPr>
            <a:spLocks noChangeShapeType="1"/>
          </p:cNvSpPr>
          <p:nvPr/>
        </p:nvSpPr>
        <p:spPr bwMode="auto">
          <a:xfrm>
            <a:off x="5612485" y="1198196"/>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Line 29">
            <a:extLst>
              <a:ext uri="{FF2B5EF4-FFF2-40B4-BE49-F238E27FC236}">
                <a16:creationId xmlns:a16="http://schemas.microsoft.com/office/drawing/2014/main" id="{DFE40326-9956-422F-900F-64C6DBE7EFEC}"/>
              </a:ext>
            </a:extLst>
          </p:cNvPr>
          <p:cNvSpPr>
            <a:spLocks noChangeShapeType="1"/>
          </p:cNvSpPr>
          <p:nvPr/>
        </p:nvSpPr>
        <p:spPr bwMode="auto">
          <a:xfrm>
            <a:off x="5441035" y="1198196"/>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Text Box 30">
            <a:extLst>
              <a:ext uri="{FF2B5EF4-FFF2-40B4-BE49-F238E27FC236}">
                <a16:creationId xmlns:a16="http://schemas.microsoft.com/office/drawing/2014/main" id="{47025266-27BC-453C-8815-46126B6D4718}"/>
              </a:ext>
            </a:extLst>
          </p:cNvPr>
          <p:cNvSpPr txBox="1">
            <a:spLocks noChangeArrowheads="1"/>
          </p:cNvSpPr>
          <p:nvPr/>
        </p:nvSpPr>
        <p:spPr bwMode="auto">
          <a:xfrm>
            <a:off x="5441035" y="855296"/>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1">
            <a:extLst>
              <a:ext uri="{FF2B5EF4-FFF2-40B4-BE49-F238E27FC236}">
                <a16:creationId xmlns:a16="http://schemas.microsoft.com/office/drawing/2014/main" id="{E312A340-FFBB-408B-9832-401864884E57}"/>
              </a:ext>
            </a:extLst>
          </p:cNvPr>
          <p:cNvSpPr txBox="1">
            <a:spLocks noChangeArrowheads="1"/>
          </p:cNvSpPr>
          <p:nvPr/>
        </p:nvSpPr>
        <p:spPr bwMode="auto">
          <a:xfrm>
            <a:off x="4755235" y="1026746"/>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a:ln>
                  <a:noFill/>
                </a:ln>
                <a:solidFill>
                  <a:srgbClr val="000000"/>
                </a:solidFill>
                <a:effectLst/>
                <a:latin typeface="Arial Narrow" panose="020B0606020202030204" pitchFamily="34" charset="0"/>
              </a:rPr>
              <a:t>Dictator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a:ln>
                  <a:noFill/>
                </a:ln>
                <a:solidFill>
                  <a:srgbClr val="000000"/>
                </a:solidFill>
                <a:effectLst/>
                <a:latin typeface="Arial Narrow" panose="020B0606020202030204" pitchFamily="34" charset="0"/>
              </a:rPr>
              <a:t>temple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2">
            <a:extLst>
              <a:ext uri="{FF2B5EF4-FFF2-40B4-BE49-F238E27FC236}">
                <a16:creationId xmlns:a16="http://schemas.microsoft.com/office/drawing/2014/main" id="{231C9D32-05EA-40A4-9454-9E81D89F2FE9}"/>
              </a:ext>
            </a:extLst>
          </p:cNvPr>
          <p:cNvSpPr txBox="1">
            <a:spLocks noChangeArrowheads="1"/>
          </p:cNvSpPr>
          <p:nvPr/>
        </p:nvSpPr>
        <p:spPr bwMode="auto">
          <a:xfrm>
            <a:off x="5326735" y="455246"/>
            <a:ext cx="8001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3">
            <a:extLst>
              <a:ext uri="{FF2B5EF4-FFF2-40B4-BE49-F238E27FC236}">
                <a16:creationId xmlns:a16="http://schemas.microsoft.com/office/drawing/2014/main" id="{0E15FC14-63E5-4350-A933-A8A1C66F6C82}"/>
              </a:ext>
            </a:extLst>
          </p:cNvPr>
          <p:cNvSpPr txBox="1">
            <a:spLocks noChangeArrowheads="1"/>
          </p:cNvSpPr>
          <p:nvPr/>
        </p:nvSpPr>
        <p:spPr bwMode="auto">
          <a:xfrm>
            <a:off x="5269585" y="1883996"/>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t>
            </a:r>
            <a:r>
              <a:rPr kumimoji="0" lang="en-US" altLang="en-US" sz="12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Line 34">
            <a:extLst>
              <a:ext uri="{FF2B5EF4-FFF2-40B4-BE49-F238E27FC236}">
                <a16:creationId xmlns:a16="http://schemas.microsoft.com/office/drawing/2014/main" id="{69CA9919-E36A-499C-92F0-3614AB382790}"/>
              </a:ext>
            </a:extLst>
          </p:cNvPr>
          <p:cNvSpPr>
            <a:spLocks noChangeShapeType="1"/>
          </p:cNvSpPr>
          <p:nvPr/>
        </p:nvSpPr>
        <p:spPr bwMode="auto">
          <a:xfrm>
            <a:off x="6584035" y="1426796"/>
            <a:ext cx="0" cy="3429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35">
            <a:extLst>
              <a:ext uri="{FF2B5EF4-FFF2-40B4-BE49-F238E27FC236}">
                <a16:creationId xmlns:a16="http://schemas.microsoft.com/office/drawing/2014/main" id="{BC62A382-C095-4CC8-B8B5-5833E88416C7}"/>
              </a:ext>
            </a:extLst>
          </p:cNvPr>
          <p:cNvSpPr>
            <a:spLocks noChangeShapeType="1"/>
          </p:cNvSpPr>
          <p:nvPr/>
        </p:nvSpPr>
        <p:spPr bwMode="auto">
          <a:xfrm>
            <a:off x="6355435" y="1426796"/>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36">
            <a:extLst>
              <a:ext uri="{FF2B5EF4-FFF2-40B4-BE49-F238E27FC236}">
                <a16:creationId xmlns:a16="http://schemas.microsoft.com/office/drawing/2014/main" id="{58147BD8-A752-4B94-ADC6-46D001BE08C5}"/>
              </a:ext>
            </a:extLst>
          </p:cNvPr>
          <p:cNvSpPr txBox="1">
            <a:spLocks noChangeArrowheads="1"/>
          </p:cNvSpPr>
          <p:nvPr/>
        </p:nvSpPr>
        <p:spPr bwMode="auto">
          <a:xfrm>
            <a:off x="6355435" y="1083896"/>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37">
            <a:extLst>
              <a:ext uri="{FF2B5EF4-FFF2-40B4-BE49-F238E27FC236}">
                <a16:creationId xmlns:a16="http://schemas.microsoft.com/office/drawing/2014/main" id="{8DC4EDF3-7E67-43FB-BCEA-EAAE5E8FE83E}"/>
              </a:ext>
            </a:extLst>
          </p:cNvPr>
          <p:cNvSpPr txBox="1">
            <a:spLocks noChangeArrowheads="1"/>
          </p:cNvSpPr>
          <p:nvPr/>
        </p:nvSpPr>
        <p:spPr bwMode="auto">
          <a:xfrm>
            <a:off x="6298285" y="1883996"/>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38">
            <a:extLst>
              <a:ext uri="{FF2B5EF4-FFF2-40B4-BE49-F238E27FC236}">
                <a16:creationId xmlns:a16="http://schemas.microsoft.com/office/drawing/2014/main" id="{A3E94710-3D11-402F-B0A7-DE7D06AFF334}"/>
              </a:ext>
            </a:extLst>
          </p:cNvPr>
          <p:cNvSpPr>
            <a:spLocks noChangeShapeType="1"/>
          </p:cNvSpPr>
          <p:nvPr/>
        </p:nvSpPr>
        <p:spPr bwMode="auto">
          <a:xfrm>
            <a:off x="7269835" y="1198196"/>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39">
            <a:extLst>
              <a:ext uri="{FF2B5EF4-FFF2-40B4-BE49-F238E27FC236}">
                <a16:creationId xmlns:a16="http://schemas.microsoft.com/office/drawing/2014/main" id="{AF37A656-3B8D-4211-B46A-37F5DB7B1923}"/>
              </a:ext>
            </a:extLst>
          </p:cNvPr>
          <p:cNvSpPr>
            <a:spLocks noChangeShapeType="1"/>
          </p:cNvSpPr>
          <p:nvPr/>
        </p:nvSpPr>
        <p:spPr bwMode="auto">
          <a:xfrm>
            <a:off x="7098385" y="1198196"/>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40">
            <a:extLst>
              <a:ext uri="{FF2B5EF4-FFF2-40B4-BE49-F238E27FC236}">
                <a16:creationId xmlns:a16="http://schemas.microsoft.com/office/drawing/2014/main" id="{21A04C4D-9164-4582-BE75-085A7C15332D}"/>
              </a:ext>
            </a:extLst>
          </p:cNvPr>
          <p:cNvSpPr txBox="1">
            <a:spLocks noChangeArrowheads="1"/>
          </p:cNvSpPr>
          <p:nvPr/>
        </p:nvSpPr>
        <p:spPr bwMode="auto">
          <a:xfrm>
            <a:off x="7098385" y="855296"/>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Box 47">
            <a:extLst>
              <a:ext uri="{FF2B5EF4-FFF2-40B4-BE49-F238E27FC236}">
                <a16:creationId xmlns:a16="http://schemas.microsoft.com/office/drawing/2014/main" id="{D50E6275-3A7D-4DD9-9DD8-DC077FE8AFF7}"/>
              </a:ext>
            </a:extLst>
          </p:cNvPr>
          <p:cNvSpPr txBox="1"/>
          <p:nvPr/>
        </p:nvSpPr>
        <p:spPr>
          <a:xfrm>
            <a:off x="7727035" y="593969"/>
            <a:ext cx="3980412" cy="5909310"/>
          </a:xfrm>
          <a:prstGeom prst="rect">
            <a:avLst/>
          </a:prstGeom>
          <a:noFill/>
        </p:spPr>
        <p:txBody>
          <a:bodyPr wrap="square" rtlCol="0">
            <a:spAutoFit/>
          </a:bodyPr>
          <a:lstStyle/>
          <a:p>
            <a:r>
              <a:rPr lang="en-US" sz="1400" dirty="0">
                <a:latin typeface="Arial Narrow" panose="020B0606020202030204" pitchFamily="34" charset="0"/>
              </a:rPr>
              <a:t>Benevento became the center of witchcraft in Italy.   The tribe of the </a:t>
            </a:r>
            <a:r>
              <a:rPr lang="en-US" sz="1400" dirty="0" err="1">
                <a:latin typeface="Arial Narrow" panose="020B0606020202030204" pitchFamily="34" charset="0"/>
              </a:rPr>
              <a:t>Lombards</a:t>
            </a:r>
            <a:r>
              <a:rPr lang="en-US" sz="1400" dirty="0">
                <a:latin typeface="Arial Narrow" panose="020B0606020202030204" pitchFamily="34" charset="0"/>
              </a:rPr>
              <a:t> brought tree worship to that area and it merged with a cult that worships the snake in a tree.   This also combined with the worship of the goat god.  It said that hear the trigender would meet. Trigender is the Italian word for 300.  We can mark a 300 at </a:t>
            </a:r>
            <a:r>
              <a:rPr lang="en-US" sz="1400" dirty="0" err="1">
                <a:latin typeface="Arial Narrow" panose="020B0606020202030204" pitchFamily="34" charset="0"/>
              </a:rPr>
              <a:t>Beneventum</a:t>
            </a:r>
            <a:r>
              <a:rPr lang="en-US" sz="1400" dirty="0">
                <a:latin typeface="Arial Narrow" panose="020B0606020202030204" pitchFamily="34" charset="0"/>
              </a:rPr>
              <a:t> but this is witchcraft. It said that among their customs they would meet on a Saturday night around a large walnut tree and undertake a ritual that was designed to give birth to their Sabbath, which being undertaken on a Saturday night was designed to bring in the Sunday.  There’s a great deal of symbology that we can look into it </a:t>
            </a:r>
            <a:r>
              <a:rPr lang="en-US" sz="1400" dirty="0" err="1">
                <a:latin typeface="Arial Narrow" panose="020B0606020202030204" pitchFamily="34" charset="0"/>
              </a:rPr>
              <a:t>Beneventum</a:t>
            </a:r>
            <a:r>
              <a:rPr lang="en-US" sz="1400" dirty="0">
                <a:latin typeface="Arial Narrow" panose="020B0606020202030204" pitchFamily="34" charset="0"/>
              </a:rPr>
              <a:t>.  </a:t>
            </a:r>
            <a:r>
              <a:rPr lang="en-US" sz="1400" dirty="0" err="1">
                <a:latin typeface="Arial Narrow" panose="020B0606020202030204" pitchFamily="34" charset="0"/>
              </a:rPr>
              <a:t>Beneventum</a:t>
            </a:r>
            <a:r>
              <a:rPr lang="en-US" sz="1400" dirty="0">
                <a:latin typeface="Arial Narrow" panose="020B0606020202030204" pitchFamily="34" charset="0"/>
              </a:rPr>
              <a:t> is known as the Italian version of </a:t>
            </a:r>
            <a:r>
              <a:rPr lang="en-US" sz="1400" u="sng" dirty="0">
                <a:latin typeface="Arial Narrow" panose="020B0606020202030204" pitchFamily="34" charset="0"/>
                <a:hlinkClick r:id="rId3"/>
              </a:rPr>
              <a:t>Salem</a:t>
            </a:r>
            <a:r>
              <a:rPr lang="en-US" sz="1400" dirty="0">
                <a:latin typeface="Arial Narrow" panose="020B0606020202030204" pitchFamily="34" charset="0"/>
              </a:rPr>
              <a:t>.  </a:t>
            </a:r>
          </a:p>
          <a:p>
            <a:r>
              <a:rPr lang="en-US" sz="1400" dirty="0">
                <a:latin typeface="Arial Narrow" panose="020B0606020202030204" pitchFamily="34" charset="0"/>
              </a:rPr>
              <a:t> </a:t>
            </a:r>
          </a:p>
          <a:p>
            <a:r>
              <a:rPr lang="en-US" sz="1400" dirty="0">
                <a:latin typeface="Arial Narrow" panose="020B0606020202030204" pitchFamily="34" charset="0"/>
              </a:rPr>
              <a:t>It's name is interesting because when we see the King of the South defeated, what battle do we first associate that with? </a:t>
            </a:r>
            <a:r>
              <a:rPr lang="en-US" sz="1400" dirty="0" err="1">
                <a:latin typeface="Arial Narrow" panose="020B0606020202030204" pitchFamily="34" charset="0"/>
              </a:rPr>
              <a:t>Panium</a:t>
            </a:r>
            <a:r>
              <a:rPr lang="en-US" sz="1400" dirty="0">
                <a:latin typeface="Arial Narrow" panose="020B0606020202030204" pitchFamily="34" charset="0"/>
              </a:rPr>
              <a:t>. There's several studies out seeing the symbology of the name </a:t>
            </a:r>
            <a:r>
              <a:rPr lang="en-US" sz="1400" dirty="0" err="1">
                <a:latin typeface="Arial Narrow" panose="020B0606020202030204" pitchFamily="34" charset="0"/>
              </a:rPr>
              <a:t>Panium</a:t>
            </a:r>
            <a:r>
              <a:rPr lang="en-US" sz="1400" dirty="0">
                <a:latin typeface="Arial Narrow" panose="020B0606020202030204" pitchFamily="34" charset="0"/>
              </a:rPr>
              <a:t>, particularly when it comes to the word ‘pan’ which is tied to the occult.   It's not a coincidence that you can tie </a:t>
            </a:r>
            <a:r>
              <a:rPr lang="en-US" sz="1400" dirty="0" err="1">
                <a:latin typeface="Arial Narrow" panose="020B0606020202030204" pitchFamily="34" charset="0"/>
              </a:rPr>
              <a:t>Panium</a:t>
            </a:r>
            <a:r>
              <a:rPr lang="en-US" sz="1400" dirty="0">
                <a:latin typeface="Arial Narrow" panose="020B0606020202030204" pitchFamily="34" charset="0"/>
              </a:rPr>
              <a:t> to </a:t>
            </a:r>
            <a:r>
              <a:rPr lang="en-US" sz="1400" dirty="0" err="1">
                <a:latin typeface="Arial Narrow" panose="020B0606020202030204" pitchFamily="34" charset="0"/>
              </a:rPr>
              <a:t>Beneventum</a:t>
            </a:r>
            <a:r>
              <a:rPr lang="en-US" sz="1400" dirty="0">
                <a:latin typeface="Arial Narrow" panose="020B0606020202030204" pitchFamily="34" charset="0"/>
              </a:rPr>
              <a:t>.  </a:t>
            </a:r>
          </a:p>
          <a:p>
            <a:r>
              <a:rPr lang="en-US" sz="1400" dirty="0">
                <a:latin typeface="Arial Narrow" panose="020B0606020202030204" pitchFamily="34" charset="0"/>
              </a:rPr>
              <a:t> </a:t>
            </a:r>
          </a:p>
          <a:p>
            <a:r>
              <a:rPr lang="en-US" sz="1400" dirty="0">
                <a:latin typeface="Arial Narrow" panose="020B0606020202030204" pitchFamily="34" charset="0"/>
              </a:rPr>
              <a:t>This is where we come full circle.  This is the history of Pyrrhus that has brought us all the way back to 273 BC.  This is the  history we've spoken about, with Pyrrhus in Rome.</a:t>
            </a:r>
            <a:endParaRPr lang="en-US" dirty="0"/>
          </a:p>
        </p:txBody>
      </p:sp>
    </p:spTree>
    <p:extLst>
      <p:ext uri="{BB962C8B-B14F-4D97-AF65-F5344CB8AC3E}">
        <p14:creationId xmlns:p14="http://schemas.microsoft.com/office/powerpoint/2010/main" val="92999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ntr" presetSubtype="0" fill="hold" grpId="0" nodeType="withEffect" nodePh="1">
                                  <p:stCondLst>
                                    <p:cond delay="0"/>
                                  </p:stCondLst>
                                  <p:endCondLst>
                                    <p:cond evt="begin" delay="0">
                                      <p:tn val="79"/>
                                    </p:cond>
                                  </p:endCondLst>
                                  <p:childTnLst>
                                    <p:set>
                                      <p:cBhvr>
                                        <p:cTn id="80" dur="1" fill="hold">
                                          <p:stCondLst>
                                            <p:cond delay="0"/>
                                          </p:stCondLst>
                                        </p:cTn>
                                        <p:tgtEl>
                                          <p:spTgt spid="4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7" grpId="0"/>
      <p:bldP spid="8" grpId="0" animBg="1"/>
      <p:bldP spid="10" grpId="0" animBg="1"/>
      <p:bldP spid="11" grpId="0" animBg="1"/>
      <p:bldP spid="12" grpId="0"/>
      <p:bldP spid="13" grpId="0"/>
      <p:bldP spid="14" grpId="0" animBg="1"/>
      <p:bldP spid="15" grpId="0" animBg="1"/>
      <p:bldP spid="16" grpId="0"/>
      <p:bldP spid="17" grpId="0"/>
      <p:bldP spid="18" grpId="0" animBg="1"/>
      <p:bldP spid="19" grpId="0" animBg="1"/>
      <p:bldP spid="20" grpId="0"/>
      <p:bldP spid="21" grpId="0"/>
      <p:bldP spid="22" grpId="0" animBg="1"/>
      <p:bldP spid="23" grpId="0" animBg="1"/>
      <p:bldP spid="24" grpId="0"/>
      <p:bldP spid="25" grpId="0"/>
      <p:bldP spid="26" grpId="0" animBg="1"/>
      <p:bldP spid="27" grpId="0" animBg="1"/>
      <p:bldP spid="28" grpId="0" animBg="1"/>
      <p:bldP spid="29" grpId="0"/>
      <p:bldP spid="30" grpId="0"/>
      <p:bldP spid="31" grpId="0" animBg="1"/>
      <p:bldP spid="32" grpId="0"/>
      <p:bldP spid="33" grpId="0"/>
      <p:bldP spid="34" grpId="0" animBg="1"/>
      <p:bldP spid="35" grpId="0" animBg="1"/>
      <p:bldP spid="36" grpId="0"/>
      <p:bldP spid="37" grpId="0"/>
      <p:bldP spid="38" grpId="0" animBg="1"/>
      <p:bldP spid="39" grpId="0"/>
      <p:bldP spid="40" grpId="0" animBg="1"/>
      <p:bldP spid="41" grpId="0" animBg="1"/>
      <p:bldP spid="42" grpId="0"/>
      <p:bldP spid="43" grpId="0"/>
      <p:bldP spid="45" grpId="0" animBg="1"/>
      <p:bldP spid="46" grpId="0" animBg="1"/>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A45BCB-10C8-421F-B460-76AC6D028164}"/>
              </a:ext>
            </a:extLst>
          </p:cNvPr>
          <p:cNvSpPr>
            <a:spLocks noGrp="1"/>
          </p:cNvSpPr>
          <p:nvPr>
            <p:ph type="sldNum" sz="quarter" idx="12"/>
          </p:nvPr>
        </p:nvSpPr>
        <p:spPr/>
        <p:txBody>
          <a:bodyPr/>
          <a:lstStyle/>
          <a:p>
            <a:fld id="{1E1B8BD3-EEEF-4896-BEE3-06C250004F3C}" type="slidenum">
              <a:rPr lang="en-US" smtClean="0"/>
              <a:pPr/>
              <a:t>11</a:t>
            </a:fld>
            <a:endParaRPr lang="en-US"/>
          </a:p>
        </p:txBody>
      </p:sp>
      <p:sp>
        <p:nvSpPr>
          <p:cNvPr id="5" name="TextBox 4">
            <a:extLst>
              <a:ext uri="{FF2B5EF4-FFF2-40B4-BE49-F238E27FC236}">
                <a16:creationId xmlns:a16="http://schemas.microsoft.com/office/drawing/2014/main" id="{D3A7E093-894C-4843-BC8D-E3F47638ED9A}"/>
              </a:ext>
            </a:extLst>
          </p:cNvPr>
          <p:cNvSpPr txBox="1"/>
          <p:nvPr/>
        </p:nvSpPr>
        <p:spPr>
          <a:xfrm>
            <a:off x="8665307" y="523632"/>
            <a:ext cx="2688493" cy="5447645"/>
          </a:xfrm>
          <a:prstGeom prst="rect">
            <a:avLst/>
          </a:prstGeom>
          <a:solidFill>
            <a:schemeClr val="accent1">
              <a:lumMod val="20000"/>
              <a:lumOff val="80000"/>
            </a:schemeClr>
          </a:solidFill>
        </p:spPr>
        <p:txBody>
          <a:bodyPr wrap="square" rtlCol="0">
            <a:spAutoFit/>
          </a:bodyPr>
          <a:lstStyle/>
          <a:p>
            <a:r>
              <a:rPr lang="en-US" sz="1200" dirty="0">
                <a:latin typeface="Arial Narrow" panose="020B0606020202030204" pitchFamily="34" charset="0"/>
              </a:rPr>
              <a:t>The chief physician of Benevento, Pietro </a:t>
            </a:r>
            <a:r>
              <a:rPr lang="en-US" sz="1200" dirty="0" err="1">
                <a:latin typeface="Arial Narrow" panose="020B0606020202030204" pitchFamily="34" charset="0"/>
              </a:rPr>
              <a:t>Piperno</a:t>
            </a:r>
            <a:r>
              <a:rPr lang="en-US" sz="1200" dirty="0">
                <a:latin typeface="Arial Narrow" panose="020B0606020202030204" pitchFamily="34" charset="0"/>
              </a:rPr>
              <a:t>, in his essay </a:t>
            </a:r>
            <a:r>
              <a:rPr lang="en-US" sz="1200" i="1" dirty="0">
                <a:latin typeface="Arial Narrow" panose="020B0606020202030204" pitchFamily="34" charset="0"/>
              </a:rPr>
              <a:t>On the Superstitious Walnut Tree of Benevento</a:t>
            </a:r>
            <a:r>
              <a:rPr lang="en-US" sz="1200" dirty="0">
                <a:latin typeface="Arial Narrow" panose="020B0606020202030204" pitchFamily="34" charset="0"/>
              </a:rPr>
              <a:t> (1639, translated from his original Latin </a:t>
            </a:r>
            <a:r>
              <a:rPr lang="en-US" sz="1200" i="1" dirty="0">
                <a:latin typeface="Arial Narrow" panose="020B0606020202030204" pitchFamily="34" charset="0"/>
              </a:rPr>
              <a:t>De </a:t>
            </a:r>
            <a:r>
              <a:rPr lang="en-US" sz="1200" i="1" dirty="0" err="1">
                <a:latin typeface="Arial Narrow" panose="020B0606020202030204" pitchFamily="34" charset="0"/>
              </a:rPr>
              <a:t>Nuce</a:t>
            </a:r>
            <a:r>
              <a:rPr lang="en-US" sz="1200" i="1" dirty="0">
                <a:latin typeface="Arial Narrow" panose="020B0606020202030204" pitchFamily="34" charset="0"/>
              </a:rPr>
              <a:t> Maga </a:t>
            </a:r>
            <a:r>
              <a:rPr lang="en-US" sz="1200" i="1" dirty="0" err="1">
                <a:latin typeface="Arial Narrow" panose="020B0606020202030204" pitchFamily="34" charset="0"/>
              </a:rPr>
              <a:t>Beneventana</a:t>
            </a:r>
            <a:r>
              <a:rPr lang="en-US" sz="1200" dirty="0">
                <a:latin typeface="Arial Narrow" panose="020B0606020202030204" pitchFamily="34" charset="0"/>
              </a:rPr>
              <a:t>), traced the roots of the witch legend back to the seventh century. At that time Benevento was the capital of a </a:t>
            </a:r>
            <a:r>
              <a:rPr lang="en-US" sz="1200" dirty="0">
                <a:latin typeface="Arial Narrow" panose="020B0606020202030204" pitchFamily="34" charset="0"/>
                <a:hlinkClick r:id="rId2"/>
              </a:rPr>
              <a:t>Lombard</a:t>
            </a:r>
            <a:r>
              <a:rPr lang="en-US" sz="1200" dirty="0">
                <a:latin typeface="Arial Narrow" panose="020B0606020202030204" pitchFamily="34" charset="0"/>
              </a:rPr>
              <a:t> </a:t>
            </a:r>
            <a:r>
              <a:rPr lang="en-US" sz="1200" dirty="0">
                <a:latin typeface="Arial Narrow" panose="020B0606020202030204" pitchFamily="34" charset="0"/>
                <a:hlinkClick r:id="rId3"/>
              </a:rPr>
              <a:t>duchy</a:t>
            </a:r>
            <a:r>
              <a:rPr lang="en-US" sz="1200" dirty="0">
                <a:latin typeface="Arial Narrow" panose="020B0606020202030204" pitchFamily="34" charset="0"/>
              </a:rPr>
              <a:t>. The invaders, although formally converted to Catholicism, did not renounce their traditional pagan religion. Under </a:t>
            </a:r>
            <a:r>
              <a:rPr lang="en-US" sz="1200" dirty="0">
                <a:latin typeface="Arial Narrow" panose="020B0606020202030204" pitchFamily="34" charset="0"/>
                <a:hlinkClick r:id="rId4"/>
              </a:rPr>
              <a:t>Duke Romuald I</a:t>
            </a:r>
            <a:r>
              <a:rPr lang="en-US" sz="1200" dirty="0">
                <a:latin typeface="Arial Narrow" panose="020B0606020202030204" pitchFamily="34" charset="0"/>
              </a:rPr>
              <a:t> they worshiped a golden viper (perhaps winged, or with two heads), which probably had some connection with the cult of Isis, since the goddess was able to control serpents. They began to develop a singular rite near the </a:t>
            </a:r>
            <a:r>
              <a:rPr lang="en-US" sz="1200" dirty="0">
                <a:latin typeface="Arial Narrow" panose="020B0606020202030204" pitchFamily="34" charset="0"/>
                <a:hlinkClick r:id="rId5"/>
              </a:rPr>
              <a:t>Sabato river</a:t>
            </a:r>
            <a:r>
              <a:rPr lang="en-US" sz="1200" dirty="0">
                <a:latin typeface="Arial Narrow" panose="020B0606020202030204" pitchFamily="34" charset="0"/>
              </a:rPr>
              <a:t>, which the </a:t>
            </a:r>
            <a:r>
              <a:rPr lang="en-US" sz="1200" dirty="0" err="1">
                <a:latin typeface="Arial Narrow" panose="020B0606020202030204" pitchFamily="34" charset="0"/>
              </a:rPr>
              <a:t>Lombards</a:t>
            </a:r>
            <a:r>
              <a:rPr lang="en-US" sz="1200" dirty="0">
                <a:latin typeface="Arial Narrow" panose="020B0606020202030204" pitchFamily="34" charset="0"/>
              </a:rPr>
              <a:t> celebrated in honor of </a:t>
            </a:r>
            <a:r>
              <a:rPr lang="en-US" sz="1200" dirty="0">
                <a:latin typeface="Arial Narrow" panose="020B0606020202030204" pitchFamily="34" charset="0"/>
                <a:hlinkClick r:id="rId6"/>
              </a:rPr>
              <a:t>Wotan</a:t>
            </a:r>
            <a:r>
              <a:rPr lang="en-US" sz="1200" dirty="0">
                <a:latin typeface="Arial Narrow" panose="020B0606020202030204" pitchFamily="34" charset="0"/>
              </a:rPr>
              <a:t>, father of the gods: the hide of a goat was hung on a </a:t>
            </a:r>
            <a:r>
              <a:rPr lang="en-US" sz="1200" dirty="0">
                <a:latin typeface="Arial Narrow" panose="020B0606020202030204" pitchFamily="34" charset="0"/>
                <a:hlinkClick r:id="rId7"/>
              </a:rPr>
              <a:t>sacred tree</a:t>
            </a:r>
            <a:r>
              <a:rPr lang="en-US" sz="1200" dirty="0">
                <a:latin typeface="Arial Narrow" panose="020B0606020202030204" pitchFamily="34" charset="0"/>
              </a:rPr>
              <a:t>. The warriors earned the favor of the god by rushing frantically around the tree on horseback and striking the hide with their lances, with the intent of tearing off shreds, which they then ate. In this ritual can be recognized the practice of </a:t>
            </a:r>
            <a:r>
              <a:rPr lang="en-US" sz="1200" i="1" dirty="0" err="1">
                <a:latin typeface="Arial Narrow" panose="020B0606020202030204" pitchFamily="34" charset="0"/>
                <a:hlinkClick r:id="rId8"/>
              </a:rPr>
              <a:t>diasparagmos</a:t>
            </a:r>
            <a:r>
              <a:rPr lang="en-US" sz="1200" dirty="0">
                <a:latin typeface="Arial Narrow" panose="020B0606020202030204" pitchFamily="34" charset="0"/>
              </a:rPr>
              <a:t>, the god sacrificed and torn to pieces, which became the ritual meal of the devotees. </a:t>
            </a:r>
          </a:p>
          <a:p>
            <a:r>
              <a:rPr lang="en-US" sz="1200" u="sng" dirty="0">
                <a:latin typeface="Arial Narrow" panose="020B0606020202030204" pitchFamily="34" charset="0"/>
                <a:hlinkClick r:id="rId9"/>
              </a:rPr>
              <a:t>https://en.wikipedia.org/wiki/Witches_of_Benevento</a:t>
            </a:r>
            <a:endParaRPr lang="en-US" dirty="0"/>
          </a:p>
        </p:txBody>
      </p:sp>
      <p:sp>
        <p:nvSpPr>
          <p:cNvPr id="6" name="TextBox 5">
            <a:extLst>
              <a:ext uri="{FF2B5EF4-FFF2-40B4-BE49-F238E27FC236}">
                <a16:creationId xmlns:a16="http://schemas.microsoft.com/office/drawing/2014/main" id="{DF6EC5C0-FED7-489F-B6E5-F4F35F8BB920}"/>
              </a:ext>
            </a:extLst>
          </p:cNvPr>
          <p:cNvSpPr txBox="1"/>
          <p:nvPr/>
        </p:nvSpPr>
        <p:spPr>
          <a:xfrm>
            <a:off x="845649" y="1242548"/>
            <a:ext cx="7291753" cy="2308324"/>
          </a:xfrm>
          <a:prstGeom prst="rect">
            <a:avLst/>
          </a:prstGeom>
          <a:noFill/>
        </p:spPr>
        <p:txBody>
          <a:bodyPr wrap="square" rtlCol="0">
            <a:spAutoFit/>
          </a:bodyPr>
          <a:lstStyle/>
          <a:p>
            <a:r>
              <a:rPr lang="en-US" sz="1400" dirty="0">
                <a:latin typeface="Arial Narrow" panose="020B0606020202030204" pitchFamily="34" charset="0"/>
              </a:rPr>
              <a:t>Through the Pyrrhic war is where Rome became famous as we read in earlier studies.  We went for Acts 27 to the 273 representing the Levites.  In Acts 27 what waymarks did we place the 273 between?   Where was it on our reform line?   We had the ship, the 273 is the number given of those on board the ship, around the time that Paul was feeding them. What happened soon after?  They're on board the ship we're given the number, Paul feeds them, they begin to prepare. What are they preparing for? They're preparing for the shipwreck, and what way Mark was that?  At the Sunday law.   The number 273 is between </a:t>
            </a:r>
            <a:r>
              <a:rPr lang="en-US" sz="1400" dirty="0" err="1">
                <a:latin typeface="Arial Narrow" panose="020B0606020202030204" pitchFamily="34" charset="0"/>
              </a:rPr>
              <a:t>Panium</a:t>
            </a:r>
            <a:r>
              <a:rPr lang="en-US" sz="1400" dirty="0">
                <a:latin typeface="Arial Narrow" panose="020B0606020202030204" pitchFamily="34" charset="0"/>
              </a:rPr>
              <a:t> and the Sunday law which is shipwreck.  Acts </a:t>
            </a:r>
            <a:r>
              <a:rPr lang="en-US" sz="1400" b="1" dirty="0">
                <a:latin typeface="Arial Narrow" panose="020B0606020202030204" pitchFamily="34" charset="0"/>
              </a:rPr>
              <a:t>27:27 </a:t>
            </a:r>
            <a:r>
              <a:rPr lang="en-US" sz="1400" dirty="0">
                <a:latin typeface="Arial Narrow" panose="020B0606020202030204" pitchFamily="34" charset="0"/>
              </a:rPr>
              <a:t>a Pentium, </a:t>
            </a:r>
            <a:r>
              <a:rPr lang="en-US" sz="1400" b="1" dirty="0">
                <a:latin typeface="Arial Narrow" panose="020B0606020202030204" pitchFamily="34" charset="0"/>
              </a:rPr>
              <a:t>a doubling</a:t>
            </a:r>
            <a:r>
              <a:rPr lang="en-US" sz="1400" dirty="0">
                <a:latin typeface="Arial Narrow" panose="020B0606020202030204" pitchFamily="34" charset="0"/>
              </a:rPr>
              <a:t>. So it was here that we we’re able to calculate those that were on the ship.   We went from the history of Acts 27 and took this number 273 equals Levites.</a:t>
            </a:r>
          </a:p>
          <a:p>
            <a:r>
              <a:rPr lang="en-US" dirty="0"/>
              <a:t> </a:t>
            </a:r>
          </a:p>
        </p:txBody>
      </p:sp>
      <p:grpSp>
        <p:nvGrpSpPr>
          <p:cNvPr id="7" name="Group 2">
            <a:extLst>
              <a:ext uri="{FF2B5EF4-FFF2-40B4-BE49-F238E27FC236}">
                <a16:creationId xmlns:a16="http://schemas.microsoft.com/office/drawing/2014/main" id="{EFFEB4AF-5369-4514-84F8-5C529ED4CAF8}"/>
              </a:ext>
            </a:extLst>
          </p:cNvPr>
          <p:cNvGrpSpPr>
            <a:grpSpLocks/>
          </p:cNvGrpSpPr>
          <p:nvPr/>
        </p:nvGrpSpPr>
        <p:grpSpPr bwMode="auto">
          <a:xfrm>
            <a:off x="2462701" y="4036647"/>
            <a:ext cx="3371850" cy="1257300"/>
            <a:chOff x="106756200" y="113499900"/>
            <a:chExt cx="3371850" cy="1257300"/>
          </a:xfrm>
        </p:grpSpPr>
        <p:sp>
          <p:nvSpPr>
            <p:cNvPr id="8" name="Text Box 3">
              <a:extLst>
                <a:ext uri="{FF2B5EF4-FFF2-40B4-BE49-F238E27FC236}">
                  <a16:creationId xmlns:a16="http://schemas.microsoft.com/office/drawing/2014/main" id="{97D7C287-8DF2-4401-A2CF-143295DA3628}"/>
                </a:ext>
              </a:extLst>
            </p:cNvPr>
            <p:cNvSpPr txBox="1">
              <a:spLocks noChangeArrowheads="1"/>
            </p:cNvSpPr>
            <p:nvPr/>
          </p:nvSpPr>
          <p:spPr bwMode="auto">
            <a:xfrm>
              <a:off x="106756200" y="113499900"/>
              <a:ext cx="3371850"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4">
              <a:extLst>
                <a:ext uri="{FF2B5EF4-FFF2-40B4-BE49-F238E27FC236}">
                  <a16:creationId xmlns:a16="http://schemas.microsoft.com/office/drawing/2014/main" id="{ECF435A0-7AB1-457B-8D1D-0E814E5EAA9A}"/>
                </a:ext>
              </a:extLst>
            </p:cNvPr>
            <p:cNvSpPr>
              <a:spLocks noChangeShapeType="1"/>
            </p:cNvSpPr>
            <p:nvPr/>
          </p:nvSpPr>
          <p:spPr bwMode="auto">
            <a:xfrm>
              <a:off x="106756200" y="114585750"/>
              <a:ext cx="29146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5">
              <a:extLst>
                <a:ext uri="{FF2B5EF4-FFF2-40B4-BE49-F238E27FC236}">
                  <a16:creationId xmlns:a16="http://schemas.microsoft.com/office/drawing/2014/main" id="{F2FA7183-ED7B-4C9A-8620-1C1A25174CB4}"/>
                </a:ext>
              </a:extLst>
            </p:cNvPr>
            <p:cNvSpPr>
              <a:spLocks noChangeShapeType="1"/>
            </p:cNvSpPr>
            <p:nvPr/>
          </p:nvSpPr>
          <p:spPr bwMode="auto">
            <a:xfrm>
              <a:off x="107099100" y="114014250"/>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6">
              <a:extLst>
                <a:ext uri="{FF2B5EF4-FFF2-40B4-BE49-F238E27FC236}">
                  <a16:creationId xmlns:a16="http://schemas.microsoft.com/office/drawing/2014/main" id="{100C27DF-5864-45F8-9041-F8DDF14ACD8F}"/>
                </a:ext>
              </a:extLst>
            </p:cNvPr>
            <p:cNvSpPr>
              <a:spLocks noChangeShapeType="1"/>
            </p:cNvSpPr>
            <p:nvPr/>
          </p:nvSpPr>
          <p:spPr bwMode="auto">
            <a:xfrm>
              <a:off x="106927650" y="114014250"/>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7">
              <a:extLst>
                <a:ext uri="{FF2B5EF4-FFF2-40B4-BE49-F238E27FC236}">
                  <a16:creationId xmlns:a16="http://schemas.microsoft.com/office/drawing/2014/main" id="{D75ADCAD-F606-40A2-91B6-8708019336AB}"/>
                </a:ext>
              </a:extLst>
            </p:cNvPr>
            <p:cNvSpPr txBox="1">
              <a:spLocks noChangeArrowheads="1"/>
            </p:cNvSpPr>
            <p:nvPr/>
          </p:nvSpPr>
          <p:spPr bwMode="auto">
            <a:xfrm>
              <a:off x="106813350" y="11355705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3" name="Group 8">
              <a:extLst>
                <a:ext uri="{FF2B5EF4-FFF2-40B4-BE49-F238E27FC236}">
                  <a16:creationId xmlns:a16="http://schemas.microsoft.com/office/drawing/2014/main" id="{CA4DDD62-D759-416E-9CF2-88C412F2FBB4}"/>
                </a:ext>
              </a:extLst>
            </p:cNvPr>
            <p:cNvGrpSpPr>
              <a:grpSpLocks/>
            </p:cNvGrpSpPr>
            <p:nvPr/>
          </p:nvGrpSpPr>
          <p:grpSpPr bwMode="auto">
            <a:xfrm>
              <a:off x="107784900" y="114242850"/>
              <a:ext cx="400050" cy="342900"/>
              <a:chOff x="107784900" y="114014250"/>
              <a:chExt cx="400050" cy="571500"/>
            </a:xfrm>
          </p:grpSpPr>
          <p:sp>
            <p:nvSpPr>
              <p:cNvPr id="18" name="Line 9">
                <a:extLst>
                  <a:ext uri="{FF2B5EF4-FFF2-40B4-BE49-F238E27FC236}">
                    <a16:creationId xmlns:a16="http://schemas.microsoft.com/office/drawing/2014/main" id="{914C5027-D022-4CAD-A2C8-96D4DEC4F46A}"/>
                  </a:ext>
                </a:extLst>
              </p:cNvPr>
              <p:cNvSpPr>
                <a:spLocks noChangeShapeType="1"/>
              </p:cNvSpPr>
              <p:nvPr/>
            </p:nvSpPr>
            <p:spPr bwMode="auto">
              <a:xfrm>
                <a:off x="107956350" y="114014250"/>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0">
                <a:extLst>
                  <a:ext uri="{FF2B5EF4-FFF2-40B4-BE49-F238E27FC236}">
                    <a16:creationId xmlns:a16="http://schemas.microsoft.com/office/drawing/2014/main" id="{2524395E-1672-47C0-9EF5-6CEEA9E8E7F5}"/>
                  </a:ext>
                </a:extLst>
              </p:cNvPr>
              <p:cNvSpPr>
                <a:spLocks noChangeShapeType="1"/>
              </p:cNvSpPr>
              <p:nvPr/>
            </p:nvSpPr>
            <p:spPr bwMode="auto">
              <a:xfrm>
                <a:off x="107784900" y="114014250"/>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4" name="Text Box 11">
              <a:extLst>
                <a:ext uri="{FF2B5EF4-FFF2-40B4-BE49-F238E27FC236}">
                  <a16:creationId xmlns:a16="http://schemas.microsoft.com/office/drawing/2014/main" id="{7335FF5B-4378-46EC-BC48-11DED68EBDA1}"/>
                </a:ext>
              </a:extLst>
            </p:cNvPr>
            <p:cNvSpPr txBox="1">
              <a:spLocks noChangeArrowheads="1"/>
            </p:cNvSpPr>
            <p:nvPr/>
          </p:nvSpPr>
          <p:spPr bwMode="auto">
            <a:xfrm>
              <a:off x="107727750" y="113957100"/>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2">
              <a:extLst>
                <a:ext uri="{FF2B5EF4-FFF2-40B4-BE49-F238E27FC236}">
                  <a16:creationId xmlns:a16="http://schemas.microsoft.com/office/drawing/2014/main" id="{7AA2B0DC-DE04-4A78-ADB2-D19582CFC5DC}"/>
                </a:ext>
              </a:extLst>
            </p:cNvPr>
            <p:cNvSpPr>
              <a:spLocks noChangeShapeType="1"/>
            </p:cNvSpPr>
            <p:nvPr/>
          </p:nvSpPr>
          <p:spPr bwMode="auto">
            <a:xfrm>
              <a:off x="108756450" y="114014250"/>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3">
              <a:extLst>
                <a:ext uri="{FF2B5EF4-FFF2-40B4-BE49-F238E27FC236}">
                  <a16:creationId xmlns:a16="http://schemas.microsoft.com/office/drawing/2014/main" id="{D55D6C76-3DCB-4B34-8B86-E3E6B5AF3241}"/>
                </a:ext>
              </a:extLst>
            </p:cNvPr>
            <p:cNvSpPr>
              <a:spLocks noChangeShapeType="1"/>
            </p:cNvSpPr>
            <p:nvPr/>
          </p:nvSpPr>
          <p:spPr bwMode="auto">
            <a:xfrm>
              <a:off x="108585000" y="114014250"/>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4">
              <a:extLst>
                <a:ext uri="{FF2B5EF4-FFF2-40B4-BE49-F238E27FC236}">
                  <a16:creationId xmlns:a16="http://schemas.microsoft.com/office/drawing/2014/main" id="{881FA152-1836-456B-8B65-9C98F1EC410D}"/>
                </a:ext>
              </a:extLst>
            </p:cNvPr>
            <p:cNvSpPr txBox="1">
              <a:spLocks noChangeArrowheads="1"/>
            </p:cNvSpPr>
            <p:nvPr/>
          </p:nvSpPr>
          <p:spPr bwMode="auto">
            <a:xfrm>
              <a:off x="108413550" y="113557050"/>
              <a:ext cx="800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Sunday law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shipwreck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22855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F871E7-361A-48BD-8464-7A633063D3CC}"/>
              </a:ext>
            </a:extLst>
          </p:cNvPr>
          <p:cNvSpPr>
            <a:spLocks noGrp="1"/>
          </p:cNvSpPr>
          <p:nvPr>
            <p:ph type="sldNum" sz="quarter" idx="12"/>
          </p:nvPr>
        </p:nvSpPr>
        <p:spPr/>
        <p:txBody>
          <a:bodyPr/>
          <a:lstStyle/>
          <a:p>
            <a:fld id="{1E1B8BD3-EEEF-4896-BEE3-06C250004F3C}" type="slidenum">
              <a:rPr lang="en-US" smtClean="0"/>
              <a:pPr/>
              <a:t>12</a:t>
            </a:fld>
            <a:endParaRPr lang="en-US"/>
          </a:p>
        </p:txBody>
      </p:sp>
      <p:sp>
        <p:nvSpPr>
          <p:cNvPr id="4" name="TextBox 3">
            <a:extLst>
              <a:ext uri="{FF2B5EF4-FFF2-40B4-BE49-F238E27FC236}">
                <a16:creationId xmlns:a16="http://schemas.microsoft.com/office/drawing/2014/main" id="{224775D7-6693-44F1-B9E7-BB742C563C79}"/>
              </a:ext>
            </a:extLst>
          </p:cNvPr>
          <p:cNvSpPr txBox="1"/>
          <p:nvPr/>
        </p:nvSpPr>
        <p:spPr>
          <a:xfrm>
            <a:off x="461108" y="2838267"/>
            <a:ext cx="7158892" cy="3539430"/>
          </a:xfrm>
          <a:prstGeom prst="rect">
            <a:avLst/>
          </a:prstGeom>
          <a:noFill/>
        </p:spPr>
        <p:txBody>
          <a:bodyPr wrap="square" rtlCol="0">
            <a:spAutoFit/>
          </a:bodyPr>
          <a:lstStyle/>
          <a:p>
            <a:r>
              <a:rPr lang="en-US" sz="1400" dirty="0">
                <a:latin typeface="Arial Narrow" panose="020B0606020202030204" pitchFamily="34" charset="0"/>
              </a:rPr>
              <a:t>What is happening to the Levites between </a:t>
            </a:r>
            <a:r>
              <a:rPr lang="en-US" sz="1400" dirty="0" err="1">
                <a:latin typeface="Arial Narrow" panose="020B0606020202030204" pitchFamily="34" charset="0"/>
              </a:rPr>
              <a:t>Panium</a:t>
            </a:r>
            <a:r>
              <a:rPr lang="en-US" sz="1400" dirty="0">
                <a:latin typeface="Arial Narrow" panose="020B0606020202030204" pitchFamily="34" charset="0"/>
              </a:rPr>
              <a:t> and the Sunday law?   It's the harvest for the Levites, they're being cut out. They’re marked between </a:t>
            </a:r>
            <a:r>
              <a:rPr lang="en-US" sz="1400" dirty="0" err="1">
                <a:latin typeface="Arial Narrow" panose="020B0606020202030204" pitchFamily="34" charset="0"/>
              </a:rPr>
              <a:t>Panium</a:t>
            </a:r>
            <a:r>
              <a:rPr lang="en-US" sz="1400" dirty="0">
                <a:latin typeface="Arial Narrow" panose="020B0606020202030204" pitchFamily="34" charset="0"/>
              </a:rPr>
              <a:t> and Sunday law for a specific reason.   When we took that number to 273 BC, we placed it between </a:t>
            </a:r>
            <a:r>
              <a:rPr lang="en-US" sz="1400" dirty="0" err="1">
                <a:latin typeface="Arial Narrow" panose="020B0606020202030204" pitchFamily="34" charset="0"/>
              </a:rPr>
              <a:t>Panium</a:t>
            </a:r>
            <a:r>
              <a:rPr lang="en-US" sz="1400" dirty="0">
                <a:latin typeface="Arial Narrow" panose="020B0606020202030204" pitchFamily="34" charset="0"/>
              </a:rPr>
              <a:t> and what way mark?  272 BC. What happened in 272 </a:t>
            </a:r>
            <a:r>
              <a:rPr lang="en-US" sz="1400" dirty="0" err="1">
                <a:latin typeface="Arial Narrow" panose="020B0606020202030204" pitchFamily="34" charset="0"/>
              </a:rPr>
              <a:t>bc</a:t>
            </a:r>
            <a:r>
              <a:rPr lang="en-US" sz="1400" dirty="0">
                <a:latin typeface="Arial Narrow" panose="020B0606020202030204" pitchFamily="34" charset="0"/>
              </a:rPr>
              <a:t>?  We have two subjects, a king and a kingdom, Pyrrhus and Tarentum. In this history the King of the South for Italy is Tarentum and then 275 </a:t>
            </a:r>
            <a:r>
              <a:rPr lang="en-US" sz="1400" dirty="0" err="1">
                <a:latin typeface="Arial Narrow" panose="020B0606020202030204" pitchFamily="34" charset="0"/>
              </a:rPr>
              <a:t>bc</a:t>
            </a:r>
            <a:r>
              <a:rPr lang="en-US" sz="1400" dirty="0">
                <a:latin typeface="Arial Narrow" panose="020B0606020202030204" pitchFamily="34" charset="0"/>
              </a:rPr>
              <a:t> -between 275 and 272, Pyrrhus is still alive and Tarentum is still holding out against Rome.  Rome has besieged it but Tarentum is still independent to Rome.  Pyrrhus is still alive. From 275 to 272. In 272 Pyrrhus is fighting in another city, he makes some bad mistakes in this battle.  In the battle before his eldest son is killed.  He is not thinking clearly. He engages in a battle with the city of Argos, down in Greece.  Instead of fighting outside the city, through some bad decisions, he ends up fighting inside the city, in the alleyways or streets.  His army is scattered through the city and it's hand-to-hand combat in close quarters. In this combat, he finds himself down an alleyway fighting a soldier, and the soldier’s mother is above him in a higher story of the building.   She's looking out the window and watching her son fight Pyrrhus. She begins to take tiles off the roof and throw them at Pyrrhus.  She strikes him across the head and he falls stunned, falls from his horse, he was on horseback. And the soldier killed him.  Cut off his head. So in 272 BC Pyrrhus is killed. At the same time, in 272 possibly as a result o hearing of the death of Pyrrhus, Tarentum surrenders to Rome. Now Rome has total control of all of Italy.</a:t>
            </a:r>
          </a:p>
        </p:txBody>
      </p:sp>
      <p:sp>
        <p:nvSpPr>
          <p:cNvPr id="6" name="Line 3">
            <a:extLst>
              <a:ext uri="{FF2B5EF4-FFF2-40B4-BE49-F238E27FC236}">
                <a16:creationId xmlns:a16="http://schemas.microsoft.com/office/drawing/2014/main" id="{606A9A17-7339-4D26-B5FB-2B670C1FFD0A}"/>
              </a:ext>
            </a:extLst>
          </p:cNvPr>
          <p:cNvSpPr>
            <a:spLocks noChangeShapeType="1"/>
          </p:cNvSpPr>
          <p:nvPr/>
        </p:nvSpPr>
        <p:spPr bwMode="auto">
          <a:xfrm flipV="1">
            <a:off x="1870321" y="1718711"/>
            <a:ext cx="8331685" cy="3693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4">
            <a:extLst>
              <a:ext uri="{FF2B5EF4-FFF2-40B4-BE49-F238E27FC236}">
                <a16:creationId xmlns:a16="http://schemas.microsoft.com/office/drawing/2014/main" id="{339AF796-50F6-4593-8934-0DE1918A5BAC}"/>
              </a:ext>
            </a:extLst>
          </p:cNvPr>
          <p:cNvSpPr>
            <a:spLocks noChangeShapeType="1"/>
          </p:cNvSpPr>
          <p:nvPr/>
        </p:nvSpPr>
        <p:spPr bwMode="auto">
          <a:xfrm>
            <a:off x="2477848" y="1147212"/>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5">
            <a:extLst>
              <a:ext uri="{FF2B5EF4-FFF2-40B4-BE49-F238E27FC236}">
                <a16:creationId xmlns:a16="http://schemas.microsoft.com/office/drawing/2014/main" id="{86EFF832-F49B-40A5-A364-6EF4EAEF6CF4}"/>
              </a:ext>
            </a:extLst>
          </p:cNvPr>
          <p:cNvSpPr>
            <a:spLocks noChangeShapeType="1"/>
          </p:cNvSpPr>
          <p:nvPr/>
        </p:nvSpPr>
        <p:spPr bwMode="auto">
          <a:xfrm>
            <a:off x="2306398" y="1147212"/>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6">
            <a:extLst>
              <a:ext uri="{FF2B5EF4-FFF2-40B4-BE49-F238E27FC236}">
                <a16:creationId xmlns:a16="http://schemas.microsoft.com/office/drawing/2014/main" id="{79D7A465-B6CA-4098-8663-54B720E4B663}"/>
              </a:ext>
            </a:extLst>
          </p:cNvPr>
          <p:cNvSpPr txBox="1">
            <a:spLocks noChangeArrowheads="1"/>
          </p:cNvSpPr>
          <p:nvPr/>
        </p:nvSpPr>
        <p:spPr bwMode="auto">
          <a:xfrm>
            <a:off x="2306398" y="80431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7">
            <a:extLst>
              <a:ext uri="{FF2B5EF4-FFF2-40B4-BE49-F238E27FC236}">
                <a16:creationId xmlns:a16="http://schemas.microsoft.com/office/drawing/2014/main" id="{F86A3DE9-4095-438E-8195-A47869657470}"/>
              </a:ext>
            </a:extLst>
          </p:cNvPr>
          <p:cNvSpPr txBox="1">
            <a:spLocks noChangeArrowheads="1"/>
          </p:cNvSpPr>
          <p:nvPr/>
        </p:nvSpPr>
        <p:spPr bwMode="auto">
          <a:xfrm>
            <a:off x="2192098" y="1775862"/>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Thurri appeals to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8">
            <a:extLst>
              <a:ext uri="{FF2B5EF4-FFF2-40B4-BE49-F238E27FC236}">
                <a16:creationId xmlns:a16="http://schemas.microsoft.com/office/drawing/2014/main" id="{DA67E169-6C20-4B97-8E70-AD7D41A2F9A6}"/>
              </a:ext>
            </a:extLst>
          </p:cNvPr>
          <p:cNvSpPr>
            <a:spLocks noChangeShapeType="1"/>
          </p:cNvSpPr>
          <p:nvPr/>
        </p:nvSpPr>
        <p:spPr bwMode="auto">
          <a:xfrm>
            <a:off x="3220798" y="1147212"/>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9">
            <a:extLst>
              <a:ext uri="{FF2B5EF4-FFF2-40B4-BE49-F238E27FC236}">
                <a16:creationId xmlns:a16="http://schemas.microsoft.com/office/drawing/2014/main" id="{E5B3C752-2B52-4ACD-8C17-76F887983A58}"/>
              </a:ext>
            </a:extLst>
          </p:cNvPr>
          <p:cNvSpPr>
            <a:spLocks noChangeShapeType="1"/>
          </p:cNvSpPr>
          <p:nvPr/>
        </p:nvSpPr>
        <p:spPr bwMode="auto">
          <a:xfrm>
            <a:off x="3049348" y="1147212"/>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0">
            <a:extLst>
              <a:ext uri="{FF2B5EF4-FFF2-40B4-BE49-F238E27FC236}">
                <a16:creationId xmlns:a16="http://schemas.microsoft.com/office/drawing/2014/main" id="{42D424E0-BBB7-4A01-9923-BB73E007D089}"/>
              </a:ext>
            </a:extLst>
          </p:cNvPr>
          <p:cNvSpPr txBox="1">
            <a:spLocks noChangeArrowheads="1"/>
          </p:cNvSpPr>
          <p:nvPr/>
        </p:nvSpPr>
        <p:spPr bwMode="auto">
          <a:xfrm>
            <a:off x="3049348" y="80431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1">
            <a:extLst>
              <a:ext uri="{FF2B5EF4-FFF2-40B4-BE49-F238E27FC236}">
                <a16:creationId xmlns:a16="http://schemas.microsoft.com/office/drawing/2014/main" id="{D343A213-C12F-42E9-96F2-7EEFC03A062E}"/>
              </a:ext>
            </a:extLst>
          </p:cNvPr>
          <p:cNvSpPr txBox="1">
            <a:spLocks noChangeArrowheads="1"/>
          </p:cNvSpPr>
          <p:nvPr/>
        </p:nvSpPr>
        <p:spPr bwMode="auto">
          <a:xfrm>
            <a:off x="2935048" y="1775862"/>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Tarentum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2">
            <a:extLst>
              <a:ext uri="{FF2B5EF4-FFF2-40B4-BE49-F238E27FC236}">
                <a16:creationId xmlns:a16="http://schemas.microsoft.com/office/drawing/2014/main" id="{16426939-035D-41FD-912C-D2BFD79465EF}"/>
              </a:ext>
            </a:extLst>
          </p:cNvPr>
          <p:cNvSpPr>
            <a:spLocks noChangeShapeType="1"/>
          </p:cNvSpPr>
          <p:nvPr/>
        </p:nvSpPr>
        <p:spPr bwMode="auto">
          <a:xfrm>
            <a:off x="4020898" y="1147212"/>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3">
            <a:extLst>
              <a:ext uri="{FF2B5EF4-FFF2-40B4-BE49-F238E27FC236}">
                <a16:creationId xmlns:a16="http://schemas.microsoft.com/office/drawing/2014/main" id="{63CDAFD2-48F3-4440-9A7D-6DE04327CCC9}"/>
              </a:ext>
            </a:extLst>
          </p:cNvPr>
          <p:cNvSpPr>
            <a:spLocks noChangeShapeType="1"/>
          </p:cNvSpPr>
          <p:nvPr/>
        </p:nvSpPr>
        <p:spPr bwMode="auto">
          <a:xfrm>
            <a:off x="3849448" y="1147212"/>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4">
            <a:extLst>
              <a:ext uri="{FF2B5EF4-FFF2-40B4-BE49-F238E27FC236}">
                <a16:creationId xmlns:a16="http://schemas.microsoft.com/office/drawing/2014/main" id="{DCA9B6FE-B4C5-40DC-A9FB-F63DEDAD8B76}"/>
              </a:ext>
            </a:extLst>
          </p:cNvPr>
          <p:cNvSpPr txBox="1">
            <a:spLocks noChangeArrowheads="1"/>
          </p:cNvSpPr>
          <p:nvPr/>
        </p:nvSpPr>
        <p:spPr bwMode="auto">
          <a:xfrm>
            <a:off x="3849448" y="80431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5">
            <a:extLst>
              <a:ext uri="{FF2B5EF4-FFF2-40B4-BE49-F238E27FC236}">
                <a16:creationId xmlns:a16="http://schemas.microsoft.com/office/drawing/2014/main" id="{F7705363-5AF3-4CCE-AE20-C76A846C4BBB}"/>
              </a:ext>
            </a:extLst>
          </p:cNvPr>
          <p:cNvSpPr txBox="1">
            <a:spLocks noChangeArrowheads="1"/>
          </p:cNvSpPr>
          <p:nvPr/>
        </p:nvSpPr>
        <p:spPr bwMode="auto">
          <a:xfrm>
            <a:off x="3735148" y="1833012"/>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arrives in 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6">
            <a:extLst>
              <a:ext uri="{FF2B5EF4-FFF2-40B4-BE49-F238E27FC236}">
                <a16:creationId xmlns:a16="http://schemas.microsoft.com/office/drawing/2014/main" id="{F21084CB-9E3C-4870-8F1A-E4C81DEE23B2}"/>
              </a:ext>
            </a:extLst>
          </p:cNvPr>
          <p:cNvSpPr>
            <a:spLocks noChangeShapeType="1"/>
          </p:cNvSpPr>
          <p:nvPr/>
        </p:nvSpPr>
        <p:spPr bwMode="auto">
          <a:xfrm>
            <a:off x="6303555" y="1147212"/>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7">
            <a:extLst>
              <a:ext uri="{FF2B5EF4-FFF2-40B4-BE49-F238E27FC236}">
                <a16:creationId xmlns:a16="http://schemas.microsoft.com/office/drawing/2014/main" id="{674130F5-C6F0-41B3-801D-4E347E40F518}"/>
              </a:ext>
            </a:extLst>
          </p:cNvPr>
          <p:cNvSpPr>
            <a:spLocks noChangeShapeType="1"/>
          </p:cNvSpPr>
          <p:nvPr/>
        </p:nvSpPr>
        <p:spPr bwMode="auto">
          <a:xfrm>
            <a:off x="6132105" y="1147212"/>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18">
            <a:extLst>
              <a:ext uri="{FF2B5EF4-FFF2-40B4-BE49-F238E27FC236}">
                <a16:creationId xmlns:a16="http://schemas.microsoft.com/office/drawing/2014/main" id="{67E13DAA-0A53-4442-8B9A-617FFD0D9B94}"/>
              </a:ext>
            </a:extLst>
          </p:cNvPr>
          <p:cNvSpPr txBox="1">
            <a:spLocks noChangeArrowheads="1"/>
          </p:cNvSpPr>
          <p:nvPr/>
        </p:nvSpPr>
        <p:spPr bwMode="auto">
          <a:xfrm>
            <a:off x="6132105" y="80431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19">
            <a:extLst>
              <a:ext uri="{FF2B5EF4-FFF2-40B4-BE49-F238E27FC236}">
                <a16:creationId xmlns:a16="http://schemas.microsoft.com/office/drawing/2014/main" id="{51AFAFB1-DA38-40F2-880D-5B321E94A1BB}"/>
              </a:ext>
            </a:extLst>
          </p:cNvPr>
          <p:cNvSpPr txBox="1">
            <a:spLocks noChangeArrowheads="1"/>
          </p:cNvSpPr>
          <p:nvPr/>
        </p:nvSpPr>
        <p:spPr bwMode="auto">
          <a:xfrm rot="20734477">
            <a:off x="4820998" y="1318662"/>
            <a:ext cx="6572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elephants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0">
            <a:extLst>
              <a:ext uri="{FF2B5EF4-FFF2-40B4-BE49-F238E27FC236}">
                <a16:creationId xmlns:a16="http://schemas.microsoft.com/office/drawing/2014/main" id="{67FA1C4F-B603-4B11-B9FC-21F429AA85F3}"/>
              </a:ext>
            </a:extLst>
          </p:cNvPr>
          <p:cNvSpPr txBox="1">
            <a:spLocks noChangeArrowheads="1"/>
          </p:cNvSpPr>
          <p:nvPr/>
        </p:nvSpPr>
        <p:spPr bwMode="auto">
          <a:xfrm>
            <a:off x="6017805" y="404262"/>
            <a:ext cx="62865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21">
            <a:extLst>
              <a:ext uri="{FF2B5EF4-FFF2-40B4-BE49-F238E27FC236}">
                <a16:creationId xmlns:a16="http://schemas.microsoft.com/office/drawing/2014/main" id="{03442BC5-3877-445B-B0BA-9148BA1744E4}"/>
              </a:ext>
            </a:extLst>
          </p:cNvPr>
          <p:cNvSpPr>
            <a:spLocks noChangeShapeType="1"/>
          </p:cNvSpPr>
          <p:nvPr/>
        </p:nvSpPr>
        <p:spPr bwMode="auto">
          <a:xfrm>
            <a:off x="4878148" y="1147212"/>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2">
            <a:extLst>
              <a:ext uri="{FF2B5EF4-FFF2-40B4-BE49-F238E27FC236}">
                <a16:creationId xmlns:a16="http://schemas.microsoft.com/office/drawing/2014/main" id="{CE688854-02D4-4E62-B48D-A08B5C34C568}"/>
              </a:ext>
            </a:extLst>
          </p:cNvPr>
          <p:cNvSpPr>
            <a:spLocks noChangeShapeType="1"/>
          </p:cNvSpPr>
          <p:nvPr/>
        </p:nvSpPr>
        <p:spPr bwMode="auto">
          <a:xfrm>
            <a:off x="4706698" y="1147212"/>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3">
            <a:extLst>
              <a:ext uri="{FF2B5EF4-FFF2-40B4-BE49-F238E27FC236}">
                <a16:creationId xmlns:a16="http://schemas.microsoft.com/office/drawing/2014/main" id="{8BF5C0D6-B343-461E-8339-B65419990C67}"/>
              </a:ext>
            </a:extLst>
          </p:cNvPr>
          <p:cNvSpPr txBox="1">
            <a:spLocks noChangeArrowheads="1"/>
          </p:cNvSpPr>
          <p:nvPr/>
        </p:nvSpPr>
        <p:spPr bwMode="auto">
          <a:xfrm>
            <a:off x="4706698" y="80431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4">
            <a:extLst>
              <a:ext uri="{FF2B5EF4-FFF2-40B4-BE49-F238E27FC236}">
                <a16:creationId xmlns:a16="http://schemas.microsoft.com/office/drawing/2014/main" id="{A7FA00E5-AEB9-4C24-B5E2-91439AF202D1}"/>
              </a:ext>
            </a:extLst>
          </p:cNvPr>
          <p:cNvSpPr txBox="1">
            <a:spLocks noChangeArrowheads="1"/>
          </p:cNvSpPr>
          <p:nvPr/>
        </p:nvSpPr>
        <p:spPr bwMode="auto">
          <a:xfrm>
            <a:off x="4535248" y="1833012"/>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t>
            </a:r>
            <a:r>
              <a:rPr kumimoji="0" lang="en-US" altLang="en-US" sz="1200" b="0"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5">
            <a:extLst>
              <a:ext uri="{FF2B5EF4-FFF2-40B4-BE49-F238E27FC236}">
                <a16:creationId xmlns:a16="http://schemas.microsoft.com/office/drawing/2014/main" id="{438B2827-1E01-422D-B5CC-5AF96ED3F6CE}"/>
              </a:ext>
            </a:extLst>
          </p:cNvPr>
          <p:cNvSpPr txBox="1">
            <a:spLocks noChangeArrowheads="1"/>
          </p:cNvSpPr>
          <p:nvPr/>
        </p:nvSpPr>
        <p:spPr bwMode="auto">
          <a:xfrm>
            <a:off x="4592398" y="404262"/>
            <a:ext cx="62865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6">
            <a:extLst>
              <a:ext uri="{FF2B5EF4-FFF2-40B4-BE49-F238E27FC236}">
                <a16:creationId xmlns:a16="http://schemas.microsoft.com/office/drawing/2014/main" id="{54E23A58-16E8-481B-BAC7-6E0241987CD3}"/>
              </a:ext>
            </a:extLst>
          </p:cNvPr>
          <p:cNvSpPr txBox="1">
            <a:spLocks noChangeArrowheads="1"/>
          </p:cNvSpPr>
          <p:nvPr/>
        </p:nvSpPr>
        <p:spPr bwMode="auto">
          <a:xfrm>
            <a:off x="6017805" y="1833012"/>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t>
            </a:r>
            <a:r>
              <a:rPr kumimoji="0" lang="en-US" altLang="en-US" sz="1200" b="0"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7">
            <a:extLst>
              <a:ext uri="{FF2B5EF4-FFF2-40B4-BE49-F238E27FC236}">
                <a16:creationId xmlns:a16="http://schemas.microsoft.com/office/drawing/2014/main" id="{10182F69-0F7A-4854-A6F0-6F2F3F3D4474}"/>
              </a:ext>
            </a:extLst>
          </p:cNvPr>
          <p:cNvSpPr txBox="1">
            <a:spLocks noChangeArrowheads="1"/>
          </p:cNvSpPr>
          <p:nvPr/>
        </p:nvSpPr>
        <p:spPr bwMode="auto">
          <a:xfrm>
            <a:off x="6303555" y="1432962"/>
            <a:ext cx="6572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Armistice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28">
            <a:extLst>
              <a:ext uri="{FF2B5EF4-FFF2-40B4-BE49-F238E27FC236}">
                <a16:creationId xmlns:a16="http://schemas.microsoft.com/office/drawing/2014/main" id="{A4BFFD3D-6DB2-47BC-B34E-08BE05277D0F}"/>
              </a:ext>
            </a:extLst>
          </p:cNvPr>
          <p:cNvSpPr>
            <a:spLocks noChangeShapeType="1"/>
          </p:cNvSpPr>
          <p:nvPr/>
        </p:nvSpPr>
        <p:spPr bwMode="auto">
          <a:xfrm>
            <a:off x="7675155" y="1147212"/>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29">
            <a:extLst>
              <a:ext uri="{FF2B5EF4-FFF2-40B4-BE49-F238E27FC236}">
                <a16:creationId xmlns:a16="http://schemas.microsoft.com/office/drawing/2014/main" id="{CE6E6769-CAE6-4505-B5D9-9D17E50E977F}"/>
              </a:ext>
            </a:extLst>
          </p:cNvPr>
          <p:cNvSpPr>
            <a:spLocks noChangeShapeType="1"/>
          </p:cNvSpPr>
          <p:nvPr/>
        </p:nvSpPr>
        <p:spPr bwMode="auto">
          <a:xfrm>
            <a:off x="7503705" y="1147212"/>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Text Box 30">
            <a:extLst>
              <a:ext uri="{FF2B5EF4-FFF2-40B4-BE49-F238E27FC236}">
                <a16:creationId xmlns:a16="http://schemas.microsoft.com/office/drawing/2014/main" id="{A853FBBB-325D-4BF6-8E4B-B1F83C4CE51C}"/>
              </a:ext>
            </a:extLst>
          </p:cNvPr>
          <p:cNvSpPr txBox="1">
            <a:spLocks noChangeArrowheads="1"/>
          </p:cNvSpPr>
          <p:nvPr/>
        </p:nvSpPr>
        <p:spPr bwMode="auto">
          <a:xfrm>
            <a:off x="7503705" y="80431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1">
            <a:extLst>
              <a:ext uri="{FF2B5EF4-FFF2-40B4-BE49-F238E27FC236}">
                <a16:creationId xmlns:a16="http://schemas.microsoft.com/office/drawing/2014/main" id="{8A84F9E1-2FA3-46FB-AD5C-274ED935ED73}"/>
              </a:ext>
            </a:extLst>
          </p:cNvPr>
          <p:cNvSpPr txBox="1">
            <a:spLocks noChangeArrowheads="1"/>
          </p:cNvSpPr>
          <p:nvPr/>
        </p:nvSpPr>
        <p:spPr bwMode="auto">
          <a:xfrm>
            <a:off x="6817905" y="975762"/>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a:ln>
                  <a:noFill/>
                </a:ln>
                <a:solidFill>
                  <a:srgbClr val="000000"/>
                </a:solidFill>
                <a:effectLst/>
                <a:latin typeface="Arial Narrow" panose="020B0606020202030204" pitchFamily="34" charset="0"/>
              </a:rPr>
              <a:t>Dictator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a:ln>
                  <a:noFill/>
                </a:ln>
                <a:solidFill>
                  <a:srgbClr val="000000"/>
                </a:solidFill>
                <a:effectLst/>
                <a:latin typeface="Arial Narrow" panose="020B0606020202030204" pitchFamily="34" charset="0"/>
              </a:rPr>
              <a:t>temple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2">
            <a:extLst>
              <a:ext uri="{FF2B5EF4-FFF2-40B4-BE49-F238E27FC236}">
                <a16:creationId xmlns:a16="http://schemas.microsoft.com/office/drawing/2014/main" id="{C3113C86-6C94-4325-B4F5-FD985E66D1E8}"/>
              </a:ext>
            </a:extLst>
          </p:cNvPr>
          <p:cNvSpPr txBox="1">
            <a:spLocks noChangeArrowheads="1"/>
          </p:cNvSpPr>
          <p:nvPr/>
        </p:nvSpPr>
        <p:spPr bwMode="auto">
          <a:xfrm>
            <a:off x="7389405" y="404262"/>
            <a:ext cx="8001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3">
            <a:extLst>
              <a:ext uri="{FF2B5EF4-FFF2-40B4-BE49-F238E27FC236}">
                <a16:creationId xmlns:a16="http://schemas.microsoft.com/office/drawing/2014/main" id="{9A3276FA-DEB5-4F1B-90B9-30178A59325E}"/>
              </a:ext>
            </a:extLst>
          </p:cNvPr>
          <p:cNvSpPr txBox="1">
            <a:spLocks noChangeArrowheads="1"/>
          </p:cNvSpPr>
          <p:nvPr/>
        </p:nvSpPr>
        <p:spPr bwMode="auto">
          <a:xfrm>
            <a:off x="7332255" y="1833012"/>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t>
            </a:r>
            <a:r>
              <a:rPr kumimoji="0" lang="en-US" altLang="en-US" sz="12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Line 34">
            <a:extLst>
              <a:ext uri="{FF2B5EF4-FFF2-40B4-BE49-F238E27FC236}">
                <a16:creationId xmlns:a16="http://schemas.microsoft.com/office/drawing/2014/main" id="{6247188A-F6C3-444F-9FB4-D7B3AA98F097}"/>
              </a:ext>
            </a:extLst>
          </p:cNvPr>
          <p:cNvSpPr>
            <a:spLocks noChangeShapeType="1"/>
          </p:cNvSpPr>
          <p:nvPr/>
        </p:nvSpPr>
        <p:spPr bwMode="auto">
          <a:xfrm>
            <a:off x="8643362" y="1371416"/>
            <a:ext cx="0" cy="3429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5">
            <a:extLst>
              <a:ext uri="{FF2B5EF4-FFF2-40B4-BE49-F238E27FC236}">
                <a16:creationId xmlns:a16="http://schemas.microsoft.com/office/drawing/2014/main" id="{E52FE707-6B09-4F1C-8A3A-BE91AC268A8A}"/>
              </a:ext>
            </a:extLst>
          </p:cNvPr>
          <p:cNvSpPr>
            <a:spLocks noChangeShapeType="1"/>
          </p:cNvSpPr>
          <p:nvPr/>
        </p:nvSpPr>
        <p:spPr bwMode="auto">
          <a:xfrm>
            <a:off x="8414762" y="1371416"/>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 Box 36">
            <a:extLst>
              <a:ext uri="{FF2B5EF4-FFF2-40B4-BE49-F238E27FC236}">
                <a16:creationId xmlns:a16="http://schemas.microsoft.com/office/drawing/2014/main" id="{9189BF8D-379D-43CB-8E60-04A9E363014E}"/>
              </a:ext>
            </a:extLst>
          </p:cNvPr>
          <p:cNvSpPr txBox="1">
            <a:spLocks noChangeArrowheads="1"/>
          </p:cNvSpPr>
          <p:nvPr/>
        </p:nvSpPr>
        <p:spPr bwMode="auto">
          <a:xfrm>
            <a:off x="8414762" y="1028516"/>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Line 37">
            <a:extLst>
              <a:ext uri="{FF2B5EF4-FFF2-40B4-BE49-F238E27FC236}">
                <a16:creationId xmlns:a16="http://schemas.microsoft.com/office/drawing/2014/main" id="{A73B4EC9-62A4-4EC2-B84F-40E5A8FA2C1F}"/>
              </a:ext>
            </a:extLst>
          </p:cNvPr>
          <p:cNvSpPr>
            <a:spLocks noChangeShapeType="1"/>
          </p:cNvSpPr>
          <p:nvPr/>
        </p:nvSpPr>
        <p:spPr bwMode="auto">
          <a:xfrm>
            <a:off x="9651283" y="1142816"/>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38">
            <a:extLst>
              <a:ext uri="{FF2B5EF4-FFF2-40B4-BE49-F238E27FC236}">
                <a16:creationId xmlns:a16="http://schemas.microsoft.com/office/drawing/2014/main" id="{4D61D5D1-7A20-4D06-9674-60FD95D20FF7}"/>
              </a:ext>
            </a:extLst>
          </p:cNvPr>
          <p:cNvSpPr>
            <a:spLocks noChangeShapeType="1"/>
          </p:cNvSpPr>
          <p:nvPr/>
        </p:nvSpPr>
        <p:spPr bwMode="auto">
          <a:xfrm>
            <a:off x="9479833" y="1142816"/>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39">
            <a:extLst>
              <a:ext uri="{FF2B5EF4-FFF2-40B4-BE49-F238E27FC236}">
                <a16:creationId xmlns:a16="http://schemas.microsoft.com/office/drawing/2014/main" id="{85A894CB-E163-44F4-A04D-6C405286D223}"/>
              </a:ext>
            </a:extLst>
          </p:cNvPr>
          <p:cNvSpPr txBox="1">
            <a:spLocks noChangeArrowheads="1"/>
          </p:cNvSpPr>
          <p:nvPr/>
        </p:nvSpPr>
        <p:spPr bwMode="auto">
          <a:xfrm>
            <a:off x="9479833" y="799916"/>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45" name="Group 42">
            <a:extLst>
              <a:ext uri="{FF2B5EF4-FFF2-40B4-BE49-F238E27FC236}">
                <a16:creationId xmlns:a16="http://schemas.microsoft.com/office/drawing/2014/main" id="{0254880D-7EC2-46B9-B199-989BE6BC75CF}"/>
              </a:ext>
            </a:extLst>
          </p:cNvPr>
          <p:cNvGrpSpPr>
            <a:grpSpLocks/>
          </p:cNvGrpSpPr>
          <p:nvPr/>
        </p:nvGrpSpPr>
        <p:grpSpPr bwMode="auto">
          <a:xfrm>
            <a:off x="8073292" y="3919110"/>
            <a:ext cx="3371850" cy="1257300"/>
            <a:chOff x="113871375" y="109585125"/>
            <a:chExt cx="3371850" cy="1257300"/>
          </a:xfrm>
        </p:grpSpPr>
        <p:sp>
          <p:nvSpPr>
            <p:cNvPr id="46" name="Text Box 43">
              <a:extLst>
                <a:ext uri="{FF2B5EF4-FFF2-40B4-BE49-F238E27FC236}">
                  <a16:creationId xmlns:a16="http://schemas.microsoft.com/office/drawing/2014/main" id="{C0DDB6E3-17CF-4604-8146-66867676CBC5}"/>
                </a:ext>
              </a:extLst>
            </p:cNvPr>
            <p:cNvSpPr txBox="1">
              <a:spLocks noChangeArrowheads="1"/>
            </p:cNvSpPr>
            <p:nvPr/>
          </p:nvSpPr>
          <p:spPr bwMode="auto">
            <a:xfrm>
              <a:off x="113871375" y="109585125"/>
              <a:ext cx="3371850"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Line 44">
              <a:extLst>
                <a:ext uri="{FF2B5EF4-FFF2-40B4-BE49-F238E27FC236}">
                  <a16:creationId xmlns:a16="http://schemas.microsoft.com/office/drawing/2014/main" id="{105A374F-0B81-471C-8C03-0A9D226298CC}"/>
                </a:ext>
              </a:extLst>
            </p:cNvPr>
            <p:cNvSpPr>
              <a:spLocks noChangeShapeType="1"/>
            </p:cNvSpPr>
            <p:nvPr/>
          </p:nvSpPr>
          <p:spPr bwMode="auto">
            <a:xfrm>
              <a:off x="113871375" y="110670975"/>
              <a:ext cx="29146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5">
              <a:extLst>
                <a:ext uri="{FF2B5EF4-FFF2-40B4-BE49-F238E27FC236}">
                  <a16:creationId xmlns:a16="http://schemas.microsoft.com/office/drawing/2014/main" id="{9043D36C-533F-4CA4-A832-30EFF61C1025}"/>
                </a:ext>
              </a:extLst>
            </p:cNvPr>
            <p:cNvSpPr>
              <a:spLocks noChangeShapeType="1"/>
            </p:cNvSpPr>
            <p:nvPr/>
          </p:nvSpPr>
          <p:spPr bwMode="auto">
            <a:xfrm>
              <a:off x="114214275" y="110099475"/>
              <a:ext cx="1"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6">
              <a:extLst>
                <a:ext uri="{FF2B5EF4-FFF2-40B4-BE49-F238E27FC236}">
                  <a16:creationId xmlns:a16="http://schemas.microsoft.com/office/drawing/2014/main" id="{D6D8F9F5-9DE8-4B99-AAB2-39BBC4DBE48E}"/>
                </a:ext>
              </a:extLst>
            </p:cNvPr>
            <p:cNvSpPr>
              <a:spLocks noChangeShapeType="1"/>
            </p:cNvSpPr>
            <p:nvPr/>
          </p:nvSpPr>
          <p:spPr bwMode="auto">
            <a:xfrm>
              <a:off x="114042825" y="110099475"/>
              <a:ext cx="400050" cy="1"/>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47">
              <a:extLst>
                <a:ext uri="{FF2B5EF4-FFF2-40B4-BE49-F238E27FC236}">
                  <a16:creationId xmlns:a16="http://schemas.microsoft.com/office/drawing/2014/main" id="{EE44BF0A-4935-42CF-87E3-63511C73F65E}"/>
                </a:ext>
              </a:extLst>
            </p:cNvPr>
            <p:cNvSpPr txBox="1">
              <a:spLocks noChangeArrowheads="1"/>
            </p:cNvSpPr>
            <p:nvPr/>
          </p:nvSpPr>
          <p:spPr bwMode="auto">
            <a:xfrm>
              <a:off x="113928525" y="10964227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2" name="Group 48">
              <a:extLst>
                <a:ext uri="{FF2B5EF4-FFF2-40B4-BE49-F238E27FC236}">
                  <a16:creationId xmlns:a16="http://schemas.microsoft.com/office/drawing/2014/main" id="{61248B0C-DF19-4CA0-84AB-FEA38BB25977}"/>
                </a:ext>
              </a:extLst>
            </p:cNvPr>
            <p:cNvGrpSpPr>
              <a:grpSpLocks/>
            </p:cNvGrpSpPr>
            <p:nvPr/>
          </p:nvGrpSpPr>
          <p:grpSpPr bwMode="auto">
            <a:xfrm>
              <a:off x="114900075" y="110328075"/>
              <a:ext cx="400050" cy="342900"/>
              <a:chOff x="114900075" y="107489625"/>
              <a:chExt cx="400050" cy="571500"/>
            </a:xfrm>
          </p:grpSpPr>
          <p:sp>
            <p:nvSpPr>
              <p:cNvPr id="57" name="Line 49">
                <a:extLst>
                  <a:ext uri="{FF2B5EF4-FFF2-40B4-BE49-F238E27FC236}">
                    <a16:creationId xmlns:a16="http://schemas.microsoft.com/office/drawing/2014/main" id="{AAD3E432-E050-4D81-B864-769016F88805}"/>
                  </a:ext>
                </a:extLst>
              </p:cNvPr>
              <p:cNvSpPr>
                <a:spLocks noChangeShapeType="1"/>
              </p:cNvSpPr>
              <p:nvPr/>
            </p:nvSpPr>
            <p:spPr bwMode="auto">
              <a:xfrm>
                <a:off x="115071525" y="107489625"/>
                <a:ext cx="1"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Line 50">
                <a:extLst>
                  <a:ext uri="{FF2B5EF4-FFF2-40B4-BE49-F238E27FC236}">
                    <a16:creationId xmlns:a16="http://schemas.microsoft.com/office/drawing/2014/main" id="{83DC2B58-ED5D-4102-803A-58A7068C9369}"/>
                  </a:ext>
                </a:extLst>
              </p:cNvPr>
              <p:cNvSpPr>
                <a:spLocks noChangeShapeType="1"/>
              </p:cNvSpPr>
              <p:nvPr/>
            </p:nvSpPr>
            <p:spPr bwMode="auto">
              <a:xfrm>
                <a:off x="114900075" y="107489625"/>
                <a:ext cx="400050" cy="2"/>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53" name="Text Box 51">
              <a:extLst>
                <a:ext uri="{FF2B5EF4-FFF2-40B4-BE49-F238E27FC236}">
                  <a16:creationId xmlns:a16="http://schemas.microsoft.com/office/drawing/2014/main" id="{93B40836-D207-4507-B5AB-948694B5789F}"/>
                </a:ext>
              </a:extLst>
            </p:cNvPr>
            <p:cNvSpPr txBox="1">
              <a:spLocks noChangeArrowheads="1"/>
            </p:cNvSpPr>
            <p:nvPr/>
          </p:nvSpPr>
          <p:spPr bwMode="auto">
            <a:xfrm>
              <a:off x="114842925" y="110042325"/>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52">
              <a:extLst>
                <a:ext uri="{FF2B5EF4-FFF2-40B4-BE49-F238E27FC236}">
                  <a16:creationId xmlns:a16="http://schemas.microsoft.com/office/drawing/2014/main" id="{8D8C2089-9F83-4895-9324-569AB32E47DC}"/>
                </a:ext>
              </a:extLst>
            </p:cNvPr>
            <p:cNvSpPr>
              <a:spLocks noChangeShapeType="1"/>
            </p:cNvSpPr>
            <p:nvPr/>
          </p:nvSpPr>
          <p:spPr bwMode="auto">
            <a:xfrm>
              <a:off x="115871625" y="110099475"/>
              <a:ext cx="1"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53">
              <a:extLst>
                <a:ext uri="{FF2B5EF4-FFF2-40B4-BE49-F238E27FC236}">
                  <a16:creationId xmlns:a16="http://schemas.microsoft.com/office/drawing/2014/main" id="{BCA7CD70-AA06-44F1-9126-1F66B7997CB4}"/>
                </a:ext>
              </a:extLst>
            </p:cNvPr>
            <p:cNvSpPr>
              <a:spLocks noChangeShapeType="1"/>
            </p:cNvSpPr>
            <p:nvPr/>
          </p:nvSpPr>
          <p:spPr bwMode="auto">
            <a:xfrm>
              <a:off x="115700175" y="110099475"/>
              <a:ext cx="400050" cy="1"/>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54">
              <a:extLst>
                <a:ext uri="{FF2B5EF4-FFF2-40B4-BE49-F238E27FC236}">
                  <a16:creationId xmlns:a16="http://schemas.microsoft.com/office/drawing/2014/main" id="{77898096-A783-41BE-A18C-897563C4E194}"/>
                </a:ext>
              </a:extLst>
            </p:cNvPr>
            <p:cNvSpPr txBox="1">
              <a:spLocks noChangeArrowheads="1"/>
            </p:cNvSpPr>
            <p:nvPr/>
          </p:nvSpPr>
          <p:spPr bwMode="auto">
            <a:xfrm>
              <a:off x="115528725" y="109642275"/>
              <a:ext cx="800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Sunday law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shipwreck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485734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lide Number Placeholder 61">
            <a:extLst>
              <a:ext uri="{FF2B5EF4-FFF2-40B4-BE49-F238E27FC236}">
                <a16:creationId xmlns:a16="http://schemas.microsoft.com/office/drawing/2014/main" id="{26C67178-FFBF-429A-A511-9836193AC700}"/>
              </a:ext>
            </a:extLst>
          </p:cNvPr>
          <p:cNvSpPr>
            <a:spLocks noGrp="1"/>
          </p:cNvSpPr>
          <p:nvPr>
            <p:ph type="sldNum" sz="quarter" idx="12"/>
          </p:nvPr>
        </p:nvSpPr>
        <p:spPr/>
        <p:txBody>
          <a:bodyPr/>
          <a:lstStyle/>
          <a:p>
            <a:fld id="{1E1B8BD3-EEEF-4896-BEE3-06C250004F3C}" type="slidenum">
              <a:rPr lang="en-US" smtClean="0"/>
              <a:pPr/>
              <a:t>13</a:t>
            </a:fld>
            <a:endParaRPr lang="en-US"/>
          </a:p>
        </p:txBody>
      </p:sp>
      <p:sp>
        <p:nvSpPr>
          <p:cNvPr id="63" name="TextBox 62">
            <a:extLst>
              <a:ext uri="{FF2B5EF4-FFF2-40B4-BE49-F238E27FC236}">
                <a16:creationId xmlns:a16="http://schemas.microsoft.com/office/drawing/2014/main" id="{E32DD7B8-D469-4C00-BE19-7CCCE811D622}"/>
              </a:ext>
            </a:extLst>
          </p:cNvPr>
          <p:cNvSpPr txBox="1"/>
          <p:nvPr/>
        </p:nvSpPr>
        <p:spPr>
          <a:xfrm>
            <a:off x="703385" y="2829169"/>
            <a:ext cx="10785230" cy="3231654"/>
          </a:xfrm>
          <a:prstGeom prst="rect">
            <a:avLst/>
          </a:prstGeom>
          <a:noFill/>
        </p:spPr>
        <p:txBody>
          <a:bodyPr wrap="square" rtlCol="0">
            <a:spAutoFit/>
          </a:bodyPr>
          <a:lstStyle/>
          <a:p>
            <a:r>
              <a:rPr lang="en-US" sz="1200" dirty="0">
                <a:latin typeface="Arial Narrow" panose="020B0606020202030204" pitchFamily="34" charset="0"/>
              </a:rPr>
              <a:t>Argos = white, bright colored white, also golden—glistens</a:t>
            </a:r>
          </a:p>
          <a:p>
            <a:r>
              <a:rPr lang="en-US" sz="1200" dirty="0">
                <a:latin typeface="Arial Narrow" panose="020B0606020202030204" pitchFamily="34" charset="0"/>
              </a:rPr>
              <a:t> </a:t>
            </a:r>
          </a:p>
          <a:p>
            <a:r>
              <a:rPr lang="en-US" sz="1200" dirty="0">
                <a:latin typeface="Arial Narrow" panose="020B0606020202030204" pitchFamily="34" charset="0"/>
              </a:rPr>
              <a:t>Why did they name it Argos? It's believed that there was a plain around the city or beside the city known as The </a:t>
            </a:r>
            <a:r>
              <a:rPr lang="en-US" sz="1200" dirty="0" err="1">
                <a:latin typeface="Arial Narrow" panose="020B0606020202030204" pitchFamily="34" charset="0"/>
              </a:rPr>
              <a:t>Argolic</a:t>
            </a:r>
            <a:r>
              <a:rPr lang="en-US" sz="1200" dirty="0">
                <a:latin typeface="Arial Narrow" panose="020B0606020202030204" pitchFamily="34" charset="0"/>
              </a:rPr>
              <a:t> plain and this is where they grow all their grain. So when it came time for harvest this is what you saw, the color of the wheat ready to harvest.   The color of wheat when it's ready to harvest is this bright white appearance.   This is one of the proofs we used in Acts 27 when we were looking at the city of Lycia, because it also had the meaning of bright and white and we placed Lycia at Sunday law.  Through this history Rome's becoming famous.  And because they defeated Pyrrhus, a nation where the generals had not considered of any great importance, they take notice because they knew Pyrrhus from his prior history but he wasn't an easy enemy to defeat.  When Italy defeats him, and refuses to give up even though they were losing, </a:t>
            </a:r>
            <a:r>
              <a:rPr lang="en-US" sz="1200" dirty="0" err="1">
                <a:latin typeface="Arial Narrow" panose="020B0606020202030204" pitchFamily="34" charset="0"/>
              </a:rPr>
              <a:t>Ptolomy</a:t>
            </a:r>
            <a:r>
              <a:rPr lang="en-US" sz="1200" dirty="0">
                <a:latin typeface="Arial Narrow" panose="020B0606020202030204" pitchFamily="34" charset="0"/>
              </a:rPr>
              <a:t> particularly takes notice. He wants an alliance with Rome, at least some sight of type of communication with them.  As  AT Jones said, Rome's reputation now spread all over the known world because of the war with Pyrrhus. And Ptolemy sends ambassadors to desire in alliance.   We read a quote from a book, </a:t>
            </a:r>
            <a:r>
              <a:rPr lang="en-US" sz="1200" b="1" dirty="0">
                <a:latin typeface="Arial Narrow" panose="020B0606020202030204" pitchFamily="34" charset="0"/>
              </a:rPr>
              <a:t>A Critical history of Early Rome</a:t>
            </a:r>
            <a:r>
              <a:rPr lang="en-US" sz="1200" dirty="0">
                <a:latin typeface="Arial Narrow" panose="020B0606020202030204" pitchFamily="34" charset="0"/>
              </a:rPr>
              <a:t>, that said that ‘Rome's defeat of Pyrrhus was a clear declaration to the ancient world that the Romans had arrived on the world scene of warfare and politics’.   This is recognized in 273 BC when Ptolemy sends ambassadors to Rome.  In 272, Rome sends ambassadors back to Egypt and there's three consoles. Of the leading member s Fabius  Maximus </a:t>
            </a:r>
            <a:r>
              <a:rPr lang="en-US" sz="1200" dirty="0" err="1">
                <a:latin typeface="Arial Narrow" panose="020B0606020202030204" pitchFamily="34" charset="0"/>
              </a:rPr>
              <a:t>Gurges</a:t>
            </a:r>
            <a:r>
              <a:rPr lang="en-US" sz="1200" dirty="0">
                <a:latin typeface="Arial Narrow" panose="020B0606020202030204" pitchFamily="34" charset="0"/>
              </a:rPr>
              <a:t>. And what does Fabius Maximus </a:t>
            </a:r>
            <a:r>
              <a:rPr lang="en-US" sz="1200" dirty="0" err="1">
                <a:latin typeface="Arial Narrow" panose="020B0606020202030204" pitchFamily="34" charset="0"/>
              </a:rPr>
              <a:t>Gurges's</a:t>
            </a:r>
            <a:r>
              <a:rPr lang="en-US" sz="1200" dirty="0">
                <a:latin typeface="Arial Narrow" panose="020B0606020202030204" pitchFamily="34" charset="0"/>
              </a:rPr>
              <a:t> mean? Fabius means flood, Maximus means maximum. </a:t>
            </a:r>
          </a:p>
          <a:p>
            <a:endParaRPr lang="en-US" sz="1200" dirty="0">
              <a:latin typeface="Arial Narrow" panose="020B0606020202030204" pitchFamily="34" charset="0"/>
            </a:endParaRPr>
          </a:p>
          <a:p>
            <a:r>
              <a:rPr lang="en-US" sz="1400" dirty="0">
                <a:latin typeface="Arial Narrow" panose="020B0606020202030204" pitchFamily="34" charset="0"/>
              </a:rPr>
              <a:t>So it's the total flood, or complete flood.   Where do we place a flood on a reform line?   Sunday law.   At this way mark we can see the death of Pyrrhus, he’s been falling since 275, southern Italy has been falling since 275.  We have the destruction, or the deadly wound at 275, where do we see the death? Sunday law. So we could see the King of the South fall between </a:t>
            </a:r>
            <a:r>
              <a:rPr lang="en-US" sz="1400" dirty="0" err="1">
                <a:latin typeface="Arial Narrow" panose="020B0606020202030204" pitchFamily="34" charset="0"/>
              </a:rPr>
              <a:t>Panium</a:t>
            </a:r>
            <a:r>
              <a:rPr lang="en-US" sz="1400" dirty="0">
                <a:latin typeface="Arial Narrow" panose="020B0606020202030204" pitchFamily="34" charset="0"/>
              </a:rPr>
              <a:t> and Sunday law.  Where does Daniel 11 verse 40 end?  Sunday law, right where 41 begins.</a:t>
            </a:r>
            <a:endParaRPr lang="en-US" dirty="0"/>
          </a:p>
          <a:p>
            <a:r>
              <a:rPr lang="en-US" dirty="0"/>
              <a:t> </a:t>
            </a:r>
          </a:p>
        </p:txBody>
      </p:sp>
      <p:sp>
        <p:nvSpPr>
          <p:cNvPr id="65" name="Text Box 2">
            <a:extLst>
              <a:ext uri="{FF2B5EF4-FFF2-40B4-BE49-F238E27FC236}">
                <a16:creationId xmlns:a16="http://schemas.microsoft.com/office/drawing/2014/main" id="{CF83D2DF-BE64-4782-9BF4-96035616C214}"/>
              </a:ext>
            </a:extLst>
          </p:cNvPr>
          <p:cNvSpPr txBox="1">
            <a:spLocks noChangeArrowheads="1"/>
          </p:cNvSpPr>
          <p:nvPr/>
        </p:nvSpPr>
        <p:spPr bwMode="auto">
          <a:xfrm>
            <a:off x="1721338" y="331846"/>
            <a:ext cx="8910025" cy="245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Line 3">
            <a:extLst>
              <a:ext uri="{FF2B5EF4-FFF2-40B4-BE49-F238E27FC236}">
                <a16:creationId xmlns:a16="http://schemas.microsoft.com/office/drawing/2014/main" id="{7014C181-3AC0-436E-B7D1-0B01DD2F50A1}"/>
              </a:ext>
            </a:extLst>
          </p:cNvPr>
          <p:cNvSpPr>
            <a:spLocks noChangeShapeType="1"/>
          </p:cNvSpPr>
          <p:nvPr/>
        </p:nvSpPr>
        <p:spPr bwMode="auto">
          <a:xfrm flipV="1">
            <a:off x="1870321" y="1718711"/>
            <a:ext cx="8331685" cy="3693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Line 4">
            <a:extLst>
              <a:ext uri="{FF2B5EF4-FFF2-40B4-BE49-F238E27FC236}">
                <a16:creationId xmlns:a16="http://schemas.microsoft.com/office/drawing/2014/main" id="{1BC2BFB2-AE62-4873-B15E-E6C471E2D97F}"/>
              </a:ext>
            </a:extLst>
          </p:cNvPr>
          <p:cNvSpPr>
            <a:spLocks noChangeShapeType="1"/>
          </p:cNvSpPr>
          <p:nvPr/>
        </p:nvSpPr>
        <p:spPr bwMode="auto">
          <a:xfrm>
            <a:off x="2477848" y="1147212"/>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Line 5">
            <a:extLst>
              <a:ext uri="{FF2B5EF4-FFF2-40B4-BE49-F238E27FC236}">
                <a16:creationId xmlns:a16="http://schemas.microsoft.com/office/drawing/2014/main" id="{82465941-611F-4FF7-9B4A-5DB3EBC1411F}"/>
              </a:ext>
            </a:extLst>
          </p:cNvPr>
          <p:cNvSpPr>
            <a:spLocks noChangeShapeType="1"/>
          </p:cNvSpPr>
          <p:nvPr/>
        </p:nvSpPr>
        <p:spPr bwMode="auto">
          <a:xfrm>
            <a:off x="2306398" y="1147212"/>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Text Box 6">
            <a:extLst>
              <a:ext uri="{FF2B5EF4-FFF2-40B4-BE49-F238E27FC236}">
                <a16:creationId xmlns:a16="http://schemas.microsoft.com/office/drawing/2014/main" id="{8EFD3F14-B0FD-481E-8901-71D39C02DDD4}"/>
              </a:ext>
            </a:extLst>
          </p:cNvPr>
          <p:cNvSpPr txBox="1">
            <a:spLocks noChangeArrowheads="1"/>
          </p:cNvSpPr>
          <p:nvPr/>
        </p:nvSpPr>
        <p:spPr bwMode="auto">
          <a:xfrm>
            <a:off x="2306398" y="80431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7">
            <a:extLst>
              <a:ext uri="{FF2B5EF4-FFF2-40B4-BE49-F238E27FC236}">
                <a16:creationId xmlns:a16="http://schemas.microsoft.com/office/drawing/2014/main" id="{147348A4-2C8F-41DD-87E0-451C7ACF1B5A}"/>
              </a:ext>
            </a:extLst>
          </p:cNvPr>
          <p:cNvSpPr txBox="1">
            <a:spLocks noChangeArrowheads="1"/>
          </p:cNvSpPr>
          <p:nvPr/>
        </p:nvSpPr>
        <p:spPr bwMode="auto">
          <a:xfrm>
            <a:off x="2192098" y="1775862"/>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Thurri appeals to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Line 8">
            <a:extLst>
              <a:ext uri="{FF2B5EF4-FFF2-40B4-BE49-F238E27FC236}">
                <a16:creationId xmlns:a16="http://schemas.microsoft.com/office/drawing/2014/main" id="{DEAAE773-73B8-4956-A329-1D95B00464DF}"/>
              </a:ext>
            </a:extLst>
          </p:cNvPr>
          <p:cNvSpPr>
            <a:spLocks noChangeShapeType="1"/>
          </p:cNvSpPr>
          <p:nvPr/>
        </p:nvSpPr>
        <p:spPr bwMode="auto">
          <a:xfrm>
            <a:off x="3220798" y="1147212"/>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 name="Line 9">
            <a:extLst>
              <a:ext uri="{FF2B5EF4-FFF2-40B4-BE49-F238E27FC236}">
                <a16:creationId xmlns:a16="http://schemas.microsoft.com/office/drawing/2014/main" id="{9CFA0DBA-44E0-497C-84C9-39CE04E5977D}"/>
              </a:ext>
            </a:extLst>
          </p:cNvPr>
          <p:cNvSpPr>
            <a:spLocks noChangeShapeType="1"/>
          </p:cNvSpPr>
          <p:nvPr/>
        </p:nvSpPr>
        <p:spPr bwMode="auto">
          <a:xfrm>
            <a:off x="3049348" y="1147212"/>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Text Box 10">
            <a:extLst>
              <a:ext uri="{FF2B5EF4-FFF2-40B4-BE49-F238E27FC236}">
                <a16:creationId xmlns:a16="http://schemas.microsoft.com/office/drawing/2014/main" id="{291CC3F1-A8CD-42B7-A371-20C5B8F735D3}"/>
              </a:ext>
            </a:extLst>
          </p:cNvPr>
          <p:cNvSpPr txBox="1">
            <a:spLocks noChangeArrowheads="1"/>
          </p:cNvSpPr>
          <p:nvPr/>
        </p:nvSpPr>
        <p:spPr bwMode="auto">
          <a:xfrm>
            <a:off x="3049348" y="80431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11">
            <a:extLst>
              <a:ext uri="{FF2B5EF4-FFF2-40B4-BE49-F238E27FC236}">
                <a16:creationId xmlns:a16="http://schemas.microsoft.com/office/drawing/2014/main" id="{B1FE15E0-8844-40B5-9EBB-F5EAEA6C65E2}"/>
              </a:ext>
            </a:extLst>
          </p:cNvPr>
          <p:cNvSpPr txBox="1">
            <a:spLocks noChangeArrowheads="1"/>
          </p:cNvSpPr>
          <p:nvPr/>
        </p:nvSpPr>
        <p:spPr bwMode="auto">
          <a:xfrm>
            <a:off x="2935048" y="1775862"/>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Tarentum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Line 12">
            <a:extLst>
              <a:ext uri="{FF2B5EF4-FFF2-40B4-BE49-F238E27FC236}">
                <a16:creationId xmlns:a16="http://schemas.microsoft.com/office/drawing/2014/main" id="{2657290A-DFAA-4CA0-AE8E-7ED4C1B14C25}"/>
              </a:ext>
            </a:extLst>
          </p:cNvPr>
          <p:cNvSpPr>
            <a:spLocks noChangeShapeType="1"/>
          </p:cNvSpPr>
          <p:nvPr/>
        </p:nvSpPr>
        <p:spPr bwMode="auto">
          <a:xfrm>
            <a:off x="4020898" y="1147212"/>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13">
            <a:extLst>
              <a:ext uri="{FF2B5EF4-FFF2-40B4-BE49-F238E27FC236}">
                <a16:creationId xmlns:a16="http://schemas.microsoft.com/office/drawing/2014/main" id="{7F829FCE-C95D-4C09-96FF-0BAE271F706E}"/>
              </a:ext>
            </a:extLst>
          </p:cNvPr>
          <p:cNvSpPr>
            <a:spLocks noChangeShapeType="1"/>
          </p:cNvSpPr>
          <p:nvPr/>
        </p:nvSpPr>
        <p:spPr bwMode="auto">
          <a:xfrm>
            <a:off x="3849448" y="1147212"/>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Text Box 14">
            <a:extLst>
              <a:ext uri="{FF2B5EF4-FFF2-40B4-BE49-F238E27FC236}">
                <a16:creationId xmlns:a16="http://schemas.microsoft.com/office/drawing/2014/main" id="{2DF11E5A-0F98-43FE-AEAE-C14DD8B93CFE}"/>
              </a:ext>
            </a:extLst>
          </p:cNvPr>
          <p:cNvSpPr txBox="1">
            <a:spLocks noChangeArrowheads="1"/>
          </p:cNvSpPr>
          <p:nvPr/>
        </p:nvSpPr>
        <p:spPr bwMode="auto">
          <a:xfrm>
            <a:off x="3849448" y="80431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Text Box 15">
            <a:extLst>
              <a:ext uri="{FF2B5EF4-FFF2-40B4-BE49-F238E27FC236}">
                <a16:creationId xmlns:a16="http://schemas.microsoft.com/office/drawing/2014/main" id="{EF21762D-38F0-4E85-9B55-974E7AAB3B8C}"/>
              </a:ext>
            </a:extLst>
          </p:cNvPr>
          <p:cNvSpPr txBox="1">
            <a:spLocks noChangeArrowheads="1"/>
          </p:cNvSpPr>
          <p:nvPr/>
        </p:nvSpPr>
        <p:spPr bwMode="auto">
          <a:xfrm>
            <a:off x="3735148" y="1833012"/>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arrives in 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Line 16">
            <a:extLst>
              <a:ext uri="{FF2B5EF4-FFF2-40B4-BE49-F238E27FC236}">
                <a16:creationId xmlns:a16="http://schemas.microsoft.com/office/drawing/2014/main" id="{0437659A-BC75-4FBB-B647-6133FB4897E2}"/>
              </a:ext>
            </a:extLst>
          </p:cNvPr>
          <p:cNvSpPr>
            <a:spLocks noChangeShapeType="1"/>
          </p:cNvSpPr>
          <p:nvPr/>
        </p:nvSpPr>
        <p:spPr bwMode="auto">
          <a:xfrm>
            <a:off x="6303555" y="1147212"/>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Line 17">
            <a:extLst>
              <a:ext uri="{FF2B5EF4-FFF2-40B4-BE49-F238E27FC236}">
                <a16:creationId xmlns:a16="http://schemas.microsoft.com/office/drawing/2014/main" id="{499FB04B-67EA-4CE9-9800-9DCA2D0A4814}"/>
              </a:ext>
            </a:extLst>
          </p:cNvPr>
          <p:cNvSpPr>
            <a:spLocks noChangeShapeType="1"/>
          </p:cNvSpPr>
          <p:nvPr/>
        </p:nvSpPr>
        <p:spPr bwMode="auto">
          <a:xfrm>
            <a:off x="6132105" y="1147212"/>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Text Box 18">
            <a:extLst>
              <a:ext uri="{FF2B5EF4-FFF2-40B4-BE49-F238E27FC236}">
                <a16:creationId xmlns:a16="http://schemas.microsoft.com/office/drawing/2014/main" id="{C97AC0F7-E5C1-4C98-B622-E43F160438AC}"/>
              </a:ext>
            </a:extLst>
          </p:cNvPr>
          <p:cNvSpPr txBox="1">
            <a:spLocks noChangeArrowheads="1"/>
          </p:cNvSpPr>
          <p:nvPr/>
        </p:nvSpPr>
        <p:spPr bwMode="auto">
          <a:xfrm>
            <a:off x="6132105" y="80431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19">
            <a:extLst>
              <a:ext uri="{FF2B5EF4-FFF2-40B4-BE49-F238E27FC236}">
                <a16:creationId xmlns:a16="http://schemas.microsoft.com/office/drawing/2014/main" id="{2D5F1E01-989E-47E6-8C6E-2922A04429FC}"/>
              </a:ext>
            </a:extLst>
          </p:cNvPr>
          <p:cNvSpPr txBox="1">
            <a:spLocks noChangeArrowheads="1"/>
          </p:cNvSpPr>
          <p:nvPr/>
        </p:nvSpPr>
        <p:spPr bwMode="auto">
          <a:xfrm rot="20734477">
            <a:off x="4820998" y="1318662"/>
            <a:ext cx="6572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elephants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Text Box 20">
            <a:extLst>
              <a:ext uri="{FF2B5EF4-FFF2-40B4-BE49-F238E27FC236}">
                <a16:creationId xmlns:a16="http://schemas.microsoft.com/office/drawing/2014/main" id="{0950ABD3-33C7-4309-A461-1B70BFEF4377}"/>
              </a:ext>
            </a:extLst>
          </p:cNvPr>
          <p:cNvSpPr txBox="1">
            <a:spLocks noChangeArrowheads="1"/>
          </p:cNvSpPr>
          <p:nvPr/>
        </p:nvSpPr>
        <p:spPr bwMode="auto">
          <a:xfrm>
            <a:off x="6017805" y="404262"/>
            <a:ext cx="62865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Line 21">
            <a:extLst>
              <a:ext uri="{FF2B5EF4-FFF2-40B4-BE49-F238E27FC236}">
                <a16:creationId xmlns:a16="http://schemas.microsoft.com/office/drawing/2014/main" id="{2D5111DC-43E1-4D41-AF44-69CFC2F857AF}"/>
              </a:ext>
            </a:extLst>
          </p:cNvPr>
          <p:cNvSpPr>
            <a:spLocks noChangeShapeType="1"/>
          </p:cNvSpPr>
          <p:nvPr/>
        </p:nvSpPr>
        <p:spPr bwMode="auto">
          <a:xfrm>
            <a:off x="4878148" y="1147212"/>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Line 22">
            <a:extLst>
              <a:ext uri="{FF2B5EF4-FFF2-40B4-BE49-F238E27FC236}">
                <a16:creationId xmlns:a16="http://schemas.microsoft.com/office/drawing/2014/main" id="{037EC30E-52E8-42F1-B4AE-A91FD3913DF6}"/>
              </a:ext>
            </a:extLst>
          </p:cNvPr>
          <p:cNvSpPr>
            <a:spLocks noChangeShapeType="1"/>
          </p:cNvSpPr>
          <p:nvPr/>
        </p:nvSpPr>
        <p:spPr bwMode="auto">
          <a:xfrm>
            <a:off x="4706698" y="1147212"/>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Text Box 23">
            <a:extLst>
              <a:ext uri="{FF2B5EF4-FFF2-40B4-BE49-F238E27FC236}">
                <a16:creationId xmlns:a16="http://schemas.microsoft.com/office/drawing/2014/main" id="{C2D18162-7E8B-44DB-AA68-62936E9DE998}"/>
              </a:ext>
            </a:extLst>
          </p:cNvPr>
          <p:cNvSpPr txBox="1">
            <a:spLocks noChangeArrowheads="1"/>
          </p:cNvSpPr>
          <p:nvPr/>
        </p:nvSpPr>
        <p:spPr bwMode="auto">
          <a:xfrm>
            <a:off x="4706698" y="80431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Text Box 24">
            <a:extLst>
              <a:ext uri="{FF2B5EF4-FFF2-40B4-BE49-F238E27FC236}">
                <a16:creationId xmlns:a16="http://schemas.microsoft.com/office/drawing/2014/main" id="{F45B9ED2-79DD-4874-BBD9-BAC4E6F781E9}"/>
              </a:ext>
            </a:extLst>
          </p:cNvPr>
          <p:cNvSpPr txBox="1">
            <a:spLocks noChangeArrowheads="1"/>
          </p:cNvSpPr>
          <p:nvPr/>
        </p:nvSpPr>
        <p:spPr bwMode="auto">
          <a:xfrm>
            <a:off x="4535248" y="1833012"/>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t>
            </a:r>
            <a:r>
              <a:rPr kumimoji="0" lang="en-US" altLang="en-US" sz="1200" b="0"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Text Box 25">
            <a:extLst>
              <a:ext uri="{FF2B5EF4-FFF2-40B4-BE49-F238E27FC236}">
                <a16:creationId xmlns:a16="http://schemas.microsoft.com/office/drawing/2014/main" id="{8C5ED4BE-E35B-489A-8860-917E84BEA786}"/>
              </a:ext>
            </a:extLst>
          </p:cNvPr>
          <p:cNvSpPr txBox="1">
            <a:spLocks noChangeArrowheads="1"/>
          </p:cNvSpPr>
          <p:nvPr/>
        </p:nvSpPr>
        <p:spPr bwMode="auto">
          <a:xfrm>
            <a:off x="4592398" y="404262"/>
            <a:ext cx="62865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Text Box 26">
            <a:extLst>
              <a:ext uri="{FF2B5EF4-FFF2-40B4-BE49-F238E27FC236}">
                <a16:creationId xmlns:a16="http://schemas.microsoft.com/office/drawing/2014/main" id="{EF757744-5AA7-4050-9D7C-E140C75BD0C5}"/>
              </a:ext>
            </a:extLst>
          </p:cNvPr>
          <p:cNvSpPr txBox="1">
            <a:spLocks noChangeArrowheads="1"/>
          </p:cNvSpPr>
          <p:nvPr/>
        </p:nvSpPr>
        <p:spPr bwMode="auto">
          <a:xfrm>
            <a:off x="6017805" y="1833012"/>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t>
            </a:r>
            <a:r>
              <a:rPr kumimoji="0" lang="en-US" altLang="en-US" sz="1200" b="0"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Text Box 27">
            <a:extLst>
              <a:ext uri="{FF2B5EF4-FFF2-40B4-BE49-F238E27FC236}">
                <a16:creationId xmlns:a16="http://schemas.microsoft.com/office/drawing/2014/main" id="{B7A17435-A35C-4CE0-ADA5-988BD99AF45E}"/>
              </a:ext>
            </a:extLst>
          </p:cNvPr>
          <p:cNvSpPr txBox="1">
            <a:spLocks noChangeArrowheads="1"/>
          </p:cNvSpPr>
          <p:nvPr/>
        </p:nvSpPr>
        <p:spPr bwMode="auto">
          <a:xfrm>
            <a:off x="6303555" y="1432962"/>
            <a:ext cx="6572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Armistice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Line 28">
            <a:extLst>
              <a:ext uri="{FF2B5EF4-FFF2-40B4-BE49-F238E27FC236}">
                <a16:creationId xmlns:a16="http://schemas.microsoft.com/office/drawing/2014/main" id="{1A5AE333-3839-4655-8347-6A80614E51AC}"/>
              </a:ext>
            </a:extLst>
          </p:cNvPr>
          <p:cNvSpPr>
            <a:spLocks noChangeShapeType="1"/>
          </p:cNvSpPr>
          <p:nvPr/>
        </p:nvSpPr>
        <p:spPr bwMode="auto">
          <a:xfrm>
            <a:off x="7675155" y="1147212"/>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Line 29">
            <a:extLst>
              <a:ext uri="{FF2B5EF4-FFF2-40B4-BE49-F238E27FC236}">
                <a16:creationId xmlns:a16="http://schemas.microsoft.com/office/drawing/2014/main" id="{771653C8-DA02-4F02-847D-1AB651B92A53}"/>
              </a:ext>
            </a:extLst>
          </p:cNvPr>
          <p:cNvSpPr>
            <a:spLocks noChangeShapeType="1"/>
          </p:cNvSpPr>
          <p:nvPr/>
        </p:nvSpPr>
        <p:spPr bwMode="auto">
          <a:xfrm>
            <a:off x="7503705" y="1147212"/>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3" name="Text Box 30">
            <a:extLst>
              <a:ext uri="{FF2B5EF4-FFF2-40B4-BE49-F238E27FC236}">
                <a16:creationId xmlns:a16="http://schemas.microsoft.com/office/drawing/2014/main" id="{E1949D3B-93F3-4DE1-BC82-064BA2470D75}"/>
              </a:ext>
            </a:extLst>
          </p:cNvPr>
          <p:cNvSpPr txBox="1">
            <a:spLocks noChangeArrowheads="1"/>
          </p:cNvSpPr>
          <p:nvPr/>
        </p:nvSpPr>
        <p:spPr bwMode="auto">
          <a:xfrm>
            <a:off x="7503705" y="80431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Text Box 31">
            <a:extLst>
              <a:ext uri="{FF2B5EF4-FFF2-40B4-BE49-F238E27FC236}">
                <a16:creationId xmlns:a16="http://schemas.microsoft.com/office/drawing/2014/main" id="{0841D967-29F8-4DE6-9845-5E0BE60F5902}"/>
              </a:ext>
            </a:extLst>
          </p:cNvPr>
          <p:cNvSpPr txBox="1">
            <a:spLocks noChangeArrowheads="1"/>
          </p:cNvSpPr>
          <p:nvPr/>
        </p:nvSpPr>
        <p:spPr bwMode="auto">
          <a:xfrm>
            <a:off x="6817905" y="975762"/>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a:ln>
                  <a:noFill/>
                </a:ln>
                <a:solidFill>
                  <a:srgbClr val="000000"/>
                </a:solidFill>
                <a:effectLst/>
                <a:latin typeface="Arial Narrow" panose="020B0606020202030204" pitchFamily="34" charset="0"/>
              </a:rPr>
              <a:t>Dictator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a:ln>
                  <a:noFill/>
                </a:ln>
                <a:solidFill>
                  <a:srgbClr val="000000"/>
                </a:solidFill>
                <a:effectLst/>
                <a:latin typeface="Arial Narrow" panose="020B0606020202030204" pitchFamily="34" charset="0"/>
              </a:rPr>
              <a:t>temple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Text Box 32">
            <a:extLst>
              <a:ext uri="{FF2B5EF4-FFF2-40B4-BE49-F238E27FC236}">
                <a16:creationId xmlns:a16="http://schemas.microsoft.com/office/drawing/2014/main" id="{9654702C-3068-47B6-B7A9-4FACF625350C}"/>
              </a:ext>
            </a:extLst>
          </p:cNvPr>
          <p:cNvSpPr txBox="1">
            <a:spLocks noChangeArrowheads="1"/>
          </p:cNvSpPr>
          <p:nvPr/>
        </p:nvSpPr>
        <p:spPr bwMode="auto">
          <a:xfrm>
            <a:off x="7389405" y="404262"/>
            <a:ext cx="8001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33">
            <a:extLst>
              <a:ext uri="{FF2B5EF4-FFF2-40B4-BE49-F238E27FC236}">
                <a16:creationId xmlns:a16="http://schemas.microsoft.com/office/drawing/2014/main" id="{8F3B9AA7-5CC3-46E0-8CB3-8801D2DB70CA}"/>
              </a:ext>
            </a:extLst>
          </p:cNvPr>
          <p:cNvSpPr txBox="1">
            <a:spLocks noChangeArrowheads="1"/>
          </p:cNvSpPr>
          <p:nvPr/>
        </p:nvSpPr>
        <p:spPr bwMode="auto">
          <a:xfrm>
            <a:off x="7332255" y="1833012"/>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t>
            </a:r>
            <a:r>
              <a:rPr kumimoji="0" lang="en-US" altLang="en-US" sz="12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Line 34">
            <a:extLst>
              <a:ext uri="{FF2B5EF4-FFF2-40B4-BE49-F238E27FC236}">
                <a16:creationId xmlns:a16="http://schemas.microsoft.com/office/drawing/2014/main" id="{063D2365-25DB-4819-9436-279071872B39}"/>
              </a:ext>
            </a:extLst>
          </p:cNvPr>
          <p:cNvSpPr>
            <a:spLocks noChangeShapeType="1"/>
          </p:cNvSpPr>
          <p:nvPr/>
        </p:nvSpPr>
        <p:spPr bwMode="auto">
          <a:xfrm>
            <a:off x="8643362" y="1371416"/>
            <a:ext cx="0" cy="3429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35">
            <a:extLst>
              <a:ext uri="{FF2B5EF4-FFF2-40B4-BE49-F238E27FC236}">
                <a16:creationId xmlns:a16="http://schemas.microsoft.com/office/drawing/2014/main" id="{562D76EA-C17B-4496-A76B-9F8F574C9AA9}"/>
              </a:ext>
            </a:extLst>
          </p:cNvPr>
          <p:cNvSpPr>
            <a:spLocks noChangeShapeType="1"/>
          </p:cNvSpPr>
          <p:nvPr/>
        </p:nvSpPr>
        <p:spPr bwMode="auto">
          <a:xfrm>
            <a:off x="8414762" y="1371416"/>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36">
            <a:extLst>
              <a:ext uri="{FF2B5EF4-FFF2-40B4-BE49-F238E27FC236}">
                <a16:creationId xmlns:a16="http://schemas.microsoft.com/office/drawing/2014/main" id="{EDA6588F-AF4F-4951-A3AB-A94C60ACB231}"/>
              </a:ext>
            </a:extLst>
          </p:cNvPr>
          <p:cNvSpPr txBox="1">
            <a:spLocks noChangeArrowheads="1"/>
          </p:cNvSpPr>
          <p:nvPr/>
        </p:nvSpPr>
        <p:spPr bwMode="auto">
          <a:xfrm>
            <a:off x="8414762" y="1028516"/>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Line 37">
            <a:extLst>
              <a:ext uri="{FF2B5EF4-FFF2-40B4-BE49-F238E27FC236}">
                <a16:creationId xmlns:a16="http://schemas.microsoft.com/office/drawing/2014/main" id="{E105CA3B-2B5E-4118-8A7F-4E87E5CDA9F8}"/>
              </a:ext>
            </a:extLst>
          </p:cNvPr>
          <p:cNvSpPr>
            <a:spLocks noChangeShapeType="1"/>
          </p:cNvSpPr>
          <p:nvPr/>
        </p:nvSpPr>
        <p:spPr bwMode="auto">
          <a:xfrm>
            <a:off x="9651283" y="1142816"/>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38">
            <a:extLst>
              <a:ext uri="{FF2B5EF4-FFF2-40B4-BE49-F238E27FC236}">
                <a16:creationId xmlns:a16="http://schemas.microsoft.com/office/drawing/2014/main" id="{3ACE6AEE-F89B-447D-B5F2-8B329B15E998}"/>
              </a:ext>
            </a:extLst>
          </p:cNvPr>
          <p:cNvSpPr>
            <a:spLocks noChangeShapeType="1"/>
          </p:cNvSpPr>
          <p:nvPr/>
        </p:nvSpPr>
        <p:spPr bwMode="auto">
          <a:xfrm>
            <a:off x="9479833" y="1142816"/>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39">
            <a:extLst>
              <a:ext uri="{FF2B5EF4-FFF2-40B4-BE49-F238E27FC236}">
                <a16:creationId xmlns:a16="http://schemas.microsoft.com/office/drawing/2014/main" id="{575DB2C0-B640-4A4D-90C0-E890A55E6E15}"/>
              </a:ext>
            </a:extLst>
          </p:cNvPr>
          <p:cNvSpPr txBox="1">
            <a:spLocks noChangeArrowheads="1"/>
          </p:cNvSpPr>
          <p:nvPr/>
        </p:nvSpPr>
        <p:spPr bwMode="auto">
          <a:xfrm>
            <a:off x="9479833" y="799916"/>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Text Box 40">
            <a:extLst>
              <a:ext uri="{FF2B5EF4-FFF2-40B4-BE49-F238E27FC236}">
                <a16:creationId xmlns:a16="http://schemas.microsoft.com/office/drawing/2014/main" id="{B49CB52A-14E9-42DB-A11D-0883797A537A}"/>
              </a:ext>
            </a:extLst>
          </p:cNvPr>
          <p:cNvSpPr txBox="1">
            <a:spLocks noChangeArrowheads="1"/>
          </p:cNvSpPr>
          <p:nvPr/>
        </p:nvSpPr>
        <p:spPr bwMode="auto">
          <a:xfrm>
            <a:off x="8300462" y="1828616"/>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Egypt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Text Box 41">
            <a:extLst>
              <a:ext uri="{FF2B5EF4-FFF2-40B4-BE49-F238E27FC236}">
                <a16:creationId xmlns:a16="http://schemas.microsoft.com/office/drawing/2014/main" id="{E70F302A-F970-4CBA-8F3D-30369A5F431A}"/>
              </a:ext>
            </a:extLst>
          </p:cNvPr>
          <p:cNvSpPr txBox="1">
            <a:spLocks noChangeArrowheads="1"/>
          </p:cNvSpPr>
          <p:nvPr/>
        </p:nvSpPr>
        <p:spPr bwMode="auto">
          <a:xfrm>
            <a:off x="9044842" y="1714317"/>
            <a:ext cx="1195378" cy="1284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Argos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Pyrrhus Killed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Tarentum surrenders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Rome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dirty="0">
                <a:ln>
                  <a:noFill/>
                </a:ln>
                <a:solidFill>
                  <a:srgbClr val="000000"/>
                </a:solidFill>
                <a:effectLst/>
                <a:latin typeface="Arial Narrow" panose="020B0606020202030204" pitchFamily="34" charset="0"/>
              </a:rPr>
              <a:t>Egypt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Maximum flood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61571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9244EF-3FBC-46BD-959E-28A6DDE479AB}"/>
              </a:ext>
            </a:extLst>
          </p:cNvPr>
          <p:cNvSpPr>
            <a:spLocks noGrp="1"/>
          </p:cNvSpPr>
          <p:nvPr>
            <p:ph type="sldNum" sz="quarter" idx="12"/>
          </p:nvPr>
        </p:nvSpPr>
        <p:spPr/>
        <p:txBody>
          <a:bodyPr/>
          <a:lstStyle/>
          <a:p>
            <a:fld id="{1E1B8BD3-EEEF-4896-BEE3-06C250004F3C}" type="slidenum">
              <a:rPr lang="en-US" smtClean="0"/>
              <a:pPr/>
              <a:t>14</a:t>
            </a:fld>
            <a:endParaRPr lang="en-US"/>
          </a:p>
        </p:txBody>
      </p:sp>
      <p:sp>
        <p:nvSpPr>
          <p:cNvPr id="6" name="TextBox 5">
            <a:extLst>
              <a:ext uri="{FF2B5EF4-FFF2-40B4-BE49-F238E27FC236}">
                <a16:creationId xmlns:a16="http://schemas.microsoft.com/office/drawing/2014/main" id="{CE18AF35-2FAF-496F-AEA5-FEB532CE99E8}"/>
              </a:ext>
            </a:extLst>
          </p:cNvPr>
          <p:cNvSpPr txBox="1"/>
          <p:nvPr/>
        </p:nvSpPr>
        <p:spPr>
          <a:xfrm>
            <a:off x="687021" y="1044964"/>
            <a:ext cx="7148880" cy="4616648"/>
          </a:xfrm>
          <a:prstGeom prst="rect">
            <a:avLst/>
          </a:prstGeom>
          <a:noFill/>
        </p:spPr>
        <p:txBody>
          <a:bodyPr wrap="square" rtlCol="0">
            <a:spAutoFit/>
          </a:bodyPr>
          <a:lstStyle/>
          <a:p>
            <a:r>
              <a:rPr lang="en-US" sz="1400" b="1" dirty="0">
                <a:latin typeface="Arial Narrow" panose="020B0606020202030204" pitchFamily="34" charset="0"/>
              </a:rPr>
              <a:t>So in Pyrrhus’s war with Rome, there were three battles Heraclea, Asculum, and </a:t>
            </a:r>
            <a:r>
              <a:rPr lang="en-US" sz="1400" b="1" dirty="0" err="1">
                <a:latin typeface="Arial Narrow" panose="020B0606020202030204" pitchFamily="34" charset="0"/>
              </a:rPr>
              <a:t>Beneventum</a:t>
            </a:r>
            <a:r>
              <a:rPr lang="en-US" sz="1400" b="1" dirty="0">
                <a:latin typeface="Arial Narrow" panose="020B0606020202030204" pitchFamily="34" charset="0"/>
              </a:rPr>
              <a:t>. </a:t>
            </a:r>
            <a:r>
              <a:rPr lang="en-US" sz="1400" b="1" dirty="0" err="1">
                <a:latin typeface="Arial Narrow" panose="020B0606020202030204" pitchFamily="34" charset="0"/>
              </a:rPr>
              <a:t>Beneventum</a:t>
            </a:r>
            <a:r>
              <a:rPr lang="en-US" sz="1400" b="1" dirty="0">
                <a:latin typeface="Arial Narrow" panose="020B0606020202030204" pitchFamily="34" charset="0"/>
              </a:rPr>
              <a:t> he begins to fall, and 275 he's defeated, southern Italy is defeated, 272 they killed him and it’s finished.   We see Rome begin to emerge, be recognized by all the nations. We can see the symbology of a harvest just like we did in Acts 27, and also maximum flood.</a:t>
            </a:r>
            <a:endParaRPr lang="en-US" sz="1400" dirty="0">
              <a:latin typeface="Arial Narrow" panose="020B0606020202030204" pitchFamily="34" charset="0"/>
            </a:endParaRPr>
          </a:p>
          <a:p>
            <a:br>
              <a:rPr lang="en-US" sz="1400" dirty="0">
                <a:latin typeface="Arial Narrow" panose="020B0606020202030204" pitchFamily="34" charset="0"/>
              </a:rPr>
            </a:br>
            <a:r>
              <a:rPr lang="en-US" sz="1400" dirty="0">
                <a:latin typeface="Arial Narrow" panose="020B0606020202030204" pitchFamily="34" charset="0"/>
              </a:rPr>
              <a:t>We have taken Pyrrhus’s his life, he's only about 15 years old when he goes into an alliance with Demetrius. And we can see it in two parts, first in his history in Macedonia, then his history in Italy. His alpha and his omega history. His alpha history clearly typifies the history of the King of the South in our time and also in its early history. This is where they begin to get involved in world affairs. We've traced them from their birth to their death, the beginning of Pyrrhus’s political life to the end of his political life.   And then when we come to our history the beginning of the King of the South, it's first fight with the King of the North, this is the history of Pyrrhus and Demetrius, this is the history of the Soviet Union and Germany. Then we have Pyrrhus against Rome—now we have Russia against the United States in their omega history. </a:t>
            </a:r>
          </a:p>
          <a:p>
            <a:br>
              <a:rPr lang="en-US" sz="1400" dirty="0">
                <a:latin typeface="Arial Narrow" panose="020B0606020202030204" pitchFamily="34" charset="0"/>
              </a:rPr>
            </a:br>
            <a:r>
              <a:rPr lang="en-US" sz="1400" dirty="0">
                <a:latin typeface="Arial Narrow" panose="020B0606020202030204" pitchFamily="34" charset="0"/>
              </a:rPr>
              <a:t>In our next class we will quickly review Pyrrhus in Italy and begin to make application. We need to consider our omega history.   Another point we are laboring over and over again, the Millerites is an alpha history, it's there to typify the history of the hundred forty-four thousand. The only reason you have in omega history is because in the alpha history they didn't complete the work. It ended in failure. Even though there are some subtle differences the alpha history is there to typify the omega.   We have to take the alpha history and overlay over the omega and make application.   We’ll consider application of Pyrrhus in Italy but also our histories of World War II and Macedonia.</a:t>
            </a:r>
            <a:endParaRPr lang="en-US" dirty="0"/>
          </a:p>
        </p:txBody>
      </p:sp>
      <p:sp>
        <p:nvSpPr>
          <p:cNvPr id="7" name="Text Box 2">
            <a:extLst>
              <a:ext uri="{FF2B5EF4-FFF2-40B4-BE49-F238E27FC236}">
                <a16:creationId xmlns:a16="http://schemas.microsoft.com/office/drawing/2014/main" id="{BD0AF201-DEDB-438D-99DE-76868343BD5F}"/>
              </a:ext>
            </a:extLst>
          </p:cNvPr>
          <p:cNvSpPr txBox="1">
            <a:spLocks noChangeArrowheads="1"/>
          </p:cNvSpPr>
          <p:nvPr/>
        </p:nvSpPr>
        <p:spPr bwMode="auto">
          <a:xfrm>
            <a:off x="8439150" y="1997563"/>
            <a:ext cx="2914650" cy="217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3">
            <a:extLst>
              <a:ext uri="{FF2B5EF4-FFF2-40B4-BE49-F238E27FC236}">
                <a16:creationId xmlns:a16="http://schemas.microsoft.com/office/drawing/2014/main" id="{D89525B0-4AAA-4DE9-A8B8-7F0BE9283202}"/>
              </a:ext>
            </a:extLst>
          </p:cNvPr>
          <p:cNvSpPr>
            <a:spLocks noChangeShapeType="1"/>
          </p:cNvSpPr>
          <p:nvPr/>
        </p:nvSpPr>
        <p:spPr bwMode="auto">
          <a:xfrm>
            <a:off x="8782050" y="2911963"/>
            <a:ext cx="225742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4">
            <a:extLst>
              <a:ext uri="{FF2B5EF4-FFF2-40B4-BE49-F238E27FC236}">
                <a16:creationId xmlns:a16="http://schemas.microsoft.com/office/drawing/2014/main" id="{9AE9EC4D-CB46-4E4B-8884-7585B11EB0AB}"/>
              </a:ext>
            </a:extLst>
          </p:cNvPr>
          <p:cNvSpPr>
            <a:spLocks noChangeShapeType="1"/>
          </p:cNvSpPr>
          <p:nvPr/>
        </p:nvSpPr>
        <p:spPr bwMode="auto">
          <a:xfrm>
            <a:off x="8782050" y="239761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5">
            <a:extLst>
              <a:ext uri="{FF2B5EF4-FFF2-40B4-BE49-F238E27FC236}">
                <a16:creationId xmlns:a16="http://schemas.microsoft.com/office/drawing/2014/main" id="{55D83821-CBA0-4086-9F4D-87EDD0C108B4}"/>
              </a:ext>
            </a:extLst>
          </p:cNvPr>
          <p:cNvSpPr>
            <a:spLocks noChangeShapeType="1"/>
          </p:cNvSpPr>
          <p:nvPr/>
        </p:nvSpPr>
        <p:spPr bwMode="auto">
          <a:xfrm>
            <a:off x="10410825" y="239761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6">
            <a:extLst>
              <a:ext uri="{FF2B5EF4-FFF2-40B4-BE49-F238E27FC236}">
                <a16:creationId xmlns:a16="http://schemas.microsoft.com/office/drawing/2014/main" id="{930E71AB-FF56-4218-8574-820A5FC4AFB8}"/>
              </a:ext>
            </a:extLst>
          </p:cNvPr>
          <p:cNvSpPr>
            <a:spLocks noChangeShapeType="1"/>
          </p:cNvSpPr>
          <p:nvPr/>
        </p:nvSpPr>
        <p:spPr bwMode="auto">
          <a:xfrm>
            <a:off x="11039475" y="239761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7">
            <a:extLst>
              <a:ext uri="{FF2B5EF4-FFF2-40B4-BE49-F238E27FC236}">
                <a16:creationId xmlns:a16="http://schemas.microsoft.com/office/drawing/2014/main" id="{97A65072-0D64-4344-8113-97B7C21EA86B}"/>
              </a:ext>
            </a:extLst>
          </p:cNvPr>
          <p:cNvSpPr>
            <a:spLocks noChangeShapeType="1"/>
          </p:cNvSpPr>
          <p:nvPr/>
        </p:nvSpPr>
        <p:spPr bwMode="auto">
          <a:xfrm>
            <a:off x="9515475" y="239761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8">
            <a:extLst>
              <a:ext uri="{FF2B5EF4-FFF2-40B4-BE49-F238E27FC236}">
                <a16:creationId xmlns:a16="http://schemas.microsoft.com/office/drawing/2014/main" id="{1C8293F1-8CCD-41E6-8195-2DFF0FB2F172}"/>
              </a:ext>
            </a:extLst>
          </p:cNvPr>
          <p:cNvSpPr txBox="1">
            <a:spLocks noChangeArrowheads="1"/>
          </p:cNvSpPr>
          <p:nvPr/>
        </p:nvSpPr>
        <p:spPr bwMode="auto">
          <a:xfrm>
            <a:off x="8951913" y="2569063"/>
            <a:ext cx="4222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9">
            <a:extLst>
              <a:ext uri="{FF2B5EF4-FFF2-40B4-BE49-F238E27FC236}">
                <a16:creationId xmlns:a16="http://schemas.microsoft.com/office/drawing/2014/main" id="{2EC4AE1D-5291-4068-B344-C1CD85D1D57C}"/>
              </a:ext>
            </a:extLst>
          </p:cNvPr>
          <p:cNvSpPr txBox="1">
            <a:spLocks noChangeArrowheads="1"/>
          </p:cNvSpPr>
          <p:nvPr/>
        </p:nvSpPr>
        <p:spPr bwMode="auto">
          <a:xfrm>
            <a:off x="10474325" y="2569063"/>
            <a:ext cx="423863"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50" name="Picture 10" descr="BcaE8X6Ri[1]">
            <a:extLst>
              <a:ext uri="{FF2B5EF4-FFF2-40B4-BE49-F238E27FC236}">
                <a16:creationId xmlns:a16="http://schemas.microsoft.com/office/drawing/2014/main" id="{3E000F8C-1D71-4C6C-9B6C-BFB7C494B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8900" y="2397613"/>
            <a:ext cx="395288" cy="14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5" name="Text Box 11">
            <a:extLst>
              <a:ext uri="{FF2B5EF4-FFF2-40B4-BE49-F238E27FC236}">
                <a16:creationId xmlns:a16="http://schemas.microsoft.com/office/drawing/2014/main" id="{A742A2C8-D7FB-4FAF-8887-420B0AD4A659}"/>
              </a:ext>
            </a:extLst>
          </p:cNvPr>
          <p:cNvSpPr txBox="1">
            <a:spLocks noChangeArrowheads="1"/>
          </p:cNvSpPr>
          <p:nvPr/>
        </p:nvSpPr>
        <p:spPr bwMode="auto">
          <a:xfrm>
            <a:off x="10531475" y="2254738"/>
            <a:ext cx="3381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2">
            <a:extLst>
              <a:ext uri="{FF2B5EF4-FFF2-40B4-BE49-F238E27FC236}">
                <a16:creationId xmlns:a16="http://schemas.microsoft.com/office/drawing/2014/main" id="{7D8BD632-11E2-4EA5-B7FB-0657CEA0186A}"/>
              </a:ext>
            </a:extLst>
          </p:cNvPr>
          <p:cNvSpPr txBox="1">
            <a:spLocks noChangeArrowheads="1"/>
          </p:cNvSpPr>
          <p:nvPr/>
        </p:nvSpPr>
        <p:spPr bwMode="auto">
          <a:xfrm>
            <a:off x="9553575" y="2769088"/>
            <a:ext cx="800100" cy="257175"/>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3">
            <a:extLst>
              <a:ext uri="{FF2B5EF4-FFF2-40B4-BE49-F238E27FC236}">
                <a16:creationId xmlns:a16="http://schemas.microsoft.com/office/drawing/2014/main" id="{4EE047F0-18ED-481A-AF90-BEF25F29C368}"/>
              </a:ext>
            </a:extLst>
          </p:cNvPr>
          <p:cNvSpPr>
            <a:spLocks noChangeShapeType="1"/>
          </p:cNvSpPr>
          <p:nvPr/>
        </p:nvSpPr>
        <p:spPr bwMode="auto">
          <a:xfrm flipV="1">
            <a:off x="9496425" y="2740513"/>
            <a:ext cx="400050" cy="3429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4">
            <a:extLst>
              <a:ext uri="{FF2B5EF4-FFF2-40B4-BE49-F238E27FC236}">
                <a16:creationId xmlns:a16="http://schemas.microsoft.com/office/drawing/2014/main" id="{5ABED0BE-B66F-4AD6-9B4B-8040FBDC481C}"/>
              </a:ext>
            </a:extLst>
          </p:cNvPr>
          <p:cNvSpPr>
            <a:spLocks noChangeShapeType="1"/>
          </p:cNvSpPr>
          <p:nvPr/>
        </p:nvSpPr>
        <p:spPr bwMode="auto">
          <a:xfrm>
            <a:off x="9896475" y="2740513"/>
            <a:ext cx="200025"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5">
            <a:extLst>
              <a:ext uri="{FF2B5EF4-FFF2-40B4-BE49-F238E27FC236}">
                <a16:creationId xmlns:a16="http://schemas.microsoft.com/office/drawing/2014/main" id="{BCB04C9E-195D-4639-A1D1-0292E7D3F860}"/>
              </a:ext>
            </a:extLst>
          </p:cNvPr>
          <p:cNvSpPr>
            <a:spLocks noChangeShapeType="1"/>
          </p:cNvSpPr>
          <p:nvPr/>
        </p:nvSpPr>
        <p:spPr bwMode="auto">
          <a:xfrm flipV="1">
            <a:off x="10096500" y="2769088"/>
            <a:ext cx="285750" cy="3429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6">
            <a:extLst>
              <a:ext uri="{FF2B5EF4-FFF2-40B4-BE49-F238E27FC236}">
                <a16:creationId xmlns:a16="http://schemas.microsoft.com/office/drawing/2014/main" id="{714F20D8-F08E-41CA-B162-B1B6F19D45C4}"/>
              </a:ext>
            </a:extLst>
          </p:cNvPr>
          <p:cNvSpPr>
            <a:spLocks noChangeShapeType="1"/>
          </p:cNvSpPr>
          <p:nvPr/>
        </p:nvSpPr>
        <p:spPr bwMode="auto">
          <a:xfrm>
            <a:off x="8804275" y="3454888"/>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17">
            <a:extLst>
              <a:ext uri="{FF2B5EF4-FFF2-40B4-BE49-F238E27FC236}">
                <a16:creationId xmlns:a16="http://schemas.microsoft.com/office/drawing/2014/main" id="{C54CAFFD-5F9D-4305-B99C-E7E3942F718E}"/>
              </a:ext>
            </a:extLst>
          </p:cNvPr>
          <p:cNvSpPr>
            <a:spLocks noChangeShapeType="1"/>
          </p:cNvSpPr>
          <p:nvPr/>
        </p:nvSpPr>
        <p:spPr bwMode="auto">
          <a:xfrm>
            <a:off x="9496425" y="3454888"/>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8">
            <a:extLst>
              <a:ext uri="{FF2B5EF4-FFF2-40B4-BE49-F238E27FC236}">
                <a16:creationId xmlns:a16="http://schemas.microsoft.com/office/drawing/2014/main" id="{DE34F832-3853-471A-AA93-6EB01815014D}"/>
              </a:ext>
            </a:extLst>
          </p:cNvPr>
          <p:cNvSpPr txBox="1">
            <a:spLocks noChangeArrowheads="1"/>
          </p:cNvSpPr>
          <p:nvPr/>
        </p:nvSpPr>
        <p:spPr bwMode="auto">
          <a:xfrm>
            <a:off x="8924925" y="3626338"/>
            <a:ext cx="423863"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19">
            <a:extLst>
              <a:ext uri="{FF2B5EF4-FFF2-40B4-BE49-F238E27FC236}">
                <a16:creationId xmlns:a16="http://schemas.microsoft.com/office/drawing/2014/main" id="{C161338B-09CB-4225-9041-1F6B24A4E1E5}"/>
              </a:ext>
            </a:extLst>
          </p:cNvPr>
          <p:cNvSpPr txBox="1">
            <a:spLocks noChangeArrowheads="1"/>
          </p:cNvSpPr>
          <p:nvPr/>
        </p:nvSpPr>
        <p:spPr bwMode="auto">
          <a:xfrm>
            <a:off x="8953500" y="3312013"/>
            <a:ext cx="3381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20">
            <a:extLst>
              <a:ext uri="{FF2B5EF4-FFF2-40B4-BE49-F238E27FC236}">
                <a16:creationId xmlns:a16="http://schemas.microsoft.com/office/drawing/2014/main" id="{3A8A91DC-4031-464D-B220-37A8A0EDB96E}"/>
              </a:ext>
            </a:extLst>
          </p:cNvPr>
          <p:cNvSpPr>
            <a:spLocks noChangeShapeType="1"/>
          </p:cNvSpPr>
          <p:nvPr/>
        </p:nvSpPr>
        <p:spPr bwMode="auto">
          <a:xfrm>
            <a:off x="8810625" y="3969238"/>
            <a:ext cx="6858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1">
            <a:extLst>
              <a:ext uri="{FF2B5EF4-FFF2-40B4-BE49-F238E27FC236}">
                <a16:creationId xmlns:a16="http://schemas.microsoft.com/office/drawing/2014/main" id="{FD4B477F-1E18-4A7D-A9FC-D410A143132A}"/>
              </a:ext>
            </a:extLst>
          </p:cNvPr>
          <p:cNvSpPr>
            <a:spLocks noChangeShapeType="1"/>
          </p:cNvSpPr>
          <p:nvPr/>
        </p:nvSpPr>
        <p:spPr bwMode="auto">
          <a:xfrm flipV="1">
            <a:off x="8810625" y="2911963"/>
            <a:ext cx="1600200" cy="514350"/>
          </a:xfrm>
          <a:prstGeom prst="line">
            <a:avLst/>
          </a:prstGeom>
          <a:noFill/>
          <a:ln w="9525"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2">
            <a:extLst>
              <a:ext uri="{FF2B5EF4-FFF2-40B4-BE49-F238E27FC236}">
                <a16:creationId xmlns:a16="http://schemas.microsoft.com/office/drawing/2014/main" id="{F144F12F-FB9D-4962-8D29-66160766BD44}"/>
              </a:ext>
            </a:extLst>
          </p:cNvPr>
          <p:cNvSpPr>
            <a:spLocks noChangeShapeType="1"/>
          </p:cNvSpPr>
          <p:nvPr/>
        </p:nvSpPr>
        <p:spPr bwMode="auto">
          <a:xfrm flipV="1">
            <a:off x="9525000" y="2940538"/>
            <a:ext cx="1485900" cy="514350"/>
          </a:xfrm>
          <a:prstGeom prst="line">
            <a:avLst/>
          </a:prstGeom>
          <a:noFill/>
          <a:ln w="9525"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4229331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BB9CD6-F967-4F3E-B87C-C1EEED806124}"/>
              </a:ext>
            </a:extLst>
          </p:cNvPr>
          <p:cNvSpPr>
            <a:spLocks noGrp="1"/>
          </p:cNvSpPr>
          <p:nvPr>
            <p:ph type="sldNum" sz="quarter" idx="12"/>
          </p:nvPr>
        </p:nvSpPr>
        <p:spPr/>
        <p:txBody>
          <a:bodyPr/>
          <a:lstStyle/>
          <a:p>
            <a:fld id="{1E1B8BD3-EEEF-4896-BEE3-06C250004F3C}" type="slidenum">
              <a:rPr lang="en-US" smtClean="0"/>
              <a:pPr/>
              <a:t>15</a:t>
            </a:fld>
            <a:endParaRPr lang="en-US"/>
          </a:p>
        </p:txBody>
      </p:sp>
    </p:spTree>
    <p:extLst>
      <p:ext uri="{BB962C8B-B14F-4D97-AF65-F5344CB8AC3E}">
        <p14:creationId xmlns:p14="http://schemas.microsoft.com/office/powerpoint/2010/main" val="1243120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6119BD-C0AE-41D8-B060-850B139516EA}"/>
              </a:ext>
            </a:extLst>
          </p:cNvPr>
          <p:cNvSpPr>
            <a:spLocks noGrp="1"/>
          </p:cNvSpPr>
          <p:nvPr>
            <p:ph type="sldNum" sz="quarter" idx="12"/>
          </p:nvPr>
        </p:nvSpPr>
        <p:spPr/>
        <p:txBody>
          <a:bodyPr/>
          <a:lstStyle/>
          <a:p>
            <a:fld id="{1E1B8BD3-EEEF-4896-BEE3-06C250004F3C}" type="slidenum">
              <a:rPr lang="en-US" smtClean="0"/>
              <a:pPr/>
              <a:t>16</a:t>
            </a:fld>
            <a:endParaRPr lang="en-US"/>
          </a:p>
        </p:txBody>
      </p:sp>
    </p:spTree>
    <p:extLst>
      <p:ext uri="{BB962C8B-B14F-4D97-AF65-F5344CB8AC3E}">
        <p14:creationId xmlns:p14="http://schemas.microsoft.com/office/powerpoint/2010/main" val="3418836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laceholder 63">
            <a:extLst>
              <a:ext uri="{FF2B5EF4-FFF2-40B4-BE49-F238E27FC236}">
                <a16:creationId xmlns:a16="http://schemas.microsoft.com/office/drawing/2014/main" id="{B1A1F0D3-5196-4D27-9DF5-076F4CED5F67}"/>
              </a:ext>
            </a:extLst>
          </p:cNvPr>
          <p:cNvSpPr>
            <a:spLocks noGrp="1"/>
          </p:cNvSpPr>
          <p:nvPr>
            <p:ph type="sldNum" sz="quarter" idx="12"/>
          </p:nvPr>
        </p:nvSpPr>
        <p:spPr/>
        <p:txBody>
          <a:bodyPr/>
          <a:lstStyle/>
          <a:p>
            <a:fld id="{1E1B8BD3-EEEF-4896-BEE3-06C250004F3C}" type="slidenum">
              <a:rPr lang="en-US" smtClean="0"/>
              <a:pPr/>
              <a:t>17</a:t>
            </a:fld>
            <a:endParaRPr lang="en-US"/>
          </a:p>
        </p:txBody>
      </p:sp>
    </p:spTree>
    <p:extLst>
      <p:ext uri="{BB962C8B-B14F-4D97-AF65-F5344CB8AC3E}">
        <p14:creationId xmlns:p14="http://schemas.microsoft.com/office/powerpoint/2010/main" val="426408822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a:extLst>
              <a:ext uri="{FF2B5EF4-FFF2-40B4-BE49-F238E27FC236}">
                <a16:creationId xmlns:a16="http://schemas.microsoft.com/office/drawing/2014/main" id="{56338702-56E8-4D54-AF86-0D6539215696}"/>
              </a:ext>
            </a:extLst>
          </p:cNvPr>
          <p:cNvSpPr>
            <a:spLocks noGrp="1"/>
          </p:cNvSpPr>
          <p:nvPr>
            <p:ph type="sldNum" sz="quarter" idx="12"/>
          </p:nvPr>
        </p:nvSpPr>
        <p:spPr/>
        <p:txBody>
          <a:bodyPr/>
          <a:lstStyle/>
          <a:p>
            <a:fld id="{1E1B8BD3-EEEF-4896-BEE3-06C250004F3C}" type="slidenum">
              <a:rPr lang="en-US" smtClean="0"/>
              <a:pPr/>
              <a:t>18</a:t>
            </a:fld>
            <a:endParaRPr lang="en-US"/>
          </a:p>
        </p:txBody>
      </p:sp>
    </p:spTree>
    <p:extLst>
      <p:ext uri="{BB962C8B-B14F-4D97-AF65-F5344CB8AC3E}">
        <p14:creationId xmlns:p14="http://schemas.microsoft.com/office/powerpoint/2010/main" val="116339956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929541-3E77-40D5-BC09-76BB24605752}"/>
              </a:ext>
            </a:extLst>
          </p:cNvPr>
          <p:cNvSpPr txBox="1"/>
          <p:nvPr/>
        </p:nvSpPr>
        <p:spPr>
          <a:xfrm>
            <a:off x="553657" y="1309077"/>
            <a:ext cx="10981851" cy="4247317"/>
          </a:xfrm>
          <a:prstGeom prst="rect">
            <a:avLst/>
          </a:prstGeom>
          <a:noFill/>
        </p:spPr>
        <p:txBody>
          <a:bodyPr wrap="square" rtlCol="0">
            <a:spAutoFit/>
          </a:bodyPr>
          <a:lstStyle/>
          <a:p>
            <a:r>
              <a:rPr lang="en-US" dirty="0">
                <a:latin typeface="Arial Narrow" panose="020B0606020202030204" pitchFamily="34" charset="0"/>
              </a:rPr>
              <a:t>We’ve been through World War II and we're going to do a little review the history of the Cold War </a:t>
            </a:r>
          </a:p>
          <a:p>
            <a:r>
              <a:rPr lang="en-US" dirty="0">
                <a:latin typeface="Arial Narrow" panose="020B0606020202030204" pitchFamily="34" charset="0"/>
              </a:rPr>
              <a:t> </a:t>
            </a:r>
          </a:p>
          <a:p>
            <a:r>
              <a:rPr lang="en-US" dirty="0">
                <a:latin typeface="Arial Narrow" panose="020B0606020202030204" pitchFamily="34" charset="0"/>
              </a:rPr>
              <a:t>From the </a:t>
            </a:r>
            <a:r>
              <a:rPr lang="en-US" u="sng" dirty="0">
                <a:latin typeface="Arial Narrow" panose="020B0606020202030204" pitchFamily="34" charset="0"/>
                <a:hlinkClick r:id="rId2"/>
              </a:rPr>
              <a:t>Office of the Historian</a:t>
            </a:r>
            <a:r>
              <a:rPr lang="en-US" dirty="0">
                <a:latin typeface="Arial Narrow" panose="020B0606020202030204" pitchFamily="34" charset="0"/>
              </a:rPr>
              <a:t>, a website run by the US Department of State  —  They say </a:t>
            </a:r>
            <a:r>
              <a:rPr lang="en-US" dirty="0" err="1">
                <a:latin typeface="Arial Narrow" panose="020B0606020202030204" pitchFamily="34" charset="0"/>
              </a:rPr>
              <a:t>ithat</a:t>
            </a:r>
            <a:r>
              <a:rPr lang="en-US" dirty="0">
                <a:latin typeface="Arial Narrow" panose="020B0606020202030204" pitchFamily="34" charset="0"/>
              </a:rPr>
              <a:t> this period of working together in World War II was one of the highest points in the relationship between Stalin and Hitler.  It's not the highest point between the United States and the Soviet Union because they were forced to work as allies.  Then World War II ended and they agreed to a couple of things with Stalin. Churchill from Britain, Roosevelt from the United States agreed to a couple of things with Stalin that he wanted. They granted territory in Eastern Europe and the division of Germany. One reason they were so generous to Stalin, as we’ve been studying the war in Europe, is that there was still Japan. Roosevelt and Churchill wanted Stalin's help in Japan. They were willing to grant him much of what he wanted in Eastern Europe.  They agreed to these things at a number of conferences, particularly the Yalta Conference.</a:t>
            </a:r>
          </a:p>
          <a:p>
            <a:endParaRPr lang="en-US" dirty="0">
              <a:latin typeface="Arial Narrow" panose="020B0606020202030204" pitchFamily="34" charset="0"/>
            </a:endParaRPr>
          </a:p>
          <a:p>
            <a:r>
              <a:rPr lang="en-US" dirty="0">
                <a:latin typeface="Arial Narrow" panose="020B0606020202030204" pitchFamily="34" charset="0"/>
                <a:hlinkClick r:id="rId3"/>
              </a:rPr>
              <a:t>https://history.state.gov/historicaldocuments/frus1940v03/subch1</a:t>
            </a:r>
            <a:endParaRPr lang="en-US" dirty="0">
              <a:latin typeface="Arial Narrow" panose="020B0606020202030204" pitchFamily="34" charset="0"/>
            </a:endParaRPr>
          </a:p>
          <a:p>
            <a:endParaRPr lang="en-US" dirty="0">
              <a:latin typeface="Arial Narrow" panose="020B0606020202030204" pitchFamily="34" charset="0"/>
            </a:endParaRPr>
          </a:p>
          <a:p>
            <a:r>
              <a:rPr lang="en-US" dirty="0">
                <a:latin typeface="Arial Narrow" panose="020B0606020202030204" pitchFamily="34" charset="0"/>
                <a:hlinkClick r:id="rId4"/>
              </a:rPr>
              <a:t>https://history.state.gov/historicaldocuments/frus1941v01</a:t>
            </a:r>
            <a:endParaRPr lang="en-US" dirty="0">
              <a:latin typeface="Arial Narrow" panose="020B0606020202030204" pitchFamily="34" charset="0"/>
            </a:endParaRPr>
          </a:p>
          <a:p>
            <a:r>
              <a:rPr lang="en-US" dirty="0"/>
              <a:t> </a:t>
            </a:r>
          </a:p>
        </p:txBody>
      </p:sp>
      <p:pic>
        <p:nvPicPr>
          <p:cNvPr id="8" name="Picture 7">
            <a:extLst>
              <a:ext uri="{FF2B5EF4-FFF2-40B4-BE49-F238E27FC236}">
                <a16:creationId xmlns:a16="http://schemas.microsoft.com/office/drawing/2014/main" id="{7C6927BD-955D-4C7A-B4C0-F2FD43EAC12B}"/>
              </a:ext>
            </a:extLst>
          </p:cNvPr>
          <p:cNvPicPr>
            <a:picLocks noChangeAspect="1"/>
          </p:cNvPicPr>
          <p:nvPr/>
        </p:nvPicPr>
        <p:blipFill>
          <a:blip r:embed="rId5"/>
          <a:stretch>
            <a:fillRect/>
          </a:stretch>
        </p:blipFill>
        <p:spPr>
          <a:xfrm>
            <a:off x="7105010" y="4019923"/>
            <a:ext cx="4533333" cy="1504762"/>
          </a:xfrm>
          <a:prstGeom prst="rect">
            <a:avLst/>
          </a:prstGeom>
        </p:spPr>
      </p:pic>
      <p:sp>
        <p:nvSpPr>
          <p:cNvPr id="10" name="Slide Number Placeholder 9">
            <a:extLst>
              <a:ext uri="{FF2B5EF4-FFF2-40B4-BE49-F238E27FC236}">
                <a16:creationId xmlns:a16="http://schemas.microsoft.com/office/drawing/2014/main" id="{DC6A327A-2AAC-481A-A1C1-39782B24302F}"/>
              </a:ext>
            </a:extLst>
          </p:cNvPr>
          <p:cNvSpPr>
            <a:spLocks noGrp="1"/>
          </p:cNvSpPr>
          <p:nvPr>
            <p:ph type="sldNum" sz="quarter" idx="12"/>
          </p:nvPr>
        </p:nvSpPr>
        <p:spPr/>
        <p:txBody>
          <a:bodyPr/>
          <a:lstStyle/>
          <a:p>
            <a:fld id="{1E1B8BD3-EEEF-4896-BEE3-06C250004F3C}" type="slidenum">
              <a:rPr lang="en-US" smtClean="0"/>
              <a:pPr/>
              <a:t>2</a:t>
            </a:fld>
            <a:endParaRPr lang="en-US"/>
          </a:p>
        </p:txBody>
      </p:sp>
    </p:spTree>
    <p:extLst>
      <p:ext uri="{BB962C8B-B14F-4D97-AF65-F5344CB8AC3E}">
        <p14:creationId xmlns:p14="http://schemas.microsoft.com/office/powerpoint/2010/main" val="2180352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528358-95A2-4F5E-BB73-AA85BB38490A}"/>
              </a:ext>
            </a:extLst>
          </p:cNvPr>
          <p:cNvSpPr txBox="1"/>
          <p:nvPr/>
        </p:nvSpPr>
        <p:spPr>
          <a:xfrm>
            <a:off x="471141" y="550436"/>
            <a:ext cx="4827690" cy="6247864"/>
          </a:xfrm>
          <a:prstGeom prst="rect">
            <a:avLst/>
          </a:prstGeom>
          <a:noFill/>
        </p:spPr>
        <p:txBody>
          <a:bodyPr wrap="square" rtlCol="0">
            <a:spAutoFit/>
          </a:bodyPr>
          <a:lstStyle/>
          <a:p>
            <a:r>
              <a:rPr lang="en-US" sz="1400" dirty="0">
                <a:latin typeface="Arial Narrow" panose="020B0606020202030204" pitchFamily="34" charset="0"/>
              </a:rPr>
              <a:t>On May 8th 1945 the allied troops and the Soviet troops invaded from east and west and they met on the Elbe River.   In Germany the allies and the Soviets met here and shook hands, showing that all of Germany had been won. On the west were the allies, mainly the United States and on the east was by the USSR. One held the portion of Germany west of the river  and the Soviet Union held the east side of the river. Each of taking a portion, Germany remained divided. When The war ended Stalin began to set up puppet governments that were communist.   The Iron Curtain fell across Eastern Europe where it became isolated from the West. Stalin had a problem, the conditions were not so good in East Germany as in they were in West Germany, people were just leaving. Thousands of people would just walk across the border.  So they built the Berlin Wall, it wasn't just a wall but it was two walls between a long period  of sand. They had guards that were armed and their job was to shoot. He created a high border through Germany, especially through Berlin. That is what came down in 1989. The Iron Curtain was actually a fence that covered the rest of the border while the Berlin Wall was only in Berlin. But the whole city of Berlin was on the side of the Soviet Union and Stalin had promised half of that city would stay allied to the West.  The United States made it clear that if he was to take West Berlin it would be war. Not only was Germany divided, but Berlin itself was also divided with the Iron Curtain but also the wall through Berlin itself.   At one stage he cut off supplies to West Berlin and essentially placed it under siege.   The United States had to fly and airdrop in supplies. Germany itself particularly, was where there was tension between the East and the West.</a:t>
            </a:r>
          </a:p>
          <a:p>
            <a:br>
              <a:rPr lang="en-US" dirty="0"/>
            </a:br>
            <a:endParaRPr lang="en-US" dirty="0"/>
          </a:p>
        </p:txBody>
      </p:sp>
      <p:grpSp>
        <p:nvGrpSpPr>
          <p:cNvPr id="3" name="Group 2">
            <a:extLst>
              <a:ext uri="{FF2B5EF4-FFF2-40B4-BE49-F238E27FC236}">
                <a16:creationId xmlns:a16="http://schemas.microsoft.com/office/drawing/2014/main" id="{C70785BA-9075-4DC3-A4E8-779841F12313}"/>
              </a:ext>
            </a:extLst>
          </p:cNvPr>
          <p:cNvGrpSpPr>
            <a:grpSpLocks/>
          </p:cNvGrpSpPr>
          <p:nvPr/>
        </p:nvGrpSpPr>
        <p:grpSpPr bwMode="auto">
          <a:xfrm>
            <a:off x="5835896" y="550436"/>
            <a:ext cx="2114550" cy="1200150"/>
            <a:chOff x="111499650" y="107670600"/>
            <a:chExt cx="2114550" cy="1200150"/>
          </a:xfrm>
        </p:grpSpPr>
        <p:sp>
          <p:nvSpPr>
            <p:cNvPr id="5" name="Text Box 3">
              <a:extLst>
                <a:ext uri="{FF2B5EF4-FFF2-40B4-BE49-F238E27FC236}">
                  <a16:creationId xmlns:a16="http://schemas.microsoft.com/office/drawing/2014/main" id="{0FE46F39-6CF2-4F9F-850E-051D2BF82A6C}"/>
                </a:ext>
              </a:extLst>
            </p:cNvPr>
            <p:cNvSpPr txBox="1">
              <a:spLocks noChangeArrowheads="1"/>
            </p:cNvSpPr>
            <p:nvPr/>
          </p:nvSpPr>
          <p:spPr bwMode="auto">
            <a:xfrm>
              <a:off x="111499650" y="107670600"/>
              <a:ext cx="211455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4">
              <a:extLst>
                <a:ext uri="{FF2B5EF4-FFF2-40B4-BE49-F238E27FC236}">
                  <a16:creationId xmlns:a16="http://schemas.microsoft.com/office/drawing/2014/main" id="{85F13FAA-7882-4936-8CD6-EC45CDC6BD51}"/>
                </a:ext>
              </a:extLst>
            </p:cNvPr>
            <p:cNvSpPr txBox="1">
              <a:spLocks noChangeArrowheads="1"/>
            </p:cNvSpPr>
            <p:nvPr/>
          </p:nvSpPr>
          <p:spPr bwMode="auto">
            <a:xfrm>
              <a:off x="111956850" y="107899200"/>
              <a:ext cx="1257300" cy="685800"/>
            </a:xfrm>
            <a:prstGeom prst="rect">
              <a:avLst/>
            </a:prstGeom>
            <a:noFill/>
            <a:ln w="635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5">
              <a:extLst>
                <a:ext uri="{FF2B5EF4-FFF2-40B4-BE49-F238E27FC236}">
                  <a16:creationId xmlns:a16="http://schemas.microsoft.com/office/drawing/2014/main" id="{13A8EAE4-EF93-4E64-B536-5F9625B773C1}"/>
                </a:ext>
              </a:extLst>
            </p:cNvPr>
            <p:cNvSpPr txBox="1">
              <a:spLocks noChangeArrowheads="1"/>
            </p:cNvSpPr>
            <p:nvPr/>
          </p:nvSpPr>
          <p:spPr bwMode="auto">
            <a:xfrm>
              <a:off x="111556800" y="108184950"/>
              <a:ext cx="3810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6">
              <a:extLst>
                <a:ext uri="{FF2B5EF4-FFF2-40B4-BE49-F238E27FC236}">
                  <a16:creationId xmlns:a16="http://schemas.microsoft.com/office/drawing/2014/main" id="{5B52BF73-6859-4C8E-AA7E-1611D27DD68A}"/>
                </a:ext>
              </a:extLst>
            </p:cNvPr>
            <p:cNvSpPr txBox="1">
              <a:spLocks noChangeArrowheads="1"/>
            </p:cNvSpPr>
            <p:nvPr/>
          </p:nvSpPr>
          <p:spPr bwMode="auto">
            <a:xfrm>
              <a:off x="113233200" y="108070650"/>
              <a:ext cx="3810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Freeform 7">
              <a:extLst>
                <a:ext uri="{FF2B5EF4-FFF2-40B4-BE49-F238E27FC236}">
                  <a16:creationId xmlns:a16="http://schemas.microsoft.com/office/drawing/2014/main" id="{E4F17E67-B3F9-4930-83B4-C508DA2BC7FC}"/>
                </a:ext>
              </a:extLst>
            </p:cNvPr>
            <p:cNvSpPr>
              <a:spLocks/>
            </p:cNvSpPr>
            <p:nvPr/>
          </p:nvSpPr>
          <p:spPr bwMode="auto">
            <a:xfrm>
              <a:off x="112528350" y="107784900"/>
              <a:ext cx="268918" cy="933450"/>
            </a:xfrm>
            <a:custGeom>
              <a:avLst/>
              <a:gdLst>
                <a:gd name="T0" fmla="*/ 268918 w 268918"/>
                <a:gd name="T1" fmla="*/ 0 h 933450"/>
                <a:gd name="T2" fmla="*/ 211768 w 268918"/>
                <a:gd name="T3" fmla="*/ 47625 h 933450"/>
                <a:gd name="T4" fmla="*/ 135568 w 268918"/>
                <a:gd name="T5" fmla="*/ 66675 h 933450"/>
                <a:gd name="T6" fmla="*/ 106993 w 268918"/>
                <a:gd name="T7" fmla="*/ 76200 h 933450"/>
                <a:gd name="T8" fmla="*/ 78418 w 268918"/>
                <a:gd name="T9" fmla="*/ 95250 h 933450"/>
                <a:gd name="T10" fmla="*/ 68893 w 268918"/>
                <a:gd name="T11" fmla="*/ 123825 h 933450"/>
                <a:gd name="T12" fmla="*/ 49843 w 268918"/>
                <a:gd name="T13" fmla="*/ 152400 h 933450"/>
                <a:gd name="T14" fmla="*/ 78418 w 268918"/>
                <a:gd name="T15" fmla="*/ 323850 h 933450"/>
                <a:gd name="T16" fmla="*/ 106993 w 268918"/>
                <a:gd name="T17" fmla="*/ 352425 h 933450"/>
                <a:gd name="T18" fmla="*/ 135568 w 268918"/>
                <a:gd name="T19" fmla="*/ 371475 h 933450"/>
                <a:gd name="T20" fmla="*/ 126043 w 268918"/>
                <a:gd name="T21" fmla="*/ 466725 h 933450"/>
                <a:gd name="T22" fmla="*/ 78418 w 268918"/>
                <a:gd name="T23" fmla="*/ 514350 h 933450"/>
                <a:gd name="T24" fmla="*/ 21268 w 268918"/>
                <a:gd name="T25" fmla="*/ 561975 h 933450"/>
                <a:gd name="T26" fmla="*/ 21268 w 268918"/>
                <a:gd name="T27" fmla="*/ 676275 h 933450"/>
                <a:gd name="T28" fmla="*/ 78418 w 268918"/>
                <a:gd name="T29" fmla="*/ 723900 h 933450"/>
                <a:gd name="T30" fmla="*/ 97468 w 268918"/>
                <a:gd name="T31" fmla="*/ 752475 h 933450"/>
                <a:gd name="T32" fmla="*/ 97468 w 268918"/>
                <a:gd name="T33" fmla="*/ 876300 h 933450"/>
                <a:gd name="T34" fmla="*/ 87943 w 268918"/>
                <a:gd name="T35" fmla="*/ 904875 h 933450"/>
                <a:gd name="T36" fmla="*/ 68893 w 268918"/>
                <a:gd name="T37" fmla="*/ 933450 h 933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8918" h="933450">
                  <a:moveTo>
                    <a:pt x="268918" y="0"/>
                  </a:moveTo>
                  <a:cubicBezTo>
                    <a:pt x="254540" y="14378"/>
                    <a:pt x="232607" y="40047"/>
                    <a:pt x="211768" y="47625"/>
                  </a:cubicBezTo>
                  <a:cubicBezTo>
                    <a:pt x="187163" y="56572"/>
                    <a:pt x="160968" y="60325"/>
                    <a:pt x="135568" y="66675"/>
                  </a:cubicBezTo>
                  <a:cubicBezTo>
                    <a:pt x="125828" y="69110"/>
                    <a:pt x="115973" y="71710"/>
                    <a:pt x="106993" y="76200"/>
                  </a:cubicBezTo>
                  <a:cubicBezTo>
                    <a:pt x="96754" y="81320"/>
                    <a:pt x="87943" y="88900"/>
                    <a:pt x="78418" y="95250"/>
                  </a:cubicBezTo>
                  <a:cubicBezTo>
                    <a:pt x="75243" y="104775"/>
                    <a:pt x="73383" y="114845"/>
                    <a:pt x="68893" y="123825"/>
                  </a:cubicBezTo>
                  <a:cubicBezTo>
                    <a:pt x="63773" y="134064"/>
                    <a:pt x="50478" y="140970"/>
                    <a:pt x="49843" y="152400"/>
                  </a:cubicBezTo>
                  <a:cubicBezTo>
                    <a:pt x="45416" y="232094"/>
                    <a:pt x="36421" y="273453"/>
                    <a:pt x="78418" y="323850"/>
                  </a:cubicBezTo>
                  <a:cubicBezTo>
                    <a:pt x="87042" y="334198"/>
                    <a:pt x="96645" y="343801"/>
                    <a:pt x="106993" y="352425"/>
                  </a:cubicBezTo>
                  <a:cubicBezTo>
                    <a:pt x="115787" y="359754"/>
                    <a:pt x="126043" y="365125"/>
                    <a:pt x="135568" y="371475"/>
                  </a:cubicBezTo>
                  <a:cubicBezTo>
                    <a:pt x="132393" y="403225"/>
                    <a:pt x="133218" y="435634"/>
                    <a:pt x="126043" y="466725"/>
                  </a:cubicBezTo>
                  <a:cubicBezTo>
                    <a:pt x="119391" y="495552"/>
                    <a:pt x="97770" y="498223"/>
                    <a:pt x="78418" y="514350"/>
                  </a:cubicBezTo>
                  <a:cubicBezTo>
                    <a:pt x="5079" y="575466"/>
                    <a:pt x="92214" y="514677"/>
                    <a:pt x="21268" y="561975"/>
                  </a:cubicBezTo>
                  <a:cubicBezTo>
                    <a:pt x="6365" y="606685"/>
                    <a:pt x="0" y="612472"/>
                    <a:pt x="21268" y="676275"/>
                  </a:cubicBezTo>
                  <a:cubicBezTo>
                    <a:pt x="26507" y="691991"/>
                    <a:pt x="65346" y="715186"/>
                    <a:pt x="78418" y="723900"/>
                  </a:cubicBezTo>
                  <a:cubicBezTo>
                    <a:pt x="84768" y="733425"/>
                    <a:pt x="92959" y="741953"/>
                    <a:pt x="97468" y="752475"/>
                  </a:cubicBezTo>
                  <a:cubicBezTo>
                    <a:pt x="115467" y="794474"/>
                    <a:pt x="105141" y="830260"/>
                    <a:pt x="97468" y="876300"/>
                  </a:cubicBezTo>
                  <a:cubicBezTo>
                    <a:pt x="95817" y="886204"/>
                    <a:pt x="92433" y="895895"/>
                    <a:pt x="87943" y="904875"/>
                  </a:cubicBezTo>
                  <a:cubicBezTo>
                    <a:pt x="82823" y="915114"/>
                    <a:pt x="68893" y="933450"/>
                    <a:pt x="68893" y="933450"/>
                  </a:cubicBezTo>
                </a:path>
              </a:pathLst>
            </a:custGeom>
            <a:noFill/>
            <a:ln w="254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8">
              <a:extLst>
                <a:ext uri="{FF2B5EF4-FFF2-40B4-BE49-F238E27FC236}">
                  <a16:creationId xmlns:a16="http://schemas.microsoft.com/office/drawing/2014/main" id="{3243C02C-9A76-40BB-A546-692EC8BE1FF5}"/>
                </a:ext>
              </a:extLst>
            </p:cNvPr>
            <p:cNvSpPr txBox="1">
              <a:spLocks noChangeArrowheads="1"/>
            </p:cNvSpPr>
            <p:nvPr/>
          </p:nvSpPr>
          <p:spPr bwMode="auto">
            <a:xfrm>
              <a:off x="112699800" y="1080706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pic>
        <p:nvPicPr>
          <p:cNvPr id="1033" name="Picture 9">
            <a:extLst>
              <a:ext uri="{FF2B5EF4-FFF2-40B4-BE49-F238E27FC236}">
                <a16:creationId xmlns:a16="http://schemas.microsoft.com/office/drawing/2014/main" id="{B2B5AF53-84C2-4FC0-B153-BE6A603C7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5122" y="550436"/>
            <a:ext cx="2750282" cy="5879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8" name="TextBox 37">
            <a:extLst>
              <a:ext uri="{FF2B5EF4-FFF2-40B4-BE49-F238E27FC236}">
                <a16:creationId xmlns:a16="http://schemas.microsoft.com/office/drawing/2014/main" id="{74AC17D0-6769-42D0-B547-838487C50FC1}"/>
              </a:ext>
            </a:extLst>
          </p:cNvPr>
          <p:cNvSpPr txBox="1"/>
          <p:nvPr/>
        </p:nvSpPr>
        <p:spPr>
          <a:xfrm>
            <a:off x="5655652" y="2034810"/>
            <a:ext cx="2601057" cy="4431983"/>
          </a:xfrm>
          <a:prstGeom prst="rect">
            <a:avLst/>
          </a:prstGeom>
          <a:noFill/>
          <a:ln w="6350">
            <a:solidFill>
              <a:schemeClr val="tx1"/>
            </a:solidFill>
          </a:ln>
        </p:spPr>
        <p:txBody>
          <a:bodyPr wrap="square" rtlCol="0">
            <a:spAutoFit/>
          </a:bodyPr>
          <a:lstStyle/>
          <a:p>
            <a:r>
              <a:rPr lang="en-US" sz="1200" dirty="0">
                <a:latin typeface="Arial Narrow" panose="020B0606020202030204" pitchFamily="34" charset="0"/>
              </a:rPr>
              <a:t>The </a:t>
            </a:r>
            <a:r>
              <a:rPr lang="en-US" sz="1200" b="1" dirty="0">
                <a:latin typeface="Arial Narrow" panose="020B0606020202030204" pitchFamily="34" charset="0"/>
              </a:rPr>
              <a:t>Iron Curtain</a:t>
            </a:r>
            <a:r>
              <a:rPr lang="en-US" sz="1200" dirty="0">
                <a:latin typeface="Arial Narrow" panose="020B0606020202030204" pitchFamily="34" charset="0"/>
              </a:rPr>
              <a:t> was in the first place a non-physical boundary dividing </a:t>
            </a:r>
            <a:r>
              <a:rPr lang="en-US" sz="1200" dirty="0">
                <a:latin typeface="Arial Narrow" panose="020B0606020202030204" pitchFamily="34" charset="0"/>
                <a:hlinkClick r:id="rId3"/>
              </a:rPr>
              <a:t>Europe</a:t>
            </a:r>
            <a:r>
              <a:rPr lang="en-US" sz="1200" dirty="0">
                <a:latin typeface="Arial Narrow" panose="020B0606020202030204" pitchFamily="34" charset="0"/>
              </a:rPr>
              <a:t> into two separate areas from the end of </a:t>
            </a:r>
            <a:r>
              <a:rPr lang="en-US" sz="1200" dirty="0">
                <a:latin typeface="Arial Narrow" panose="020B0606020202030204" pitchFamily="34" charset="0"/>
                <a:hlinkClick r:id="rId4"/>
              </a:rPr>
              <a:t>World War II</a:t>
            </a:r>
            <a:r>
              <a:rPr lang="en-US" sz="1200" dirty="0">
                <a:latin typeface="Arial Narrow" panose="020B0606020202030204" pitchFamily="34" charset="0"/>
              </a:rPr>
              <a:t> in 1945 until the end of the </a:t>
            </a:r>
            <a:r>
              <a:rPr lang="en-US" sz="1200" dirty="0">
                <a:latin typeface="Arial Narrow" panose="020B0606020202030204" pitchFamily="34" charset="0"/>
                <a:hlinkClick r:id="rId5"/>
              </a:rPr>
              <a:t>Cold War</a:t>
            </a:r>
            <a:r>
              <a:rPr lang="en-US" sz="1200" dirty="0">
                <a:latin typeface="Arial Narrow" panose="020B0606020202030204" pitchFamily="34" charset="0"/>
              </a:rPr>
              <a:t> in 1991. The term symbolizes the efforts by the </a:t>
            </a:r>
            <a:r>
              <a:rPr lang="en-US" sz="1200" dirty="0">
                <a:latin typeface="Arial Narrow" panose="020B0606020202030204" pitchFamily="34" charset="0"/>
                <a:hlinkClick r:id="rId6"/>
              </a:rPr>
              <a:t>Soviet Union</a:t>
            </a:r>
            <a:r>
              <a:rPr lang="en-US" sz="1200" dirty="0">
                <a:latin typeface="Arial Narrow" panose="020B0606020202030204" pitchFamily="34" charset="0"/>
              </a:rPr>
              <a:t> (USSR) to block itself and its </a:t>
            </a:r>
            <a:r>
              <a:rPr lang="en-US" sz="1200" dirty="0">
                <a:latin typeface="Arial Narrow" panose="020B0606020202030204" pitchFamily="34" charset="0"/>
                <a:hlinkClick r:id="rId7"/>
              </a:rPr>
              <a:t>satellite states</a:t>
            </a:r>
            <a:r>
              <a:rPr lang="en-US" sz="1200" dirty="0">
                <a:latin typeface="Arial Narrow" panose="020B0606020202030204" pitchFamily="34" charset="0"/>
              </a:rPr>
              <a:t> from open contact with </a:t>
            </a:r>
            <a:r>
              <a:rPr lang="en-US" sz="1200" dirty="0">
                <a:latin typeface="Arial Narrow" panose="020B0606020202030204" pitchFamily="34" charset="0"/>
                <a:hlinkClick r:id="rId8"/>
              </a:rPr>
              <a:t>the West</a:t>
            </a:r>
            <a:r>
              <a:rPr lang="en-US" sz="1200" dirty="0">
                <a:latin typeface="Arial Narrow" panose="020B0606020202030204" pitchFamily="34" charset="0"/>
              </a:rPr>
              <a:t> and its allied states. On the east side of the Iron Curtain were the countries that were connected to or influenced by the Soviet Union, while on the west side were the countries that were allied to the United States or nominally neutral. Separate international economic and military alliances were developed on each side of the Iron Curtain.</a:t>
            </a:r>
          </a:p>
          <a:p>
            <a:r>
              <a:rPr lang="en-US" sz="1200" dirty="0">
                <a:latin typeface="Arial Narrow" panose="020B0606020202030204" pitchFamily="34" charset="0"/>
              </a:rPr>
              <a:t>Secondly, it refers to the 7.000 km. long physical barrier of fences, walls, minefields and watchtowers (an "Iron Curtain") that divided the "east" and "west". The </a:t>
            </a:r>
            <a:r>
              <a:rPr lang="en-US" sz="1200" dirty="0">
                <a:latin typeface="Arial Narrow" panose="020B0606020202030204" pitchFamily="34" charset="0"/>
                <a:hlinkClick r:id="rId9"/>
              </a:rPr>
              <a:t>Berlin Wall</a:t>
            </a:r>
            <a:r>
              <a:rPr lang="en-US" sz="1200" dirty="0">
                <a:latin typeface="Arial Narrow" panose="020B0606020202030204" pitchFamily="34" charset="0"/>
              </a:rPr>
              <a:t> also was part of this physical barrier.</a:t>
            </a:r>
          </a:p>
          <a:p>
            <a:r>
              <a:rPr lang="en-US" sz="1200" u="sng" dirty="0">
                <a:latin typeface="Arial Narrow" panose="020B0606020202030204" pitchFamily="34" charset="0"/>
                <a:hlinkClick r:id="rId10"/>
              </a:rPr>
              <a:t>https://en.wikipedia.org/wiki/Iron_Curtain</a:t>
            </a:r>
            <a:endParaRPr lang="en-US" sz="1200" dirty="0">
              <a:latin typeface="Arial Narrow" panose="020B0606020202030204" pitchFamily="34" charset="0"/>
            </a:endParaRPr>
          </a:p>
          <a:p>
            <a:r>
              <a:rPr lang="en-US" dirty="0"/>
              <a:t> </a:t>
            </a:r>
          </a:p>
        </p:txBody>
      </p:sp>
      <p:sp>
        <p:nvSpPr>
          <p:cNvPr id="40" name="Slide Number Placeholder 39">
            <a:extLst>
              <a:ext uri="{FF2B5EF4-FFF2-40B4-BE49-F238E27FC236}">
                <a16:creationId xmlns:a16="http://schemas.microsoft.com/office/drawing/2014/main" id="{7B6DD23A-0272-422E-A009-088F44867B58}"/>
              </a:ext>
            </a:extLst>
          </p:cNvPr>
          <p:cNvSpPr>
            <a:spLocks noGrp="1"/>
          </p:cNvSpPr>
          <p:nvPr>
            <p:ph type="sldNum" sz="quarter" idx="12"/>
          </p:nvPr>
        </p:nvSpPr>
        <p:spPr/>
        <p:txBody>
          <a:bodyPr/>
          <a:lstStyle/>
          <a:p>
            <a:fld id="{1E1B8BD3-EEEF-4896-BEE3-06C250004F3C}" type="slidenum">
              <a:rPr lang="en-US" smtClean="0"/>
              <a:pPr/>
              <a:t>3</a:t>
            </a:fld>
            <a:endParaRPr lang="en-US"/>
          </a:p>
        </p:txBody>
      </p:sp>
    </p:spTree>
    <p:extLst>
      <p:ext uri="{BB962C8B-B14F-4D97-AF65-F5344CB8AC3E}">
        <p14:creationId xmlns:p14="http://schemas.microsoft.com/office/powerpoint/2010/main" val="320811832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20FDC5-32CE-4FFE-AABE-B47C9CD08402}"/>
              </a:ext>
            </a:extLst>
          </p:cNvPr>
          <p:cNvSpPr txBox="1"/>
          <p:nvPr/>
        </p:nvSpPr>
        <p:spPr>
          <a:xfrm>
            <a:off x="914401" y="695569"/>
            <a:ext cx="7010400" cy="5755422"/>
          </a:xfrm>
          <a:prstGeom prst="rect">
            <a:avLst/>
          </a:prstGeom>
          <a:noFill/>
        </p:spPr>
        <p:txBody>
          <a:bodyPr wrap="square" rtlCol="0">
            <a:spAutoFit/>
          </a:bodyPr>
          <a:lstStyle/>
          <a:p>
            <a:r>
              <a:rPr lang="en-US" sz="1400" dirty="0">
                <a:latin typeface="Arial Narrow" panose="020B0606020202030204" pitchFamily="34" charset="0"/>
              </a:rPr>
              <a:t>From the website American Foreign Relations -  after World War II the Soviet Union and the United States emerged as the two World superpowers and this began a period of tension between the Soviet Union and the United States or the Eastern Bloc in the Western Bloc.</a:t>
            </a:r>
          </a:p>
          <a:p>
            <a:r>
              <a:rPr lang="en-US" sz="1400" dirty="0">
                <a:latin typeface="Arial Narrow" panose="020B0606020202030204" pitchFamily="34" charset="0"/>
              </a:rPr>
              <a:t> </a:t>
            </a:r>
          </a:p>
          <a:p>
            <a:r>
              <a:rPr lang="en-US" sz="1400" dirty="0">
                <a:latin typeface="Arial Narrow" panose="020B0606020202030204" pitchFamily="34" charset="0"/>
              </a:rPr>
              <a:t>In 1948 the United States began a campaign of sanctions.  Just three years after the war ended the United States was beginning to isolate the Soviet Union. They used a couple strategies in the Cold War, one was sanctions and another was the defense buildup that was designed to make it too expensive for the Soviet Union to keep up with them. The one we want to make note of was their use of Radio Liberty and the Voice of America. This is what they used to encourage unrest inside Poland with the solidarity movement.  Why we want to note these radio stations is that the funding behind them is the same part of the US government that's also funding the Deep Web. The same actions are happening today but they have different tools.   It's moved from Radio to internet.  By this course of sanctions, economic isolation, the defense build up, especially the Star Wars program, and providing financial aid to satellite states, the Warsaw Pact Nations, that is what really brought down the Soviet Union. It's a slow process of working from inside your enemies country using economics and propaganda.  When the Soviet Union fell, how did it fall?  It fell from the inside and unless you knew what the United States had been doing, you could come to 1989 and the fall of the wall and have no knowledge or understanding that this could be a battle between the King of the North and the King of the South.  When we come to our time it's something that we need to understand and remember that in Daniel 11:40 part b as it shown in 1989 - 1991, by the time we get to what you would call the battle, it falls from the inside. You don't necessarily see the other country's involvement.</a:t>
            </a:r>
          </a:p>
          <a:p>
            <a:br>
              <a:rPr lang="en-US" sz="1400" dirty="0">
                <a:latin typeface="Arial Narrow" panose="020B0606020202030204" pitchFamily="34" charset="0"/>
              </a:rPr>
            </a:br>
            <a:r>
              <a:rPr lang="en-US" sz="1400" dirty="0">
                <a:latin typeface="Arial Narrow" panose="020B0606020202030204" pitchFamily="34" charset="0"/>
              </a:rPr>
              <a:t>This completed the study of the alpha history, the first portion of Pyrrhus’s life and the King of the South under Stalin. Now we're going to look at the second part of Pyrrhus’s  his career. The first part being Macedonian and now we'll discuss his campaign in Italy.</a:t>
            </a:r>
          </a:p>
          <a:p>
            <a:r>
              <a:rPr lang="en-US" dirty="0"/>
              <a:t> </a:t>
            </a:r>
          </a:p>
        </p:txBody>
      </p:sp>
      <p:pic>
        <p:nvPicPr>
          <p:cNvPr id="34" name="Picture 33">
            <a:extLst>
              <a:ext uri="{FF2B5EF4-FFF2-40B4-BE49-F238E27FC236}">
                <a16:creationId xmlns:a16="http://schemas.microsoft.com/office/drawing/2014/main" id="{BF13B03E-6524-432E-A216-7E3B460CC9C2}"/>
              </a:ext>
            </a:extLst>
          </p:cNvPr>
          <p:cNvPicPr>
            <a:picLocks noChangeAspect="1"/>
          </p:cNvPicPr>
          <p:nvPr/>
        </p:nvPicPr>
        <p:blipFill>
          <a:blip r:embed="rId2"/>
          <a:stretch>
            <a:fillRect/>
          </a:stretch>
        </p:blipFill>
        <p:spPr>
          <a:xfrm>
            <a:off x="9276861" y="5219884"/>
            <a:ext cx="1367692" cy="1374143"/>
          </a:xfrm>
          <a:prstGeom prst="rect">
            <a:avLst/>
          </a:prstGeom>
        </p:spPr>
      </p:pic>
      <p:sp>
        <p:nvSpPr>
          <p:cNvPr id="35" name="TextBox 34">
            <a:extLst>
              <a:ext uri="{FF2B5EF4-FFF2-40B4-BE49-F238E27FC236}">
                <a16:creationId xmlns:a16="http://schemas.microsoft.com/office/drawing/2014/main" id="{4F1C9990-A2DC-4B0D-8ABF-C996B3C320F4}"/>
              </a:ext>
            </a:extLst>
          </p:cNvPr>
          <p:cNvSpPr txBox="1"/>
          <p:nvPr/>
        </p:nvSpPr>
        <p:spPr>
          <a:xfrm>
            <a:off x="8065477" y="695569"/>
            <a:ext cx="3462215" cy="4524315"/>
          </a:xfrm>
          <a:prstGeom prst="rect">
            <a:avLst/>
          </a:prstGeom>
          <a:solidFill>
            <a:schemeClr val="accent1">
              <a:lumMod val="20000"/>
              <a:lumOff val="80000"/>
            </a:schemeClr>
          </a:solidFill>
          <a:ln w="6350">
            <a:solidFill>
              <a:schemeClr val="tx1"/>
            </a:solidFill>
          </a:ln>
        </p:spPr>
        <p:txBody>
          <a:bodyPr wrap="square" rtlCol="0">
            <a:spAutoFit/>
          </a:bodyPr>
          <a:lstStyle/>
          <a:p>
            <a:r>
              <a:rPr lang="en-US" sz="1200" dirty="0">
                <a:latin typeface="Arial Narrow" panose="020B0606020202030204" pitchFamily="34" charset="0"/>
              </a:rPr>
              <a:t>The </a:t>
            </a:r>
            <a:r>
              <a:rPr lang="en-US" sz="1200" b="1" dirty="0">
                <a:latin typeface="Arial Narrow" panose="020B0606020202030204" pitchFamily="34" charset="0"/>
              </a:rPr>
              <a:t>Strategic Defense Initiative</a:t>
            </a:r>
            <a:r>
              <a:rPr lang="en-US" sz="1200" dirty="0">
                <a:latin typeface="Arial Narrow" panose="020B0606020202030204" pitchFamily="34" charset="0"/>
              </a:rPr>
              <a:t> (</a:t>
            </a:r>
            <a:r>
              <a:rPr lang="en-US" sz="1200" b="1" dirty="0">
                <a:latin typeface="Arial Narrow" panose="020B0606020202030204" pitchFamily="34" charset="0"/>
              </a:rPr>
              <a:t>SDI</a:t>
            </a:r>
            <a:r>
              <a:rPr lang="en-US" sz="1200" dirty="0">
                <a:latin typeface="Arial Narrow" panose="020B0606020202030204" pitchFamily="34" charset="0"/>
              </a:rPr>
              <a:t>) was a proposed </a:t>
            </a:r>
            <a:r>
              <a:rPr lang="en-US" sz="1200" dirty="0">
                <a:latin typeface="Arial Narrow" panose="020B0606020202030204" pitchFamily="34" charset="0"/>
                <a:hlinkClick r:id="rId3" tooltip="Missile defense">
                  <a:extLst>
                    <a:ext uri="{A12FA001-AC4F-418D-AE19-62706E023703}">
                      <ahyp:hlinkClr xmlns:ahyp="http://schemas.microsoft.com/office/drawing/2018/hyperlinkcolor" val="tx"/>
                    </a:ext>
                  </a:extLst>
                </a:hlinkClick>
              </a:rPr>
              <a:t>missile defense</a:t>
            </a:r>
            <a:r>
              <a:rPr lang="en-US" sz="1200" dirty="0">
                <a:latin typeface="Arial Narrow" panose="020B0606020202030204" pitchFamily="34" charset="0"/>
              </a:rPr>
              <a:t> system intended to protect the United States from attack by </a:t>
            </a:r>
            <a:r>
              <a:rPr lang="en-US" sz="1200" dirty="0">
                <a:latin typeface="Arial Narrow" panose="020B0606020202030204" pitchFamily="34" charset="0"/>
                <a:hlinkClick r:id="rId4" tooltip="Ballistic missile">
                  <a:extLst>
                    <a:ext uri="{A12FA001-AC4F-418D-AE19-62706E023703}">
                      <ahyp:hlinkClr xmlns:ahyp="http://schemas.microsoft.com/office/drawing/2018/hyperlinkcolor" val="tx"/>
                    </a:ext>
                  </a:extLst>
                </a:hlinkClick>
              </a:rPr>
              <a:t>ballistic</a:t>
            </a:r>
            <a:r>
              <a:rPr lang="en-US" sz="1200" dirty="0">
                <a:latin typeface="Arial Narrow" panose="020B0606020202030204" pitchFamily="34" charset="0"/>
              </a:rPr>
              <a:t> </a:t>
            </a:r>
            <a:r>
              <a:rPr lang="en-US" sz="1200" dirty="0">
                <a:latin typeface="Arial Narrow" panose="020B0606020202030204" pitchFamily="34" charset="0"/>
                <a:hlinkClick r:id="rId5" tooltip="Strategic nuclear weapon">
                  <a:extLst>
                    <a:ext uri="{A12FA001-AC4F-418D-AE19-62706E023703}">
                      <ahyp:hlinkClr xmlns:ahyp="http://schemas.microsoft.com/office/drawing/2018/hyperlinkcolor" val="tx"/>
                    </a:ext>
                  </a:extLst>
                </a:hlinkClick>
              </a:rPr>
              <a:t>strategic nuclear weapons</a:t>
            </a:r>
            <a:r>
              <a:rPr lang="en-US" sz="1200" dirty="0">
                <a:latin typeface="Arial Narrow" panose="020B0606020202030204" pitchFamily="34" charset="0"/>
              </a:rPr>
              <a:t> (</a:t>
            </a:r>
            <a:r>
              <a:rPr lang="en-US" sz="1200" dirty="0">
                <a:latin typeface="Arial Narrow" panose="020B0606020202030204" pitchFamily="34" charset="0"/>
                <a:hlinkClick r:id="rId6" tooltip="Intercontinental ballistic missile">
                  <a:extLst>
                    <a:ext uri="{A12FA001-AC4F-418D-AE19-62706E023703}">
                      <ahyp:hlinkClr xmlns:ahyp="http://schemas.microsoft.com/office/drawing/2018/hyperlinkcolor" val="tx"/>
                    </a:ext>
                  </a:extLst>
                </a:hlinkClick>
              </a:rPr>
              <a:t>intercontinental ballistic missiles</a:t>
            </a:r>
            <a:r>
              <a:rPr lang="en-US" sz="1200" dirty="0">
                <a:latin typeface="Arial Narrow" panose="020B0606020202030204" pitchFamily="34" charset="0"/>
              </a:rPr>
              <a:t> and </a:t>
            </a:r>
            <a:r>
              <a:rPr lang="en-US" sz="1200" dirty="0">
                <a:latin typeface="Arial Narrow" panose="020B0606020202030204" pitchFamily="34" charset="0"/>
                <a:hlinkClick r:id="rId7" tooltip="Submarine-launched ballistic missile">
                  <a:extLst>
                    <a:ext uri="{A12FA001-AC4F-418D-AE19-62706E023703}">
                      <ahyp:hlinkClr xmlns:ahyp="http://schemas.microsoft.com/office/drawing/2018/hyperlinkcolor" val="tx"/>
                    </a:ext>
                  </a:extLst>
                </a:hlinkClick>
              </a:rPr>
              <a:t>submarine-launched ballistic missiles</a:t>
            </a:r>
            <a:r>
              <a:rPr lang="en-US" sz="1200" dirty="0">
                <a:latin typeface="Arial Narrow" panose="020B0606020202030204" pitchFamily="34" charset="0"/>
              </a:rPr>
              <a:t>). The concept was first announced publicly by President </a:t>
            </a:r>
            <a:r>
              <a:rPr lang="en-US" sz="1200" dirty="0">
                <a:latin typeface="Arial Narrow" panose="020B0606020202030204" pitchFamily="34" charset="0"/>
                <a:hlinkClick r:id="rId8" tooltip="Ronald Reagan">
                  <a:extLst>
                    <a:ext uri="{A12FA001-AC4F-418D-AE19-62706E023703}">
                      <ahyp:hlinkClr xmlns:ahyp="http://schemas.microsoft.com/office/drawing/2018/hyperlinkcolor" val="tx"/>
                    </a:ext>
                  </a:extLst>
                </a:hlinkClick>
              </a:rPr>
              <a:t>Ronald Reagan</a:t>
            </a:r>
            <a:r>
              <a:rPr lang="en-US" sz="1200" dirty="0">
                <a:latin typeface="Arial Narrow" panose="020B0606020202030204" pitchFamily="34" charset="0"/>
              </a:rPr>
              <a:t> on 23 March 1983.</a:t>
            </a:r>
            <a:r>
              <a:rPr lang="en-US" sz="1200" baseline="30000" dirty="0">
                <a:latin typeface="Arial Narrow" panose="020B0606020202030204" pitchFamily="34" charset="0"/>
                <a:hlinkClick r:id="rId9">
                  <a:extLst>
                    <a:ext uri="{A12FA001-AC4F-418D-AE19-62706E023703}">
                      <ahyp:hlinkClr xmlns:ahyp="http://schemas.microsoft.com/office/drawing/2018/hyperlinkcolor" val="tx"/>
                    </a:ext>
                  </a:extLst>
                </a:hlinkClick>
              </a:rPr>
              <a:t>[1]</a:t>
            </a:r>
            <a:r>
              <a:rPr lang="en-US" sz="1200" dirty="0">
                <a:latin typeface="Arial Narrow" panose="020B0606020202030204" pitchFamily="34" charset="0"/>
              </a:rPr>
              <a:t> Reagan was a vocal critic of the doctrine of </a:t>
            </a:r>
            <a:r>
              <a:rPr lang="en-US" sz="1200" dirty="0">
                <a:latin typeface="Arial Narrow" panose="020B0606020202030204" pitchFamily="34" charset="0"/>
                <a:hlinkClick r:id="rId10" tooltip="Mutual assured destruction">
                  <a:extLst>
                    <a:ext uri="{A12FA001-AC4F-418D-AE19-62706E023703}">
                      <ahyp:hlinkClr xmlns:ahyp="http://schemas.microsoft.com/office/drawing/2018/hyperlinkcolor" val="tx"/>
                    </a:ext>
                  </a:extLst>
                </a:hlinkClick>
              </a:rPr>
              <a:t>mutual assured destruction</a:t>
            </a:r>
            <a:r>
              <a:rPr lang="en-US" sz="1200" dirty="0">
                <a:latin typeface="Arial Narrow" panose="020B0606020202030204" pitchFamily="34" charset="0"/>
              </a:rPr>
              <a:t> (MAD), which he described as a "</a:t>
            </a:r>
            <a:r>
              <a:rPr lang="en-US" sz="1200" dirty="0">
                <a:latin typeface="Arial Narrow" panose="020B0606020202030204" pitchFamily="34" charset="0"/>
                <a:hlinkClick r:id="rId11" tooltip="Suicide pact">
                  <a:extLst>
                    <a:ext uri="{A12FA001-AC4F-418D-AE19-62706E023703}">
                      <ahyp:hlinkClr xmlns:ahyp="http://schemas.microsoft.com/office/drawing/2018/hyperlinkcolor" val="tx"/>
                    </a:ext>
                  </a:extLst>
                </a:hlinkClick>
              </a:rPr>
              <a:t>suicide pact</a:t>
            </a:r>
            <a:r>
              <a:rPr lang="en-US" sz="1200" dirty="0">
                <a:latin typeface="Arial Narrow" panose="020B0606020202030204" pitchFamily="34" charset="0"/>
              </a:rPr>
              <a:t>", and he called upon the scientists and engineers of the United States to develop a system that would render nuclear weapons obsolete. </a:t>
            </a:r>
          </a:p>
          <a:p>
            <a:r>
              <a:rPr lang="en-US" sz="1200" dirty="0">
                <a:latin typeface="Arial Narrow" panose="020B0606020202030204" pitchFamily="34" charset="0"/>
              </a:rPr>
              <a:t>The </a:t>
            </a:r>
            <a:r>
              <a:rPr lang="en-US" sz="1200" b="1" dirty="0">
                <a:latin typeface="Arial Narrow" panose="020B0606020202030204" pitchFamily="34" charset="0"/>
              </a:rPr>
              <a:t>Strategic Defense Initiative Organization</a:t>
            </a:r>
            <a:r>
              <a:rPr lang="en-US" sz="1200" dirty="0">
                <a:latin typeface="Arial Narrow" panose="020B0606020202030204" pitchFamily="34" charset="0"/>
              </a:rPr>
              <a:t> (</a:t>
            </a:r>
            <a:r>
              <a:rPr lang="en-US" sz="1200" b="1" dirty="0">
                <a:latin typeface="Arial Narrow" panose="020B0606020202030204" pitchFamily="34" charset="0"/>
              </a:rPr>
              <a:t>SDIO</a:t>
            </a:r>
            <a:r>
              <a:rPr lang="en-US" sz="1200" dirty="0">
                <a:latin typeface="Arial Narrow" panose="020B0606020202030204" pitchFamily="34" charset="0"/>
              </a:rPr>
              <a:t>) was set up in 1984 within the </a:t>
            </a:r>
            <a:r>
              <a:rPr lang="en-US" sz="1200" dirty="0">
                <a:latin typeface="Arial Narrow" panose="020B0606020202030204" pitchFamily="34" charset="0"/>
                <a:hlinkClick r:id="rId12" tooltip="United States Department of Defense">
                  <a:extLst>
                    <a:ext uri="{A12FA001-AC4F-418D-AE19-62706E023703}">
                      <ahyp:hlinkClr xmlns:ahyp="http://schemas.microsoft.com/office/drawing/2018/hyperlinkcolor" val="tx"/>
                    </a:ext>
                  </a:extLst>
                </a:hlinkClick>
              </a:rPr>
              <a:t>United States Department of Defense</a:t>
            </a:r>
            <a:r>
              <a:rPr lang="en-US" sz="1200" dirty="0">
                <a:latin typeface="Arial Narrow" panose="020B0606020202030204" pitchFamily="34" charset="0"/>
              </a:rPr>
              <a:t> to oversee development. A wide array of advanced weapon concepts, including </a:t>
            </a:r>
            <a:r>
              <a:rPr lang="en-US" sz="1200" dirty="0">
                <a:latin typeface="Arial Narrow" panose="020B0606020202030204" pitchFamily="34" charset="0"/>
                <a:hlinkClick r:id="rId13" tooltip="Laser">
                  <a:extLst>
                    <a:ext uri="{A12FA001-AC4F-418D-AE19-62706E023703}">
                      <ahyp:hlinkClr xmlns:ahyp="http://schemas.microsoft.com/office/drawing/2018/hyperlinkcolor" val="tx"/>
                    </a:ext>
                  </a:extLst>
                </a:hlinkClick>
              </a:rPr>
              <a:t>lasers</a:t>
            </a:r>
            <a:r>
              <a:rPr lang="en-US" sz="1200" dirty="0">
                <a:latin typeface="Arial Narrow" panose="020B0606020202030204" pitchFamily="34" charset="0"/>
              </a:rPr>
              <a:t>,</a:t>
            </a:r>
            <a:r>
              <a:rPr lang="en-US" sz="1200" baseline="30000" dirty="0">
                <a:latin typeface="Arial Narrow" panose="020B0606020202030204" pitchFamily="34" charset="0"/>
                <a:hlinkClick r:id="rId14">
                  <a:extLst>
                    <a:ext uri="{A12FA001-AC4F-418D-AE19-62706E023703}">
                      <ahyp:hlinkClr xmlns:ahyp="http://schemas.microsoft.com/office/drawing/2018/hyperlinkcolor" val="tx"/>
                    </a:ext>
                  </a:extLst>
                </a:hlinkClick>
              </a:rPr>
              <a:t>[2]</a:t>
            </a:r>
            <a:r>
              <a:rPr lang="en-US" sz="1200" baseline="30000" dirty="0">
                <a:latin typeface="Arial Narrow" panose="020B0606020202030204" pitchFamily="34" charset="0"/>
                <a:hlinkClick r:id="rId15">
                  <a:extLst>
                    <a:ext uri="{A12FA001-AC4F-418D-AE19-62706E023703}">
                      <ahyp:hlinkClr xmlns:ahyp="http://schemas.microsoft.com/office/drawing/2018/hyperlinkcolor" val="tx"/>
                    </a:ext>
                  </a:extLst>
                </a:hlinkClick>
              </a:rPr>
              <a:t>[3]</a:t>
            </a:r>
            <a:r>
              <a:rPr lang="en-US" sz="1200" dirty="0">
                <a:latin typeface="Arial Narrow" panose="020B0606020202030204" pitchFamily="34" charset="0"/>
              </a:rPr>
              <a:t> </a:t>
            </a:r>
            <a:r>
              <a:rPr lang="en-US" sz="1200" dirty="0">
                <a:latin typeface="Arial Narrow" panose="020B0606020202030204" pitchFamily="34" charset="0"/>
                <a:hlinkClick r:id="rId16" tooltip="Particle beam weapon">
                  <a:extLst>
                    <a:ext uri="{A12FA001-AC4F-418D-AE19-62706E023703}">
                      <ahyp:hlinkClr xmlns:ahyp="http://schemas.microsoft.com/office/drawing/2018/hyperlinkcolor" val="tx"/>
                    </a:ext>
                  </a:extLst>
                </a:hlinkClick>
              </a:rPr>
              <a:t>particle beam weapons</a:t>
            </a:r>
            <a:r>
              <a:rPr lang="en-US" sz="1200" dirty="0">
                <a:latin typeface="Arial Narrow" panose="020B0606020202030204" pitchFamily="34" charset="0"/>
              </a:rPr>
              <a:t> and ground- and space-based </a:t>
            </a:r>
            <a:r>
              <a:rPr lang="en-US" sz="1200" dirty="0">
                <a:latin typeface="Arial Narrow" panose="020B0606020202030204" pitchFamily="34" charset="0"/>
                <a:hlinkClick r:id="rId17" tooltip="Missile">
                  <a:extLst>
                    <a:ext uri="{A12FA001-AC4F-418D-AE19-62706E023703}">
                      <ahyp:hlinkClr xmlns:ahyp="http://schemas.microsoft.com/office/drawing/2018/hyperlinkcolor" val="tx"/>
                    </a:ext>
                  </a:extLst>
                </a:hlinkClick>
              </a:rPr>
              <a:t>missile</a:t>
            </a:r>
            <a:r>
              <a:rPr lang="en-US" sz="1200" dirty="0">
                <a:latin typeface="Arial Narrow" panose="020B0606020202030204" pitchFamily="34" charset="0"/>
              </a:rPr>
              <a:t> systems were studied, along with various sensor, </a:t>
            </a:r>
            <a:r>
              <a:rPr lang="en-US" sz="1200" dirty="0">
                <a:latin typeface="Arial Narrow" panose="020B0606020202030204" pitchFamily="34" charset="0"/>
                <a:hlinkClick r:id="rId18" tooltip="Command and control">
                  <a:extLst>
                    <a:ext uri="{A12FA001-AC4F-418D-AE19-62706E023703}">
                      <ahyp:hlinkClr xmlns:ahyp="http://schemas.microsoft.com/office/drawing/2018/hyperlinkcolor" val="tx"/>
                    </a:ext>
                  </a:extLst>
                </a:hlinkClick>
              </a:rPr>
              <a:t>command and control</a:t>
            </a:r>
            <a:r>
              <a:rPr lang="en-US" sz="1200" dirty="0">
                <a:latin typeface="Arial Narrow" panose="020B0606020202030204" pitchFamily="34" charset="0"/>
              </a:rPr>
              <a:t>, and </a:t>
            </a:r>
            <a:r>
              <a:rPr lang="en-US" sz="1200" dirty="0">
                <a:latin typeface="Arial Narrow" panose="020B0606020202030204" pitchFamily="34" charset="0"/>
                <a:hlinkClick r:id="rId19" tooltip="High performance computer">
                  <a:extLst>
                    <a:ext uri="{A12FA001-AC4F-418D-AE19-62706E023703}">
                      <ahyp:hlinkClr xmlns:ahyp="http://schemas.microsoft.com/office/drawing/2018/hyperlinkcolor" val="tx"/>
                    </a:ext>
                  </a:extLst>
                </a:hlinkClick>
              </a:rPr>
              <a:t>high-performance computer</a:t>
            </a:r>
            <a:r>
              <a:rPr lang="en-US" sz="1200" dirty="0">
                <a:latin typeface="Arial Narrow" panose="020B0606020202030204" pitchFamily="34" charset="0"/>
              </a:rPr>
              <a:t> systems that would be needed to control a system consisting of hundreds of combat centers and satellites spanning the entire globe and involved in a battle that would last only minutes. A number of these concepts were tested through the late 1980s, and follow-on efforts and spin-offs continue to this day. </a:t>
            </a:r>
          </a:p>
        </p:txBody>
      </p:sp>
      <p:sp>
        <p:nvSpPr>
          <p:cNvPr id="36" name="Slide Number Placeholder 35">
            <a:extLst>
              <a:ext uri="{FF2B5EF4-FFF2-40B4-BE49-F238E27FC236}">
                <a16:creationId xmlns:a16="http://schemas.microsoft.com/office/drawing/2014/main" id="{66DAE5A8-50CA-4860-AD74-3BAFB242EC05}"/>
              </a:ext>
            </a:extLst>
          </p:cNvPr>
          <p:cNvSpPr>
            <a:spLocks noGrp="1"/>
          </p:cNvSpPr>
          <p:nvPr>
            <p:ph type="sldNum" sz="quarter" idx="12"/>
          </p:nvPr>
        </p:nvSpPr>
        <p:spPr/>
        <p:txBody>
          <a:bodyPr/>
          <a:lstStyle/>
          <a:p>
            <a:fld id="{1E1B8BD3-EEEF-4896-BEE3-06C250004F3C}" type="slidenum">
              <a:rPr lang="en-US" smtClean="0"/>
              <a:pPr/>
              <a:t>4</a:t>
            </a:fld>
            <a:endParaRPr lang="en-US"/>
          </a:p>
        </p:txBody>
      </p:sp>
    </p:spTree>
    <p:extLst>
      <p:ext uri="{BB962C8B-B14F-4D97-AF65-F5344CB8AC3E}">
        <p14:creationId xmlns:p14="http://schemas.microsoft.com/office/powerpoint/2010/main" val="47911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79C8AE7-C97C-4BD6-AAF1-39E42E4C967C}"/>
              </a:ext>
            </a:extLst>
          </p:cNvPr>
          <p:cNvSpPr>
            <a:spLocks noGrp="1"/>
          </p:cNvSpPr>
          <p:nvPr>
            <p:ph type="sldNum" sz="quarter" idx="12"/>
          </p:nvPr>
        </p:nvSpPr>
        <p:spPr/>
        <p:txBody>
          <a:bodyPr/>
          <a:lstStyle/>
          <a:p>
            <a:fld id="{1E1B8BD3-EEEF-4896-BEE3-06C250004F3C}" type="slidenum">
              <a:rPr lang="en-US" smtClean="0"/>
              <a:pPr/>
              <a:t>5</a:t>
            </a:fld>
            <a:endParaRPr lang="en-US"/>
          </a:p>
        </p:txBody>
      </p:sp>
      <p:sp>
        <p:nvSpPr>
          <p:cNvPr id="7" name="TextBox 6">
            <a:extLst>
              <a:ext uri="{FF2B5EF4-FFF2-40B4-BE49-F238E27FC236}">
                <a16:creationId xmlns:a16="http://schemas.microsoft.com/office/drawing/2014/main" id="{25C10D0F-F166-4A06-B249-9F87244C19C6}"/>
              </a:ext>
            </a:extLst>
          </p:cNvPr>
          <p:cNvSpPr txBox="1"/>
          <p:nvPr/>
        </p:nvSpPr>
        <p:spPr>
          <a:xfrm>
            <a:off x="367323" y="273538"/>
            <a:ext cx="7151077" cy="6082812"/>
          </a:xfrm>
          <a:prstGeom prst="rect">
            <a:avLst/>
          </a:prstGeom>
          <a:noFill/>
        </p:spPr>
        <p:txBody>
          <a:bodyPr wrap="square" rtlCol="0">
            <a:spAutoFit/>
          </a:bodyPr>
          <a:lstStyle/>
          <a:p>
            <a:r>
              <a:rPr lang="en-US" sz="1400" dirty="0">
                <a:latin typeface="Arial Narrow" panose="020B0606020202030204" pitchFamily="34" charset="0"/>
              </a:rPr>
              <a:t>In 285 BC Pyrrhus leaves everything but Epirus itself and he never threatens Lysimachus again, so he is totally defeated. If he wants to strike back it won't be in Macedonia, it will be a different location.  As all of this is happening in 285 BC, there is stirring in Italy, a build-up for a new war.  We began to discuss this when we began Pyrrhus. What was happening inside Italy at this time?  We see on the map of Epirus, he's lost all but the borders so he comes home and he’s  stationed in Epirus in 285 BC. Leading up to this date there's been increasing tension in Italy, Rome has slowly taken over the North and now it controls all of northern Italy except a few tribes at the very far north.   In southern Italy it was different to northern Italy.  In the north there are tribes, but in the south are Greek city-states.   We considered the Greeks in the south to be their relatives.   They weren't extremely powerful on their own and if they needed help they would write back to Greece and send ambassadors.  Over these city states there's one powerful one that considers all of the others to be under its spheres of influence. Tarentum, is on the east side and on the west side is another city call </a:t>
            </a:r>
            <a:r>
              <a:rPr lang="en-US" sz="1400" dirty="0" err="1">
                <a:latin typeface="Arial Narrow" panose="020B0606020202030204" pitchFamily="34" charset="0"/>
              </a:rPr>
              <a:t>Thurri</a:t>
            </a:r>
            <a:r>
              <a:rPr lang="en-US" sz="1400" dirty="0">
                <a:latin typeface="Arial Narrow" panose="020B0606020202030204" pitchFamily="34" charset="0"/>
              </a:rPr>
              <a:t>. In many of these city-states they had internal division, two political parties both fighting the other for control of the cities.   One were the democrats and the other the aristocrats.   As we pick up from their name, what the Democrats wanted was to keep the Greeks united.  When </a:t>
            </a:r>
            <a:r>
              <a:rPr lang="en-US" sz="1400" dirty="0" err="1">
                <a:latin typeface="Arial Narrow" panose="020B0606020202030204" pitchFamily="34" charset="0"/>
              </a:rPr>
              <a:t>Thurri</a:t>
            </a:r>
            <a:r>
              <a:rPr lang="en-US" sz="1400" dirty="0">
                <a:latin typeface="Arial Narrow" panose="020B0606020202030204" pitchFamily="34" charset="0"/>
              </a:rPr>
              <a:t> came under threat from Barbarian tribe the democrats wanted Tarentum to protect them. They recognize that Tarentum was their relative or ally even though Tarentum could act like a dictator. It was better to stay under control of your family.   The Democrats wanted to ally with their Greek relatives.   The aristocrats however as we pick up from their name, were more interested in trade and opportunity, so instead of staying connected to their family they wanted to be able to trade with Rome.   They saw opportunities for wealth. Inside </a:t>
            </a:r>
            <a:r>
              <a:rPr lang="en-US" sz="1400" dirty="0" err="1">
                <a:latin typeface="Arial Narrow" panose="020B0606020202030204" pitchFamily="34" charset="0"/>
              </a:rPr>
              <a:t>Thurri</a:t>
            </a:r>
            <a:r>
              <a:rPr lang="en-US" sz="1400" dirty="0">
                <a:latin typeface="Arial Narrow" panose="020B0606020202030204" pitchFamily="34" charset="0"/>
              </a:rPr>
              <a:t> are these two divisions both vying for power.  In the Great Empires of Bible prophecy A T Jones said that this is where Rome comes into history and they begin to interfere with a southern Greeks.  There had been a war previously about 50 years before the dates we’re talking about - around 334 BC.  What happened then was these southern states had gone to war with some hostile tribes. These southern states had asked Epirus to fight for them, this was before Pyrrhus was born and it was the King Alexander of Epirus that fought for them.  In that war they had gone into a treaty with Rome, particularly Rome had this treaty. Rome would promise not to sail into the Gulf of Tarentum. Rome had honored that for the next 40 years, until 285 BC. </a:t>
            </a:r>
            <a:r>
              <a:rPr lang="en-US" sz="1400" dirty="0" err="1">
                <a:latin typeface="Arial Narrow" panose="020B0606020202030204" pitchFamily="34" charset="0"/>
              </a:rPr>
              <a:t>Thurri</a:t>
            </a:r>
            <a:r>
              <a:rPr lang="en-US" sz="1400" dirty="0">
                <a:latin typeface="Arial Narrow" panose="020B0606020202030204" pitchFamily="34" charset="0"/>
              </a:rPr>
              <a:t> is now under threat.</a:t>
            </a:r>
            <a:r>
              <a:rPr lang="en-US" dirty="0"/>
              <a:t> </a:t>
            </a:r>
          </a:p>
        </p:txBody>
      </p:sp>
      <p:pic>
        <p:nvPicPr>
          <p:cNvPr id="2050" name="Picture 2" descr="Related image">
            <a:extLst>
              <a:ext uri="{FF2B5EF4-FFF2-40B4-BE49-F238E27FC236}">
                <a16:creationId xmlns:a16="http://schemas.microsoft.com/office/drawing/2014/main" id="{46C31A0E-751D-4081-9378-6C459B54C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707" y="334473"/>
            <a:ext cx="4286250" cy="26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1" name="Picture 3">
            <a:extLst>
              <a:ext uri="{FF2B5EF4-FFF2-40B4-BE49-F238E27FC236}">
                <a16:creationId xmlns:a16="http://schemas.microsoft.com/office/drawing/2014/main" id="{3E5FF219-85E5-4C35-A6EF-7AA6FDE64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8523" y="3160712"/>
            <a:ext cx="2009775" cy="337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065672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86CD6F-8007-4727-BA6A-83FB7379B924}"/>
              </a:ext>
            </a:extLst>
          </p:cNvPr>
          <p:cNvSpPr>
            <a:spLocks noGrp="1"/>
          </p:cNvSpPr>
          <p:nvPr>
            <p:ph type="sldNum" sz="quarter" idx="12"/>
          </p:nvPr>
        </p:nvSpPr>
        <p:spPr/>
        <p:txBody>
          <a:bodyPr/>
          <a:lstStyle/>
          <a:p>
            <a:fld id="{1E1B8BD3-EEEF-4896-BEE3-06C250004F3C}" type="slidenum">
              <a:rPr lang="en-US" smtClean="0"/>
              <a:pPr/>
              <a:t>6</a:t>
            </a:fld>
            <a:endParaRPr lang="en-US"/>
          </a:p>
        </p:txBody>
      </p:sp>
      <p:sp>
        <p:nvSpPr>
          <p:cNvPr id="5" name="TextBox 4">
            <a:extLst>
              <a:ext uri="{FF2B5EF4-FFF2-40B4-BE49-F238E27FC236}">
                <a16:creationId xmlns:a16="http://schemas.microsoft.com/office/drawing/2014/main" id="{41BC3D9F-B25B-4811-9B66-A7BB7C795D6E}"/>
              </a:ext>
            </a:extLst>
          </p:cNvPr>
          <p:cNvSpPr txBox="1"/>
          <p:nvPr/>
        </p:nvSpPr>
        <p:spPr>
          <a:xfrm>
            <a:off x="634731" y="553471"/>
            <a:ext cx="6122955" cy="2954655"/>
          </a:xfrm>
          <a:prstGeom prst="rect">
            <a:avLst/>
          </a:prstGeom>
          <a:noFill/>
        </p:spPr>
        <p:txBody>
          <a:bodyPr wrap="square" rtlCol="0">
            <a:spAutoFit/>
          </a:bodyPr>
          <a:lstStyle/>
          <a:p>
            <a:r>
              <a:rPr lang="en-US" sz="1400" dirty="0">
                <a:latin typeface="Arial Narrow" panose="020B0606020202030204" pitchFamily="34" charset="0"/>
              </a:rPr>
              <a:t>In 285 Pyrrhus is leaving Macedonia but we see </a:t>
            </a:r>
            <a:r>
              <a:rPr lang="en-US" sz="1400" dirty="0" err="1">
                <a:latin typeface="Arial Narrow" panose="020B0606020202030204" pitchFamily="34" charset="0"/>
              </a:rPr>
              <a:t>Thurri</a:t>
            </a:r>
            <a:r>
              <a:rPr lang="en-US" sz="1400" dirty="0">
                <a:latin typeface="Arial Narrow" panose="020B0606020202030204" pitchFamily="34" charset="0"/>
              </a:rPr>
              <a:t> appeal to Rome for help. The reason they appealed to Rome is that in this internal struggle the democrats have lost and aristocrats have taken power and now the government of </a:t>
            </a:r>
            <a:r>
              <a:rPr lang="en-US" sz="1400" dirty="0" err="1">
                <a:latin typeface="Arial Narrow" panose="020B0606020202030204" pitchFamily="34" charset="0"/>
              </a:rPr>
              <a:t>Thurri</a:t>
            </a:r>
            <a:r>
              <a:rPr lang="en-US" sz="1400" dirty="0">
                <a:latin typeface="Arial Narrow" panose="020B0606020202030204" pitchFamily="34" charset="0"/>
              </a:rPr>
              <a:t> wanted to change their allegiance from their traditional protector  from Tarentum to Rome.  When they appealed to Rome, and there's not a record if Rome immediately responds, but </a:t>
            </a:r>
            <a:r>
              <a:rPr lang="en-US" sz="1400" dirty="0" err="1">
                <a:latin typeface="Arial Narrow" panose="020B0606020202030204" pitchFamily="34" charset="0"/>
              </a:rPr>
              <a:t>Thurri</a:t>
            </a:r>
            <a:r>
              <a:rPr lang="en-US" sz="1400" dirty="0">
                <a:latin typeface="Arial Narrow" panose="020B0606020202030204" pitchFamily="34" charset="0"/>
              </a:rPr>
              <a:t> appealed again. </a:t>
            </a:r>
          </a:p>
          <a:p>
            <a:r>
              <a:rPr lang="en-US" sz="1400" dirty="0">
                <a:latin typeface="Arial Narrow" panose="020B0606020202030204" pitchFamily="34" charset="0"/>
              </a:rPr>
              <a:t> </a:t>
            </a:r>
          </a:p>
          <a:p>
            <a:r>
              <a:rPr lang="en-US" sz="1400" dirty="0">
                <a:latin typeface="Arial Narrow" panose="020B0606020202030204" pitchFamily="34" charset="0"/>
              </a:rPr>
              <a:t>In 282 BC </a:t>
            </a:r>
            <a:r>
              <a:rPr lang="en-US" sz="1400" dirty="0" err="1">
                <a:latin typeface="Arial Narrow" panose="020B0606020202030204" pitchFamily="34" charset="0"/>
              </a:rPr>
              <a:t>Thurri</a:t>
            </a:r>
            <a:r>
              <a:rPr lang="en-US" sz="1400" dirty="0">
                <a:latin typeface="Arial Narrow" panose="020B0606020202030204" pitchFamily="34" charset="0"/>
              </a:rPr>
              <a:t> is freed, or their enemies were defeated . Between 285 and 282 there is an alliance between Rome and </a:t>
            </a:r>
            <a:r>
              <a:rPr lang="en-US" sz="1400" dirty="0" err="1">
                <a:latin typeface="Arial Narrow" panose="020B0606020202030204" pitchFamily="34" charset="0"/>
              </a:rPr>
              <a:t>Thurri</a:t>
            </a:r>
            <a:r>
              <a:rPr lang="en-US" sz="1400" dirty="0">
                <a:latin typeface="Arial Narrow" panose="020B0606020202030204" pitchFamily="34" charset="0"/>
              </a:rPr>
              <a:t>.  Rome comes down and defeats </a:t>
            </a:r>
            <a:r>
              <a:rPr lang="en-US" sz="1400" dirty="0" err="1">
                <a:latin typeface="Arial Narrow" panose="020B0606020202030204" pitchFamily="34" charset="0"/>
              </a:rPr>
              <a:t>Thurri’s</a:t>
            </a:r>
            <a:r>
              <a:rPr lang="en-US" sz="1400" dirty="0">
                <a:latin typeface="Arial Narrow" panose="020B0606020202030204" pitchFamily="34" charset="0"/>
              </a:rPr>
              <a:t> enemies, and in protecting </a:t>
            </a:r>
            <a:r>
              <a:rPr lang="en-US" sz="1400" dirty="0" err="1">
                <a:latin typeface="Arial Narrow" panose="020B0606020202030204" pitchFamily="34" charset="0"/>
              </a:rPr>
              <a:t>Thurri</a:t>
            </a:r>
            <a:r>
              <a:rPr lang="en-US" sz="1400" dirty="0">
                <a:latin typeface="Arial Narrow" panose="020B0606020202030204" pitchFamily="34" charset="0"/>
              </a:rPr>
              <a:t> they sail ships into the Gulf of Tarentum and they leave a Garrison inside </a:t>
            </a:r>
            <a:r>
              <a:rPr lang="en-US" sz="1400" dirty="0" err="1">
                <a:latin typeface="Arial Narrow" panose="020B0606020202030204" pitchFamily="34" charset="0"/>
              </a:rPr>
              <a:t>Thurri</a:t>
            </a:r>
            <a:r>
              <a:rPr lang="en-US" sz="1400" dirty="0">
                <a:latin typeface="Arial Narrow" panose="020B0606020202030204" pitchFamily="34" charset="0"/>
              </a:rPr>
              <a:t>. Tarentum has felt threatened by Rome for quite a while and now not only is Rome stationing a Garrison straight across the waters, now also it's sailing it's Navy into the Gulf. Tarentum can see that this is just the beginning, that Rome will take over the satellite states. Tarentum attacks </a:t>
            </a:r>
            <a:r>
              <a:rPr lang="en-US" sz="1400" dirty="0" err="1">
                <a:latin typeface="Arial Narrow" panose="020B0606020202030204" pitchFamily="34" charset="0"/>
              </a:rPr>
              <a:t>Thurri</a:t>
            </a:r>
            <a:r>
              <a:rPr lang="en-US" sz="1400" dirty="0">
                <a:latin typeface="Arial Narrow" panose="020B0606020202030204" pitchFamily="34" charset="0"/>
              </a:rPr>
              <a:t> and expels the Garrison.</a:t>
            </a:r>
            <a:r>
              <a:rPr lang="en-US" dirty="0"/>
              <a:t> </a:t>
            </a:r>
          </a:p>
        </p:txBody>
      </p:sp>
      <p:grpSp>
        <p:nvGrpSpPr>
          <p:cNvPr id="6" name="Group 2">
            <a:extLst>
              <a:ext uri="{FF2B5EF4-FFF2-40B4-BE49-F238E27FC236}">
                <a16:creationId xmlns:a16="http://schemas.microsoft.com/office/drawing/2014/main" id="{B8CC35C7-B482-486D-96DA-44F5918B4873}"/>
              </a:ext>
            </a:extLst>
          </p:cNvPr>
          <p:cNvGrpSpPr>
            <a:grpSpLocks/>
          </p:cNvGrpSpPr>
          <p:nvPr/>
        </p:nvGrpSpPr>
        <p:grpSpPr bwMode="auto">
          <a:xfrm>
            <a:off x="7036288" y="524647"/>
            <a:ext cx="4514850" cy="2971800"/>
            <a:chOff x="109496026" y="108013500"/>
            <a:chExt cx="4175324" cy="2796597"/>
          </a:xfrm>
        </p:grpSpPr>
        <p:grpSp>
          <p:nvGrpSpPr>
            <p:cNvPr id="7" name="Group 3">
              <a:extLst>
                <a:ext uri="{FF2B5EF4-FFF2-40B4-BE49-F238E27FC236}">
                  <a16:creationId xmlns:a16="http://schemas.microsoft.com/office/drawing/2014/main" id="{0777618A-0A7E-4AE0-9345-B66C5024CD85}"/>
                </a:ext>
              </a:extLst>
            </p:cNvPr>
            <p:cNvGrpSpPr>
              <a:grpSpLocks/>
            </p:cNvGrpSpPr>
            <p:nvPr/>
          </p:nvGrpSpPr>
          <p:grpSpPr bwMode="auto">
            <a:xfrm>
              <a:off x="109496026" y="108013500"/>
              <a:ext cx="4118174" cy="2796597"/>
              <a:chOff x="108299250" y="109785150"/>
              <a:chExt cx="5604074" cy="3939597"/>
            </a:xfrm>
          </p:grpSpPr>
          <p:grpSp>
            <p:nvGrpSpPr>
              <p:cNvPr id="10" name="Group 4">
                <a:extLst>
                  <a:ext uri="{FF2B5EF4-FFF2-40B4-BE49-F238E27FC236}">
                    <a16:creationId xmlns:a16="http://schemas.microsoft.com/office/drawing/2014/main" id="{0AEF52A5-723B-4162-B501-38A38A0273FF}"/>
                  </a:ext>
                </a:extLst>
              </p:cNvPr>
              <p:cNvGrpSpPr>
                <a:grpSpLocks/>
              </p:cNvGrpSpPr>
              <p:nvPr/>
            </p:nvGrpSpPr>
            <p:grpSpPr bwMode="auto">
              <a:xfrm>
                <a:off x="108299250" y="109785150"/>
                <a:ext cx="5604074" cy="3939597"/>
                <a:chOff x="108299250" y="109785150"/>
                <a:chExt cx="5604074" cy="3939597"/>
              </a:xfrm>
            </p:grpSpPr>
            <p:grpSp>
              <p:nvGrpSpPr>
                <p:cNvPr id="13" name="Group 5">
                  <a:extLst>
                    <a:ext uri="{FF2B5EF4-FFF2-40B4-BE49-F238E27FC236}">
                      <a16:creationId xmlns:a16="http://schemas.microsoft.com/office/drawing/2014/main" id="{0C32F473-8E10-4332-BD44-3E730FA2E543}"/>
                    </a:ext>
                  </a:extLst>
                </p:cNvPr>
                <p:cNvGrpSpPr>
                  <a:grpSpLocks/>
                </p:cNvGrpSpPr>
                <p:nvPr/>
              </p:nvGrpSpPr>
              <p:grpSpPr bwMode="auto">
                <a:xfrm>
                  <a:off x="108299250" y="109785150"/>
                  <a:ext cx="5604074" cy="3939597"/>
                  <a:chOff x="108299250" y="109785150"/>
                  <a:chExt cx="5604074" cy="3939597"/>
                </a:xfrm>
              </p:grpSpPr>
              <p:pic>
                <p:nvPicPr>
                  <p:cNvPr id="3078" name="Picture 6" descr="628px-Magna_Graecia_ancient_colonies_and_dialects-en">
                    <a:extLst>
                      <a:ext uri="{FF2B5EF4-FFF2-40B4-BE49-F238E27FC236}">
                        <a16:creationId xmlns:a16="http://schemas.microsoft.com/office/drawing/2014/main" id="{86AF6AEC-09FA-48FB-BED1-C6862624D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50" y="109785150"/>
                    <a:ext cx="4186238" cy="39395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79" name="Picture 7">
                    <a:extLst>
                      <a:ext uri="{FF2B5EF4-FFF2-40B4-BE49-F238E27FC236}">
                        <a16:creationId xmlns:a16="http://schemas.microsoft.com/office/drawing/2014/main" id="{54500002-385C-4F9F-AB12-72B7DF91C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71200" y="109785150"/>
                    <a:ext cx="1432124" cy="30188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80" name="Picture 8">
                    <a:extLst>
                      <a:ext uri="{FF2B5EF4-FFF2-40B4-BE49-F238E27FC236}">
                        <a16:creationId xmlns:a16="http://schemas.microsoft.com/office/drawing/2014/main" id="{C712F63E-DE13-4CE5-9F56-F303D2241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71200" y="112756950"/>
                    <a:ext cx="1428750" cy="958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81" name="Picture 9">
                    <a:extLst>
                      <a:ext uri="{FF2B5EF4-FFF2-40B4-BE49-F238E27FC236}">
                        <a16:creationId xmlns:a16="http://schemas.microsoft.com/office/drawing/2014/main" id="{0D1EF4C2-8140-4AF9-B481-E7E025C28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42600" y="111271050"/>
                    <a:ext cx="628650" cy="5107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pic>
              <p:nvPicPr>
                <p:cNvPr id="3082" name="Picture 10">
                  <a:extLst>
                    <a:ext uri="{FF2B5EF4-FFF2-40B4-BE49-F238E27FC236}">
                      <a16:creationId xmlns:a16="http://schemas.microsoft.com/office/drawing/2014/main" id="{298F0F51-5EC0-49C5-A686-9C74A7DFB6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99750" y="111499650"/>
                  <a:ext cx="771393" cy="486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1" name="Oval 11">
                <a:extLst>
                  <a:ext uri="{FF2B5EF4-FFF2-40B4-BE49-F238E27FC236}">
                    <a16:creationId xmlns:a16="http://schemas.microsoft.com/office/drawing/2014/main" id="{E16167BA-581A-4660-9787-169D1EEB48B1}"/>
                  </a:ext>
                </a:extLst>
              </p:cNvPr>
              <p:cNvSpPr>
                <a:spLocks noChangeArrowheads="1"/>
              </p:cNvSpPr>
              <p:nvPr/>
            </p:nvSpPr>
            <p:spPr bwMode="auto">
              <a:xfrm>
                <a:off x="111499650" y="110585250"/>
                <a:ext cx="628650" cy="2857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2">
                <a:extLst>
                  <a:ext uri="{FF2B5EF4-FFF2-40B4-BE49-F238E27FC236}">
                    <a16:creationId xmlns:a16="http://schemas.microsoft.com/office/drawing/2014/main" id="{E4A47C58-7195-48F6-9ADB-5BFFAA6ECD27}"/>
                  </a:ext>
                </a:extLst>
              </p:cNvPr>
              <p:cNvSpPr>
                <a:spLocks noChangeArrowheads="1"/>
              </p:cNvSpPr>
              <p:nvPr/>
            </p:nvSpPr>
            <p:spPr bwMode="auto">
              <a:xfrm>
                <a:off x="110928150" y="111328200"/>
                <a:ext cx="4572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8" name="Text Box 13">
              <a:extLst>
                <a:ext uri="{FF2B5EF4-FFF2-40B4-BE49-F238E27FC236}">
                  <a16:creationId xmlns:a16="http://schemas.microsoft.com/office/drawing/2014/main" id="{81AF62AA-75DA-4F43-8E20-3207531C9888}"/>
                </a:ext>
              </a:extLst>
            </p:cNvPr>
            <p:cNvSpPr txBox="1">
              <a:spLocks noChangeArrowheads="1"/>
            </p:cNvSpPr>
            <p:nvPr/>
          </p:nvSpPr>
          <p:spPr bwMode="auto">
            <a:xfrm>
              <a:off x="112585500" y="108356400"/>
              <a:ext cx="5715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285bc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4">
              <a:extLst>
                <a:ext uri="{FF2B5EF4-FFF2-40B4-BE49-F238E27FC236}">
                  <a16:creationId xmlns:a16="http://schemas.microsoft.com/office/drawing/2014/main" id="{206BD4EF-6899-48F5-9303-8E1E1FE2FD45}"/>
                </a:ext>
              </a:extLst>
            </p:cNvPr>
            <p:cNvSpPr txBox="1">
              <a:spLocks noChangeArrowheads="1"/>
            </p:cNvSpPr>
            <p:nvPr/>
          </p:nvSpPr>
          <p:spPr bwMode="auto">
            <a:xfrm>
              <a:off x="113099850" y="108756450"/>
              <a:ext cx="5715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087" name="Picture 15" descr="8188a8acb23e57b37915862f7304ac4e[1]">
              <a:extLst>
                <a:ext uri="{FF2B5EF4-FFF2-40B4-BE49-F238E27FC236}">
                  <a16:creationId xmlns:a16="http://schemas.microsoft.com/office/drawing/2014/main" id="{EAB5A03C-EFB6-47D0-9B39-5351A3CE0C2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785400" y="108985050"/>
              <a:ext cx="457200" cy="378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4" name="TextBox 13">
            <a:extLst>
              <a:ext uri="{FF2B5EF4-FFF2-40B4-BE49-F238E27FC236}">
                <a16:creationId xmlns:a16="http://schemas.microsoft.com/office/drawing/2014/main" id="{91CA3A30-E4D4-4D83-A870-FAA305E48AE9}"/>
              </a:ext>
            </a:extLst>
          </p:cNvPr>
          <p:cNvSpPr txBox="1"/>
          <p:nvPr/>
        </p:nvSpPr>
        <p:spPr>
          <a:xfrm>
            <a:off x="631091" y="3766305"/>
            <a:ext cx="11082215" cy="1015663"/>
          </a:xfrm>
          <a:prstGeom prst="rect">
            <a:avLst/>
          </a:prstGeom>
          <a:noFill/>
        </p:spPr>
        <p:txBody>
          <a:bodyPr wrap="square" rtlCol="0">
            <a:spAutoFit/>
          </a:bodyPr>
          <a:lstStyle/>
          <a:p>
            <a:r>
              <a:rPr lang="en-US" sz="1400" dirty="0">
                <a:latin typeface="Arial Narrow" panose="020B0606020202030204" pitchFamily="34" charset="0"/>
              </a:rPr>
              <a:t>After Rome does its work for </a:t>
            </a:r>
            <a:r>
              <a:rPr lang="en-US" sz="1400" dirty="0" err="1">
                <a:latin typeface="Arial Narrow" panose="020B0606020202030204" pitchFamily="34" charset="0"/>
              </a:rPr>
              <a:t>Thurri</a:t>
            </a:r>
            <a:r>
              <a:rPr lang="en-US" sz="1400" dirty="0">
                <a:latin typeface="Arial Narrow" panose="020B0606020202030204" pitchFamily="34" charset="0"/>
              </a:rPr>
              <a:t>, Tarentum attacks </a:t>
            </a:r>
            <a:r>
              <a:rPr lang="en-US" sz="1400" dirty="0" err="1">
                <a:latin typeface="Arial Narrow" panose="020B0606020202030204" pitchFamily="34" charset="0"/>
              </a:rPr>
              <a:t>Thurri</a:t>
            </a:r>
            <a:r>
              <a:rPr lang="en-US" sz="1400" dirty="0">
                <a:latin typeface="Arial Narrow" panose="020B0606020202030204" pitchFamily="34" charset="0"/>
              </a:rPr>
              <a:t> and the Roman ships in the Gulf.   Because of this provocation Rome declares war on Tarentum. Who was at fault if that history?  It depends on what historians we read because their papers were as biased as ours. Rome is made to appear quite good and peace-loving, so we need to be cautious in that history how we understand the historians, the perspective their writing from.</a:t>
            </a:r>
          </a:p>
          <a:p>
            <a:r>
              <a:rPr lang="en-US" dirty="0"/>
              <a:t> </a:t>
            </a:r>
          </a:p>
        </p:txBody>
      </p:sp>
      <p:sp>
        <p:nvSpPr>
          <p:cNvPr id="15" name="Text Box 16">
            <a:extLst>
              <a:ext uri="{FF2B5EF4-FFF2-40B4-BE49-F238E27FC236}">
                <a16:creationId xmlns:a16="http://schemas.microsoft.com/office/drawing/2014/main" id="{DEE52E97-678B-4401-9992-FC829F6AFACF}"/>
              </a:ext>
            </a:extLst>
          </p:cNvPr>
          <p:cNvSpPr txBox="1">
            <a:spLocks noChangeArrowheads="1"/>
          </p:cNvSpPr>
          <p:nvPr/>
        </p:nvSpPr>
        <p:spPr bwMode="auto">
          <a:xfrm>
            <a:off x="2349379" y="4837967"/>
            <a:ext cx="6858000" cy="188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7">
            <a:extLst>
              <a:ext uri="{FF2B5EF4-FFF2-40B4-BE49-F238E27FC236}">
                <a16:creationId xmlns:a16="http://schemas.microsoft.com/office/drawing/2014/main" id="{01E68BDE-988E-48DD-98C5-C248E8E46F6C}"/>
              </a:ext>
            </a:extLst>
          </p:cNvPr>
          <p:cNvSpPr>
            <a:spLocks noChangeShapeType="1"/>
          </p:cNvSpPr>
          <p:nvPr/>
        </p:nvSpPr>
        <p:spPr bwMode="auto">
          <a:xfrm>
            <a:off x="2520829" y="5809517"/>
            <a:ext cx="66865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8">
            <a:extLst>
              <a:ext uri="{FF2B5EF4-FFF2-40B4-BE49-F238E27FC236}">
                <a16:creationId xmlns:a16="http://schemas.microsoft.com/office/drawing/2014/main" id="{6234835A-495D-4817-8EBB-399085590125}"/>
              </a:ext>
            </a:extLst>
          </p:cNvPr>
          <p:cNvSpPr>
            <a:spLocks noChangeShapeType="1"/>
          </p:cNvSpPr>
          <p:nvPr/>
        </p:nvSpPr>
        <p:spPr bwMode="auto">
          <a:xfrm>
            <a:off x="2692279" y="5238017"/>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9">
            <a:extLst>
              <a:ext uri="{FF2B5EF4-FFF2-40B4-BE49-F238E27FC236}">
                <a16:creationId xmlns:a16="http://schemas.microsoft.com/office/drawing/2014/main" id="{1E03FB00-B308-4A7C-9185-0468128E8274}"/>
              </a:ext>
            </a:extLst>
          </p:cNvPr>
          <p:cNvSpPr>
            <a:spLocks noChangeShapeType="1"/>
          </p:cNvSpPr>
          <p:nvPr/>
        </p:nvSpPr>
        <p:spPr bwMode="auto">
          <a:xfrm>
            <a:off x="2520829" y="5238017"/>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20">
            <a:extLst>
              <a:ext uri="{FF2B5EF4-FFF2-40B4-BE49-F238E27FC236}">
                <a16:creationId xmlns:a16="http://schemas.microsoft.com/office/drawing/2014/main" id="{D392EEA4-9257-4E40-80E6-A4E1681F325B}"/>
              </a:ext>
            </a:extLst>
          </p:cNvPr>
          <p:cNvSpPr txBox="1">
            <a:spLocks noChangeArrowheads="1"/>
          </p:cNvSpPr>
          <p:nvPr/>
        </p:nvSpPr>
        <p:spPr bwMode="auto">
          <a:xfrm>
            <a:off x="2520829" y="4895117"/>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1">
            <a:extLst>
              <a:ext uri="{FF2B5EF4-FFF2-40B4-BE49-F238E27FC236}">
                <a16:creationId xmlns:a16="http://schemas.microsoft.com/office/drawing/2014/main" id="{45A60553-76FD-418B-A001-856AE553F8E9}"/>
              </a:ext>
            </a:extLst>
          </p:cNvPr>
          <p:cNvSpPr txBox="1">
            <a:spLocks noChangeArrowheads="1"/>
          </p:cNvSpPr>
          <p:nvPr/>
        </p:nvSpPr>
        <p:spPr bwMode="auto">
          <a:xfrm>
            <a:off x="2406529" y="5923817"/>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Thurri appeals to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2">
            <a:extLst>
              <a:ext uri="{FF2B5EF4-FFF2-40B4-BE49-F238E27FC236}">
                <a16:creationId xmlns:a16="http://schemas.microsoft.com/office/drawing/2014/main" id="{174A067B-C6E2-464F-90F6-DD29119A2B9F}"/>
              </a:ext>
            </a:extLst>
          </p:cNvPr>
          <p:cNvSpPr>
            <a:spLocks noChangeShapeType="1"/>
          </p:cNvSpPr>
          <p:nvPr/>
        </p:nvSpPr>
        <p:spPr bwMode="auto">
          <a:xfrm>
            <a:off x="3549529" y="5238017"/>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3">
            <a:extLst>
              <a:ext uri="{FF2B5EF4-FFF2-40B4-BE49-F238E27FC236}">
                <a16:creationId xmlns:a16="http://schemas.microsoft.com/office/drawing/2014/main" id="{7D888E8E-8577-4B52-AFF8-89CCD0236A1F}"/>
              </a:ext>
            </a:extLst>
          </p:cNvPr>
          <p:cNvSpPr>
            <a:spLocks noChangeShapeType="1"/>
          </p:cNvSpPr>
          <p:nvPr/>
        </p:nvSpPr>
        <p:spPr bwMode="auto">
          <a:xfrm>
            <a:off x="3378079" y="5238017"/>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24">
            <a:extLst>
              <a:ext uri="{FF2B5EF4-FFF2-40B4-BE49-F238E27FC236}">
                <a16:creationId xmlns:a16="http://schemas.microsoft.com/office/drawing/2014/main" id="{AC278A7C-ED8E-4FBF-A1BD-86F3A160AE98}"/>
              </a:ext>
            </a:extLst>
          </p:cNvPr>
          <p:cNvSpPr txBox="1">
            <a:spLocks noChangeArrowheads="1"/>
          </p:cNvSpPr>
          <p:nvPr/>
        </p:nvSpPr>
        <p:spPr bwMode="auto">
          <a:xfrm>
            <a:off x="3378079" y="4895117"/>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5">
            <a:extLst>
              <a:ext uri="{FF2B5EF4-FFF2-40B4-BE49-F238E27FC236}">
                <a16:creationId xmlns:a16="http://schemas.microsoft.com/office/drawing/2014/main" id="{7919D699-08E3-4F57-B1FF-86E1D8EBA153}"/>
              </a:ext>
            </a:extLst>
          </p:cNvPr>
          <p:cNvSpPr txBox="1">
            <a:spLocks noChangeArrowheads="1"/>
          </p:cNvSpPr>
          <p:nvPr/>
        </p:nvSpPr>
        <p:spPr bwMode="auto">
          <a:xfrm>
            <a:off x="3206629" y="5923817"/>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Tarentum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41970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46">
            <a:extLst>
              <a:ext uri="{FF2B5EF4-FFF2-40B4-BE49-F238E27FC236}">
                <a16:creationId xmlns:a16="http://schemas.microsoft.com/office/drawing/2014/main" id="{A4FF9B2B-7ACA-4908-B806-090323C7D7D9}"/>
              </a:ext>
            </a:extLst>
          </p:cNvPr>
          <p:cNvSpPr>
            <a:spLocks noGrp="1"/>
          </p:cNvSpPr>
          <p:nvPr>
            <p:ph type="sldNum" sz="quarter" idx="12"/>
          </p:nvPr>
        </p:nvSpPr>
        <p:spPr/>
        <p:txBody>
          <a:bodyPr/>
          <a:lstStyle/>
          <a:p>
            <a:fld id="{1E1B8BD3-EEEF-4896-BEE3-06C250004F3C}" type="slidenum">
              <a:rPr lang="en-US" smtClean="0"/>
              <a:pPr/>
              <a:t>7</a:t>
            </a:fld>
            <a:endParaRPr lang="en-US"/>
          </a:p>
        </p:txBody>
      </p:sp>
      <p:sp>
        <p:nvSpPr>
          <p:cNvPr id="49" name="Text Box 2">
            <a:extLst>
              <a:ext uri="{FF2B5EF4-FFF2-40B4-BE49-F238E27FC236}">
                <a16:creationId xmlns:a16="http://schemas.microsoft.com/office/drawing/2014/main" id="{54728580-D3CC-42AB-BA9C-615649CEEEAE}"/>
              </a:ext>
            </a:extLst>
          </p:cNvPr>
          <p:cNvSpPr txBox="1">
            <a:spLocks noChangeArrowheads="1"/>
          </p:cNvSpPr>
          <p:nvPr/>
        </p:nvSpPr>
        <p:spPr bwMode="auto">
          <a:xfrm>
            <a:off x="512275" y="236599"/>
            <a:ext cx="6858000" cy="245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3">
            <a:extLst>
              <a:ext uri="{FF2B5EF4-FFF2-40B4-BE49-F238E27FC236}">
                <a16:creationId xmlns:a16="http://schemas.microsoft.com/office/drawing/2014/main" id="{CCA712A1-2B80-4258-8C79-D24F867CCF12}"/>
              </a:ext>
            </a:extLst>
          </p:cNvPr>
          <p:cNvSpPr>
            <a:spLocks noChangeShapeType="1"/>
          </p:cNvSpPr>
          <p:nvPr/>
        </p:nvSpPr>
        <p:spPr bwMode="auto">
          <a:xfrm>
            <a:off x="683725" y="1779649"/>
            <a:ext cx="66865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4">
            <a:extLst>
              <a:ext uri="{FF2B5EF4-FFF2-40B4-BE49-F238E27FC236}">
                <a16:creationId xmlns:a16="http://schemas.microsoft.com/office/drawing/2014/main" id="{5DAB8E81-B859-4CE9-8A16-2A413BD5AAB7}"/>
              </a:ext>
            </a:extLst>
          </p:cNvPr>
          <p:cNvSpPr>
            <a:spLocks noChangeShapeType="1"/>
          </p:cNvSpPr>
          <p:nvPr/>
        </p:nvSpPr>
        <p:spPr bwMode="auto">
          <a:xfrm>
            <a:off x="855175" y="1208149"/>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5">
            <a:extLst>
              <a:ext uri="{FF2B5EF4-FFF2-40B4-BE49-F238E27FC236}">
                <a16:creationId xmlns:a16="http://schemas.microsoft.com/office/drawing/2014/main" id="{41AE4AD6-67FF-4D5B-A564-3A2C5226A058}"/>
              </a:ext>
            </a:extLst>
          </p:cNvPr>
          <p:cNvSpPr>
            <a:spLocks noChangeShapeType="1"/>
          </p:cNvSpPr>
          <p:nvPr/>
        </p:nvSpPr>
        <p:spPr bwMode="auto">
          <a:xfrm>
            <a:off x="683725" y="1208149"/>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6">
            <a:extLst>
              <a:ext uri="{FF2B5EF4-FFF2-40B4-BE49-F238E27FC236}">
                <a16:creationId xmlns:a16="http://schemas.microsoft.com/office/drawing/2014/main" id="{26BB029E-ADC1-416B-8B35-2130175F89BF}"/>
              </a:ext>
            </a:extLst>
          </p:cNvPr>
          <p:cNvSpPr txBox="1">
            <a:spLocks noChangeArrowheads="1"/>
          </p:cNvSpPr>
          <p:nvPr/>
        </p:nvSpPr>
        <p:spPr bwMode="auto">
          <a:xfrm>
            <a:off x="683725" y="865249"/>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7">
            <a:extLst>
              <a:ext uri="{FF2B5EF4-FFF2-40B4-BE49-F238E27FC236}">
                <a16:creationId xmlns:a16="http://schemas.microsoft.com/office/drawing/2014/main" id="{30577492-E2C4-4401-A2D8-B238034EDD3E}"/>
              </a:ext>
            </a:extLst>
          </p:cNvPr>
          <p:cNvSpPr txBox="1">
            <a:spLocks noChangeArrowheads="1"/>
          </p:cNvSpPr>
          <p:nvPr/>
        </p:nvSpPr>
        <p:spPr bwMode="auto">
          <a:xfrm>
            <a:off x="569425" y="1893949"/>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Thurri appeals to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8">
            <a:extLst>
              <a:ext uri="{FF2B5EF4-FFF2-40B4-BE49-F238E27FC236}">
                <a16:creationId xmlns:a16="http://schemas.microsoft.com/office/drawing/2014/main" id="{3E163132-0CDF-4025-A287-B5D9187FA8CA}"/>
              </a:ext>
            </a:extLst>
          </p:cNvPr>
          <p:cNvSpPr>
            <a:spLocks noChangeShapeType="1"/>
          </p:cNvSpPr>
          <p:nvPr/>
        </p:nvSpPr>
        <p:spPr bwMode="auto">
          <a:xfrm>
            <a:off x="1712425" y="1208149"/>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9">
            <a:extLst>
              <a:ext uri="{FF2B5EF4-FFF2-40B4-BE49-F238E27FC236}">
                <a16:creationId xmlns:a16="http://schemas.microsoft.com/office/drawing/2014/main" id="{BADDD77B-35C9-4F87-A8FF-597BC196029B}"/>
              </a:ext>
            </a:extLst>
          </p:cNvPr>
          <p:cNvSpPr>
            <a:spLocks noChangeShapeType="1"/>
          </p:cNvSpPr>
          <p:nvPr/>
        </p:nvSpPr>
        <p:spPr bwMode="auto">
          <a:xfrm>
            <a:off x="1540975" y="1208149"/>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3BDD092C-9B18-4D5B-A1A7-26F0B8D9F427}"/>
              </a:ext>
            </a:extLst>
          </p:cNvPr>
          <p:cNvSpPr txBox="1">
            <a:spLocks noChangeArrowheads="1"/>
          </p:cNvSpPr>
          <p:nvPr/>
        </p:nvSpPr>
        <p:spPr bwMode="auto">
          <a:xfrm>
            <a:off x="1540975" y="865249"/>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11">
            <a:extLst>
              <a:ext uri="{FF2B5EF4-FFF2-40B4-BE49-F238E27FC236}">
                <a16:creationId xmlns:a16="http://schemas.microsoft.com/office/drawing/2014/main" id="{641991C8-8BE5-4586-9FBA-7776C32FF34A}"/>
              </a:ext>
            </a:extLst>
          </p:cNvPr>
          <p:cNvSpPr txBox="1">
            <a:spLocks noChangeArrowheads="1"/>
          </p:cNvSpPr>
          <p:nvPr/>
        </p:nvSpPr>
        <p:spPr bwMode="auto">
          <a:xfrm>
            <a:off x="1369525" y="1893949"/>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Tarentum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Line 12">
            <a:extLst>
              <a:ext uri="{FF2B5EF4-FFF2-40B4-BE49-F238E27FC236}">
                <a16:creationId xmlns:a16="http://schemas.microsoft.com/office/drawing/2014/main" id="{2B3B63BA-6792-4EC4-8D93-A64946DEE6E1}"/>
              </a:ext>
            </a:extLst>
          </p:cNvPr>
          <p:cNvSpPr>
            <a:spLocks noChangeShapeType="1"/>
          </p:cNvSpPr>
          <p:nvPr/>
        </p:nvSpPr>
        <p:spPr bwMode="auto">
          <a:xfrm>
            <a:off x="2512525" y="1208149"/>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Line 13">
            <a:extLst>
              <a:ext uri="{FF2B5EF4-FFF2-40B4-BE49-F238E27FC236}">
                <a16:creationId xmlns:a16="http://schemas.microsoft.com/office/drawing/2014/main" id="{C984C8ED-CEEA-45AF-8945-90F325534FDD}"/>
              </a:ext>
            </a:extLst>
          </p:cNvPr>
          <p:cNvSpPr>
            <a:spLocks noChangeShapeType="1"/>
          </p:cNvSpPr>
          <p:nvPr/>
        </p:nvSpPr>
        <p:spPr bwMode="auto">
          <a:xfrm>
            <a:off x="2341075" y="1208149"/>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Text Box 14">
            <a:extLst>
              <a:ext uri="{FF2B5EF4-FFF2-40B4-BE49-F238E27FC236}">
                <a16:creationId xmlns:a16="http://schemas.microsoft.com/office/drawing/2014/main" id="{6C8ED3A6-5B63-442E-9995-798252BDD1F8}"/>
              </a:ext>
            </a:extLst>
          </p:cNvPr>
          <p:cNvSpPr txBox="1">
            <a:spLocks noChangeArrowheads="1"/>
          </p:cNvSpPr>
          <p:nvPr/>
        </p:nvSpPr>
        <p:spPr bwMode="auto">
          <a:xfrm>
            <a:off x="2341075" y="865249"/>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15">
            <a:extLst>
              <a:ext uri="{FF2B5EF4-FFF2-40B4-BE49-F238E27FC236}">
                <a16:creationId xmlns:a16="http://schemas.microsoft.com/office/drawing/2014/main" id="{32D03512-3BA9-45C0-9B19-20F8E4CB57B5}"/>
              </a:ext>
            </a:extLst>
          </p:cNvPr>
          <p:cNvSpPr txBox="1">
            <a:spLocks noChangeArrowheads="1"/>
          </p:cNvSpPr>
          <p:nvPr/>
        </p:nvSpPr>
        <p:spPr bwMode="auto">
          <a:xfrm>
            <a:off x="2226775" y="1893949"/>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sails to 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16">
            <a:extLst>
              <a:ext uri="{FF2B5EF4-FFF2-40B4-BE49-F238E27FC236}">
                <a16:creationId xmlns:a16="http://schemas.microsoft.com/office/drawing/2014/main" id="{1DCC205E-170B-4116-887F-8532392AFB38}"/>
              </a:ext>
            </a:extLst>
          </p:cNvPr>
          <p:cNvSpPr>
            <a:spLocks noChangeShapeType="1"/>
          </p:cNvSpPr>
          <p:nvPr/>
        </p:nvSpPr>
        <p:spPr bwMode="auto">
          <a:xfrm>
            <a:off x="3312625" y="1208149"/>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7">
            <a:extLst>
              <a:ext uri="{FF2B5EF4-FFF2-40B4-BE49-F238E27FC236}">
                <a16:creationId xmlns:a16="http://schemas.microsoft.com/office/drawing/2014/main" id="{8069A4E8-94ED-4CE1-9B0B-168500F116FB}"/>
              </a:ext>
            </a:extLst>
          </p:cNvPr>
          <p:cNvSpPr>
            <a:spLocks noChangeShapeType="1"/>
          </p:cNvSpPr>
          <p:nvPr/>
        </p:nvSpPr>
        <p:spPr bwMode="auto">
          <a:xfrm>
            <a:off x="3141175" y="1208149"/>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18">
            <a:extLst>
              <a:ext uri="{FF2B5EF4-FFF2-40B4-BE49-F238E27FC236}">
                <a16:creationId xmlns:a16="http://schemas.microsoft.com/office/drawing/2014/main" id="{D26C6F93-6D8F-4A06-BC4C-CABD06EFD0B4}"/>
              </a:ext>
            </a:extLst>
          </p:cNvPr>
          <p:cNvSpPr txBox="1">
            <a:spLocks noChangeArrowheads="1"/>
          </p:cNvSpPr>
          <p:nvPr/>
        </p:nvSpPr>
        <p:spPr bwMode="auto">
          <a:xfrm>
            <a:off x="3141175" y="865249"/>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19">
            <a:extLst>
              <a:ext uri="{FF2B5EF4-FFF2-40B4-BE49-F238E27FC236}">
                <a16:creationId xmlns:a16="http://schemas.microsoft.com/office/drawing/2014/main" id="{43CB79B3-895A-4195-A969-AB49EE23C4D6}"/>
              </a:ext>
            </a:extLst>
          </p:cNvPr>
          <p:cNvSpPr txBox="1">
            <a:spLocks noChangeArrowheads="1"/>
          </p:cNvSpPr>
          <p:nvPr/>
        </p:nvSpPr>
        <p:spPr bwMode="auto">
          <a:xfrm>
            <a:off x="3026875" y="1893949"/>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Thurri appeals to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20">
            <a:extLst>
              <a:ext uri="{FF2B5EF4-FFF2-40B4-BE49-F238E27FC236}">
                <a16:creationId xmlns:a16="http://schemas.microsoft.com/office/drawing/2014/main" id="{48987893-52FD-40A4-BE69-52B3F0234BC6}"/>
              </a:ext>
            </a:extLst>
          </p:cNvPr>
          <p:cNvSpPr txBox="1">
            <a:spLocks noChangeArrowheads="1"/>
          </p:cNvSpPr>
          <p:nvPr/>
        </p:nvSpPr>
        <p:spPr bwMode="auto">
          <a:xfrm rot="-865523">
            <a:off x="2512525" y="1379599"/>
            <a:ext cx="6572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elephants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21">
            <a:extLst>
              <a:ext uri="{FF2B5EF4-FFF2-40B4-BE49-F238E27FC236}">
                <a16:creationId xmlns:a16="http://schemas.microsoft.com/office/drawing/2014/main" id="{C5EA8DA3-9867-4A7F-A92E-510F2E64117B}"/>
              </a:ext>
            </a:extLst>
          </p:cNvPr>
          <p:cNvSpPr txBox="1">
            <a:spLocks noChangeArrowheads="1"/>
          </p:cNvSpPr>
          <p:nvPr/>
        </p:nvSpPr>
        <p:spPr bwMode="auto">
          <a:xfrm>
            <a:off x="2226775" y="465199"/>
            <a:ext cx="62865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22">
            <a:extLst>
              <a:ext uri="{FF2B5EF4-FFF2-40B4-BE49-F238E27FC236}">
                <a16:creationId xmlns:a16="http://schemas.microsoft.com/office/drawing/2014/main" id="{4492DCAA-812F-4155-9A13-0AC69DCB5B1B}"/>
              </a:ext>
            </a:extLst>
          </p:cNvPr>
          <p:cNvSpPr txBox="1">
            <a:spLocks noChangeArrowheads="1"/>
          </p:cNvSpPr>
          <p:nvPr/>
        </p:nvSpPr>
        <p:spPr bwMode="auto">
          <a:xfrm>
            <a:off x="3026875" y="465199"/>
            <a:ext cx="62865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119" name="Picture 23" descr="300px-Pyrrhic_War_Italy_en">
            <a:extLst>
              <a:ext uri="{FF2B5EF4-FFF2-40B4-BE49-F238E27FC236}">
                <a16:creationId xmlns:a16="http://schemas.microsoft.com/office/drawing/2014/main" id="{DF1EB009-B2C4-4C79-BA6C-5E2C6477E5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0243" y="273540"/>
            <a:ext cx="3596632" cy="2829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0" name="TextBox 69">
            <a:extLst>
              <a:ext uri="{FF2B5EF4-FFF2-40B4-BE49-F238E27FC236}">
                <a16:creationId xmlns:a16="http://schemas.microsoft.com/office/drawing/2014/main" id="{FF1F6CB9-C278-46BC-93CF-10E5A6540AD1}"/>
              </a:ext>
            </a:extLst>
          </p:cNvPr>
          <p:cNvSpPr txBox="1"/>
          <p:nvPr/>
        </p:nvSpPr>
        <p:spPr>
          <a:xfrm>
            <a:off x="417276" y="2730989"/>
            <a:ext cx="11282355" cy="4031873"/>
          </a:xfrm>
          <a:prstGeom prst="rect">
            <a:avLst/>
          </a:prstGeom>
          <a:noFill/>
        </p:spPr>
        <p:txBody>
          <a:bodyPr wrap="square" rtlCol="0">
            <a:spAutoFit/>
          </a:bodyPr>
          <a:lstStyle/>
          <a:p>
            <a:r>
              <a:rPr lang="en-US" sz="1400" dirty="0">
                <a:latin typeface="Arial Narrow" panose="020B0606020202030204" pitchFamily="34" charset="0"/>
              </a:rPr>
              <a:t>When Rome declares war on Tarentum, Tarentum knows that it's not strong enough to withstand them.  They sent ambassadors to Epirus and ask Pyrrhus to come and fight for them. Since Pyrrhus had no involvement now in Macedonia, he's open to venturing elsewhere.</a:t>
            </a:r>
          </a:p>
          <a:p>
            <a:br>
              <a:rPr lang="en-US" sz="1400" dirty="0">
                <a:latin typeface="Arial Narrow" panose="020B0606020202030204" pitchFamily="34" charset="0"/>
              </a:rPr>
            </a:br>
            <a:r>
              <a:rPr lang="en-US" sz="1400" dirty="0">
                <a:latin typeface="Arial Narrow" panose="020B0606020202030204" pitchFamily="34" charset="0"/>
              </a:rPr>
              <a:t>In 280 BC he set sail from Epirus and arrives in Tarentum and begins preparing it for war. He had come over in ships and some of those ships with his army hadn't arrived yet. When he hears that Rome is marching on him he's really not ready for battle and he doesn't want to fight.  But Rome won't wait, they want to fight immediately. So they march out and fight later in the year 280 BC.   This is the first battle between Pyrrhus and Rome and it is known as the </a:t>
            </a:r>
            <a:r>
              <a:rPr lang="en-US" sz="1400" b="1" dirty="0">
                <a:latin typeface="Arial Narrow" panose="020B0606020202030204" pitchFamily="34" charset="0"/>
              </a:rPr>
              <a:t>battle of Heraclea</a:t>
            </a:r>
            <a:r>
              <a:rPr lang="en-US" sz="1400" dirty="0">
                <a:latin typeface="Arial Narrow" panose="020B0606020202030204" pitchFamily="34" charset="0"/>
              </a:rPr>
              <a:t>. In this battle when he comes against Rome he has one thing they don't have, one thing they've never seen before and that is on those ships they had brought over 20 war elephants. Compared to the battles following, this is only a small battle about half the size of the following one. When we study the battles in the </a:t>
            </a:r>
            <a:r>
              <a:rPr lang="en-US" sz="1400" dirty="0" err="1">
                <a:latin typeface="Arial Narrow" panose="020B0606020202030204" pitchFamily="34" charset="0"/>
              </a:rPr>
              <a:t>Diodochi</a:t>
            </a:r>
            <a:r>
              <a:rPr lang="en-US" sz="1400" dirty="0">
                <a:latin typeface="Arial Narrow" panose="020B0606020202030204" pitchFamily="34" charset="0"/>
              </a:rPr>
              <a:t> Wars, even though we've understood that in </a:t>
            </a:r>
            <a:r>
              <a:rPr lang="en-US" sz="1400" dirty="0" err="1">
                <a:latin typeface="Arial Narrow" panose="020B0606020202030204" pitchFamily="34" charset="0"/>
              </a:rPr>
              <a:t>Ipsus</a:t>
            </a:r>
            <a:r>
              <a:rPr lang="en-US" sz="1400" dirty="0">
                <a:latin typeface="Arial Narrow" panose="020B0606020202030204" pitchFamily="34" charset="0"/>
              </a:rPr>
              <a:t> they played s special role, everyone had elephants and they all used elephants to larger or smaller degrees. We don’t find in any battle in that history someone came with 500 all the way from India like </a:t>
            </a:r>
            <a:r>
              <a:rPr lang="en-US" sz="1400" dirty="0" err="1">
                <a:latin typeface="Arial Narrow" panose="020B0606020202030204" pitchFamily="34" charset="0"/>
              </a:rPr>
              <a:t>Seleucus</a:t>
            </a:r>
            <a:r>
              <a:rPr lang="en-US" sz="1400" dirty="0">
                <a:latin typeface="Arial Narrow" panose="020B0606020202030204" pitchFamily="34" charset="0"/>
              </a:rPr>
              <a:t> did.  That was unique what happened to </a:t>
            </a:r>
            <a:r>
              <a:rPr lang="en-US" sz="1400" dirty="0" err="1">
                <a:latin typeface="Arial Narrow" panose="020B0606020202030204" pitchFamily="34" charset="0"/>
              </a:rPr>
              <a:t>Ipsus</a:t>
            </a:r>
            <a:r>
              <a:rPr lang="en-US" sz="1400" dirty="0">
                <a:latin typeface="Arial Narrow" panose="020B0606020202030204" pitchFamily="34" charset="0"/>
              </a:rPr>
              <a:t>. But they were all used to fighting with elephants, and they all had them.  But Rome didn't, they had been isolated in Italy and actually had never seen an elephant before.  When they march into battle and see 20 war elephants charging they are afraid and this is what really wins the battle for Pyrrhus, these 20 war elephants. The Roman soldiers are so afraid of them and they do so much damage.  So in this first smaller battle Pyrrhus wins and he begins to march on Rome.  He's done so well he thinks if he just pushes he can take Rome.  His army begins to arrive and these other satellite states begin to join him.  He comes close to Rome but winter sets in  before he can fight for Rome.  He goes back south and both spend the winter preparing for war. The following spring they meet in another battle. Over this time period, over winter, what Rome did was prepare anti elephant cart.  These carts were designed to kill the elephants.  They recognized the threat so they built 300 of these with spikes designed to pierce the elephants, and they had men on them with flamethrowers and they thought three hundred of these against 20 elephants would protect them.   </a:t>
            </a:r>
          </a:p>
          <a:p>
            <a:r>
              <a:rPr lang="en-US" dirty="0"/>
              <a:t> </a:t>
            </a:r>
          </a:p>
        </p:txBody>
      </p:sp>
    </p:spTree>
    <p:extLst>
      <p:ext uri="{BB962C8B-B14F-4D97-AF65-F5344CB8AC3E}">
        <p14:creationId xmlns:p14="http://schemas.microsoft.com/office/powerpoint/2010/main" val="2405464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0711F9-E0C2-484F-8089-252F75CCF2FB}"/>
              </a:ext>
            </a:extLst>
          </p:cNvPr>
          <p:cNvSpPr>
            <a:spLocks noGrp="1"/>
          </p:cNvSpPr>
          <p:nvPr>
            <p:ph type="sldNum" sz="quarter" idx="12"/>
          </p:nvPr>
        </p:nvSpPr>
        <p:spPr/>
        <p:txBody>
          <a:bodyPr/>
          <a:lstStyle/>
          <a:p>
            <a:fld id="{1E1B8BD3-EEEF-4896-BEE3-06C250004F3C}" type="slidenum">
              <a:rPr lang="en-US" smtClean="0"/>
              <a:pPr/>
              <a:t>8</a:t>
            </a:fld>
            <a:endParaRPr lang="en-US"/>
          </a:p>
        </p:txBody>
      </p:sp>
      <p:sp>
        <p:nvSpPr>
          <p:cNvPr id="5" name="Text Box 2">
            <a:extLst>
              <a:ext uri="{FF2B5EF4-FFF2-40B4-BE49-F238E27FC236}">
                <a16:creationId xmlns:a16="http://schemas.microsoft.com/office/drawing/2014/main" id="{F32493C2-3C55-4961-A16C-1DDE0A654647}"/>
              </a:ext>
            </a:extLst>
          </p:cNvPr>
          <p:cNvSpPr txBox="1">
            <a:spLocks noChangeArrowheads="1"/>
          </p:cNvSpPr>
          <p:nvPr/>
        </p:nvSpPr>
        <p:spPr bwMode="auto">
          <a:xfrm>
            <a:off x="4139101" y="463564"/>
            <a:ext cx="6858000" cy="245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3">
            <a:extLst>
              <a:ext uri="{FF2B5EF4-FFF2-40B4-BE49-F238E27FC236}">
                <a16:creationId xmlns:a16="http://schemas.microsoft.com/office/drawing/2014/main" id="{5E074C91-D668-474F-8F84-E75D090F2E74}"/>
              </a:ext>
            </a:extLst>
          </p:cNvPr>
          <p:cNvSpPr>
            <a:spLocks noChangeShapeType="1"/>
          </p:cNvSpPr>
          <p:nvPr/>
        </p:nvSpPr>
        <p:spPr bwMode="auto">
          <a:xfrm>
            <a:off x="4310551" y="1902558"/>
            <a:ext cx="66865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4">
            <a:extLst>
              <a:ext uri="{FF2B5EF4-FFF2-40B4-BE49-F238E27FC236}">
                <a16:creationId xmlns:a16="http://schemas.microsoft.com/office/drawing/2014/main" id="{7E7F221F-5E43-4C71-9DED-AF6AA4928296}"/>
              </a:ext>
            </a:extLst>
          </p:cNvPr>
          <p:cNvSpPr>
            <a:spLocks noChangeShapeType="1"/>
          </p:cNvSpPr>
          <p:nvPr/>
        </p:nvSpPr>
        <p:spPr bwMode="auto">
          <a:xfrm>
            <a:off x="4482001" y="1331058"/>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5">
            <a:extLst>
              <a:ext uri="{FF2B5EF4-FFF2-40B4-BE49-F238E27FC236}">
                <a16:creationId xmlns:a16="http://schemas.microsoft.com/office/drawing/2014/main" id="{5939BA16-1710-4370-A6E7-150293879735}"/>
              </a:ext>
            </a:extLst>
          </p:cNvPr>
          <p:cNvSpPr>
            <a:spLocks noChangeShapeType="1"/>
          </p:cNvSpPr>
          <p:nvPr/>
        </p:nvSpPr>
        <p:spPr bwMode="auto">
          <a:xfrm>
            <a:off x="4310551" y="1331058"/>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6">
            <a:extLst>
              <a:ext uri="{FF2B5EF4-FFF2-40B4-BE49-F238E27FC236}">
                <a16:creationId xmlns:a16="http://schemas.microsoft.com/office/drawing/2014/main" id="{7C92A65B-6B3E-4C37-A184-9F8BFDC79DD6}"/>
              </a:ext>
            </a:extLst>
          </p:cNvPr>
          <p:cNvSpPr txBox="1">
            <a:spLocks noChangeArrowheads="1"/>
          </p:cNvSpPr>
          <p:nvPr/>
        </p:nvSpPr>
        <p:spPr bwMode="auto">
          <a:xfrm>
            <a:off x="4310551" y="988158"/>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7">
            <a:extLst>
              <a:ext uri="{FF2B5EF4-FFF2-40B4-BE49-F238E27FC236}">
                <a16:creationId xmlns:a16="http://schemas.microsoft.com/office/drawing/2014/main" id="{F9EB709D-BA46-41A5-98A6-00E47E10453A}"/>
              </a:ext>
            </a:extLst>
          </p:cNvPr>
          <p:cNvSpPr txBox="1">
            <a:spLocks noChangeArrowheads="1"/>
          </p:cNvSpPr>
          <p:nvPr/>
        </p:nvSpPr>
        <p:spPr bwMode="auto">
          <a:xfrm>
            <a:off x="4196251" y="2016858"/>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Thurri appeals to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8">
            <a:extLst>
              <a:ext uri="{FF2B5EF4-FFF2-40B4-BE49-F238E27FC236}">
                <a16:creationId xmlns:a16="http://schemas.microsoft.com/office/drawing/2014/main" id="{EB6B89B5-CDE0-4518-B89A-C63034EF7AD4}"/>
              </a:ext>
            </a:extLst>
          </p:cNvPr>
          <p:cNvSpPr>
            <a:spLocks noChangeShapeType="1"/>
          </p:cNvSpPr>
          <p:nvPr/>
        </p:nvSpPr>
        <p:spPr bwMode="auto">
          <a:xfrm>
            <a:off x="5339251" y="1331058"/>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9">
            <a:extLst>
              <a:ext uri="{FF2B5EF4-FFF2-40B4-BE49-F238E27FC236}">
                <a16:creationId xmlns:a16="http://schemas.microsoft.com/office/drawing/2014/main" id="{26B00C90-7DF0-4699-8BF4-82EF497B2772}"/>
              </a:ext>
            </a:extLst>
          </p:cNvPr>
          <p:cNvSpPr>
            <a:spLocks noChangeShapeType="1"/>
          </p:cNvSpPr>
          <p:nvPr/>
        </p:nvSpPr>
        <p:spPr bwMode="auto">
          <a:xfrm>
            <a:off x="5167801" y="1331058"/>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0">
            <a:extLst>
              <a:ext uri="{FF2B5EF4-FFF2-40B4-BE49-F238E27FC236}">
                <a16:creationId xmlns:a16="http://schemas.microsoft.com/office/drawing/2014/main" id="{CE4D4F02-0582-4502-955A-3CD7429AAEAA}"/>
              </a:ext>
            </a:extLst>
          </p:cNvPr>
          <p:cNvSpPr txBox="1">
            <a:spLocks noChangeArrowheads="1"/>
          </p:cNvSpPr>
          <p:nvPr/>
        </p:nvSpPr>
        <p:spPr bwMode="auto">
          <a:xfrm>
            <a:off x="5167801" y="988158"/>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1">
            <a:extLst>
              <a:ext uri="{FF2B5EF4-FFF2-40B4-BE49-F238E27FC236}">
                <a16:creationId xmlns:a16="http://schemas.microsoft.com/office/drawing/2014/main" id="{9572CB6B-F0D4-4E9A-BE1F-A881C794E921}"/>
              </a:ext>
            </a:extLst>
          </p:cNvPr>
          <p:cNvSpPr txBox="1">
            <a:spLocks noChangeArrowheads="1"/>
          </p:cNvSpPr>
          <p:nvPr/>
        </p:nvSpPr>
        <p:spPr bwMode="auto">
          <a:xfrm>
            <a:off x="4996351" y="2016858"/>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Tarentum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2">
            <a:extLst>
              <a:ext uri="{FF2B5EF4-FFF2-40B4-BE49-F238E27FC236}">
                <a16:creationId xmlns:a16="http://schemas.microsoft.com/office/drawing/2014/main" id="{286C988F-69A6-49D1-B0AF-2B9DFC9C37F8}"/>
              </a:ext>
            </a:extLst>
          </p:cNvPr>
          <p:cNvSpPr>
            <a:spLocks noChangeShapeType="1"/>
          </p:cNvSpPr>
          <p:nvPr/>
        </p:nvSpPr>
        <p:spPr bwMode="auto">
          <a:xfrm>
            <a:off x="6139351" y="1331058"/>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3">
            <a:extLst>
              <a:ext uri="{FF2B5EF4-FFF2-40B4-BE49-F238E27FC236}">
                <a16:creationId xmlns:a16="http://schemas.microsoft.com/office/drawing/2014/main" id="{A66473B6-2C1D-44C8-9FC0-4C06E8BA94C3}"/>
              </a:ext>
            </a:extLst>
          </p:cNvPr>
          <p:cNvSpPr>
            <a:spLocks noChangeShapeType="1"/>
          </p:cNvSpPr>
          <p:nvPr/>
        </p:nvSpPr>
        <p:spPr bwMode="auto">
          <a:xfrm>
            <a:off x="5967901" y="1331058"/>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4">
            <a:extLst>
              <a:ext uri="{FF2B5EF4-FFF2-40B4-BE49-F238E27FC236}">
                <a16:creationId xmlns:a16="http://schemas.microsoft.com/office/drawing/2014/main" id="{D61891B5-843B-403C-AA58-1D0691F88EBC}"/>
              </a:ext>
            </a:extLst>
          </p:cNvPr>
          <p:cNvSpPr txBox="1">
            <a:spLocks noChangeArrowheads="1"/>
          </p:cNvSpPr>
          <p:nvPr/>
        </p:nvSpPr>
        <p:spPr bwMode="auto">
          <a:xfrm>
            <a:off x="5967901" y="988158"/>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5">
            <a:extLst>
              <a:ext uri="{FF2B5EF4-FFF2-40B4-BE49-F238E27FC236}">
                <a16:creationId xmlns:a16="http://schemas.microsoft.com/office/drawing/2014/main" id="{CF2406A6-D72B-4AF4-AE1D-366251BE5E74}"/>
              </a:ext>
            </a:extLst>
          </p:cNvPr>
          <p:cNvSpPr txBox="1">
            <a:spLocks noChangeArrowheads="1"/>
          </p:cNvSpPr>
          <p:nvPr/>
        </p:nvSpPr>
        <p:spPr bwMode="auto">
          <a:xfrm>
            <a:off x="5853601" y="2016858"/>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arrives in 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6">
            <a:extLst>
              <a:ext uri="{FF2B5EF4-FFF2-40B4-BE49-F238E27FC236}">
                <a16:creationId xmlns:a16="http://schemas.microsoft.com/office/drawing/2014/main" id="{8CA59775-A053-4AB7-AEB1-F42F45C1AC23}"/>
              </a:ext>
            </a:extLst>
          </p:cNvPr>
          <p:cNvSpPr>
            <a:spLocks noChangeShapeType="1"/>
          </p:cNvSpPr>
          <p:nvPr/>
        </p:nvSpPr>
        <p:spPr bwMode="auto">
          <a:xfrm>
            <a:off x="7739551" y="1331058"/>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7">
            <a:extLst>
              <a:ext uri="{FF2B5EF4-FFF2-40B4-BE49-F238E27FC236}">
                <a16:creationId xmlns:a16="http://schemas.microsoft.com/office/drawing/2014/main" id="{3E47AADC-F4AD-4184-8CE5-20A94771D93C}"/>
              </a:ext>
            </a:extLst>
          </p:cNvPr>
          <p:cNvSpPr>
            <a:spLocks noChangeShapeType="1"/>
          </p:cNvSpPr>
          <p:nvPr/>
        </p:nvSpPr>
        <p:spPr bwMode="auto">
          <a:xfrm>
            <a:off x="7568101" y="1331058"/>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18">
            <a:extLst>
              <a:ext uri="{FF2B5EF4-FFF2-40B4-BE49-F238E27FC236}">
                <a16:creationId xmlns:a16="http://schemas.microsoft.com/office/drawing/2014/main" id="{782F1E87-3079-4ACF-ADAC-2EDFAA6F49DF}"/>
              </a:ext>
            </a:extLst>
          </p:cNvPr>
          <p:cNvSpPr txBox="1">
            <a:spLocks noChangeArrowheads="1"/>
          </p:cNvSpPr>
          <p:nvPr/>
        </p:nvSpPr>
        <p:spPr bwMode="auto">
          <a:xfrm>
            <a:off x="7568101" y="988158"/>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19">
            <a:extLst>
              <a:ext uri="{FF2B5EF4-FFF2-40B4-BE49-F238E27FC236}">
                <a16:creationId xmlns:a16="http://schemas.microsoft.com/office/drawing/2014/main" id="{A5F10493-25C0-4190-8A74-F14DA4EAC6D1}"/>
              </a:ext>
            </a:extLst>
          </p:cNvPr>
          <p:cNvSpPr txBox="1">
            <a:spLocks noChangeArrowheads="1"/>
          </p:cNvSpPr>
          <p:nvPr/>
        </p:nvSpPr>
        <p:spPr bwMode="auto">
          <a:xfrm rot="-865523">
            <a:off x="6939451" y="1502508"/>
            <a:ext cx="6572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elephants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0">
            <a:extLst>
              <a:ext uri="{FF2B5EF4-FFF2-40B4-BE49-F238E27FC236}">
                <a16:creationId xmlns:a16="http://schemas.microsoft.com/office/drawing/2014/main" id="{2CEDFD39-469A-4DA6-81F5-ABFBC74CC30E}"/>
              </a:ext>
            </a:extLst>
          </p:cNvPr>
          <p:cNvSpPr txBox="1">
            <a:spLocks noChangeArrowheads="1"/>
          </p:cNvSpPr>
          <p:nvPr/>
        </p:nvSpPr>
        <p:spPr bwMode="auto">
          <a:xfrm>
            <a:off x="7453801" y="588108"/>
            <a:ext cx="62865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21">
            <a:extLst>
              <a:ext uri="{FF2B5EF4-FFF2-40B4-BE49-F238E27FC236}">
                <a16:creationId xmlns:a16="http://schemas.microsoft.com/office/drawing/2014/main" id="{51EAF3C5-F5B7-4179-97E7-4E06854B16EE}"/>
              </a:ext>
            </a:extLst>
          </p:cNvPr>
          <p:cNvSpPr>
            <a:spLocks noChangeShapeType="1"/>
          </p:cNvSpPr>
          <p:nvPr/>
        </p:nvSpPr>
        <p:spPr bwMode="auto">
          <a:xfrm>
            <a:off x="6996601" y="1331058"/>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2">
            <a:extLst>
              <a:ext uri="{FF2B5EF4-FFF2-40B4-BE49-F238E27FC236}">
                <a16:creationId xmlns:a16="http://schemas.microsoft.com/office/drawing/2014/main" id="{789CFB51-71B1-4FFF-BCA1-ACCE2F602B68}"/>
              </a:ext>
            </a:extLst>
          </p:cNvPr>
          <p:cNvSpPr>
            <a:spLocks noChangeShapeType="1"/>
          </p:cNvSpPr>
          <p:nvPr/>
        </p:nvSpPr>
        <p:spPr bwMode="auto">
          <a:xfrm>
            <a:off x="6825151" y="1331058"/>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3">
            <a:extLst>
              <a:ext uri="{FF2B5EF4-FFF2-40B4-BE49-F238E27FC236}">
                <a16:creationId xmlns:a16="http://schemas.microsoft.com/office/drawing/2014/main" id="{FFD76314-A836-4068-B89F-6E1388BC4419}"/>
              </a:ext>
            </a:extLst>
          </p:cNvPr>
          <p:cNvSpPr txBox="1">
            <a:spLocks noChangeArrowheads="1"/>
          </p:cNvSpPr>
          <p:nvPr/>
        </p:nvSpPr>
        <p:spPr bwMode="auto">
          <a:xfrm>
            <a:off x="6825151" y="988158"/>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4">
            <a:extLst>
              <a:ext uri="{FF2B5EF4-FFF2-40B4-BE49-F238E27FC236}">
                <a16:creationId xmlns:a16="http://schemas.microsoft.com/office/drawing/2014/main" id="{30768ECE-256E-4A50-9867-7130235A4679}"/>
              </a:ext>
            </a:extLst>
          </p:cNvPr>
          <p:cNvSpPr txBox="1">
            <a:spLocks noChangeArrowheads="1"/>
          </p:cNvSpPr>
          <p:nvPr/>
        </p:nvSpPr>
        <p:spPr bwMode="auto">
          <a:xfrm>
            <a:off x="6653701" y="201685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t>
            </a:r>
            <a:r>
              <a:rPr kumimoji="0" lang="en-US" altLang="en-US" sz="1200" b="0"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5">
            <a:extLst>
              <a:ext uri="{FF2B5EF4-FFF2-40B4-BE49-F238E27FC236}">
                <a16:creationId xmlns:a16="http://schemas.microsoft.com/office/drawing/2014/main" id="{C4C5BCF9-D35D-4AEA-9A23-F99265BECD45}"/>
              </a:ext>
            </a:extLst>
          </p:cNvPr>
          <p:cNvSpPr txBox="1">
            <a:spLocks noChangeArrowheads="1"/>
          </p:cNvSpPr>
          <p:nvPr/>
        </p:nvSpPr>
        <p:spPr bwMode="auto">
          <a:xfrm>
            <a:off x="6710851" y="588108"/>
            <a:ext cx="62865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6">
            <a:extLst>
              <a:ext uri="{FF2B5EF4-FFF2-40B4-BE49-F238E27FC236}">
                <a16:creationId xmlns:a16="http://schemas.microsoft.com/office/drawing/2014/main" id="{409BE24C-63C6-4266-8D78-AC09E1499CA9}"/>
              </a:ext>
            </a:extLst>
          </p:cNvPr>
          <p:cNvSpPr txBox="1">
            <a:spLocks noChangeArrowheads="1"/>
          </p:cNvSpPr>
          <p:nvPr/>
        </p:nvSpPr>
        <p:spPr bwMode="auto">
          <a:xfrm>
            <a:off x="7396651" y="201685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t>
            </a:r>
            <a:r>
              <a:rPr kumimoji="0" lang="en-US" altLang="en-US" sz="1200" b="0"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7">
            <a:extLst>
              <a:ext uri="{FF2B5EF4-FFF2-40B4-BE49-F238E27FC236}">
                <a16:creationId xmlns:a16="http://schemas.microsoft.com/office/drawing/2014/main" id="{B9FDD78B-6A53-4DF3-AE8A-C3AD4A133435}"/>
              </a:ext>
            </a:extLst>
          </p:cNvPr>
          <p:cNvSpPr txBox="1">
            <a:spLocks noChangeArrowheads="1"/>
          </p:cNvSpPr>
          <p:nvPr/>
        </p:nvSpPr>
        <p:spPr bwMode="auto">
          <a:xfrm>
            <a:off x="7739551" y="1616808"/>
            <a:ext cx="6572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Armistice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28">
            <a:extLst>
              <a:ext uri="{FF2B5EF4-FFF2-40B4-BE49-F238E27FC236}">
                <a16:creationId xmlns:a16="http://schemas.microsoft.com/office/drawing/2014/main" id="{191BE8AA-D79B-4173-A8B9-4550C2FCE98D}"/>
              </a:ext>
            </a:extLst>
          </p:cNvPr>
          <p:cNvSpPr>
            <a:spLocks noChangeShapeType="1"/>
          </p:cNvSpPr>
          <p:nvPr/>
        </p:nvSpPr>
        <p:spPr bwMode="auto">
          <a:xfrm>
            <a:off x="9111151" y="1331058"/>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29">
            <a:extLst>
              <a:ext uri="{FF2B5EF4-FFF2-40B4-BE49-F238E27FC236}">
                <a16:creationId xmlns:a16="http://schemas.microsoft.com/office/drawing/2014/main" id="{625E978C-95DF-40AD-B6DC-1D56F5D024E7}"/>
              </a:ext>
            </a:extLst>
          </p:cNvPr>
          <p:cNvSpPr>
            <a:spLocks noChangeShapeType="1"/>
          </p:cNvSpPr>
          <p:nvPr/>
        </p:nvSpPr>
        <p:spPr bwMode="auto">
          <a:xfrm>
            <a:off x="8939701" y="1331058"/>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Text Box 30">
            <a:extLst>
              <a:ext uri="{FF2B5EF4-FFF2-40B4-BE49-F238E27FC236}">
                <a16:creationId xmlns:a16="http://schemas.microsoft.com/office/drawing/2014/main" id="{C893E61C-BE19-4DC7-B8A6-510CF67B2CC2}"/>
              </a:ext>
            </a:extLst>
          </p:cNvPr>
          <p:cNvSpPr txBox="1">
            <a:spLocks noChangeArrowheads="1"/>
          </p:cNvSpPr>
          <p:nvPr/>
        </p:nvSpPr>
        <p:spPr bwMode="auto">
          <a:xfrm>
            <a:off x="8939701" y="988158"/>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1">
            <a:extLst>
              <a:ext uri="{FF2B5EF4-FFF2-40B4-BE49-F238E27FC236}">
                <a16:creationId xmlns:a16="http://schemas.microsoft.com/office/drawing/2014/main" id="{B846D8A4-9F87-4B6E-A399-3281B79284B5}"/>
              </a:ext>
            </a:extLst>
          </p:cNvPr>
          <p:cNvSpPr txBox="1">
            <a:spLocks noChangeArrowheads="1"/>
          </p:cNvSpPr>
          <p:nvPr/>
        </p:nvSpPr>
        <p:spPr bwMode="auto">
          <a:xfrm>
            <a:off x="8253901" y="1159608"/>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a:ln>
                  <a:noFill/>
                </a:ln>
                <a:solidFill>
                  <a:srgbClr val="000000"/>
                </a:solidFill>
                <a:effectLst/>
                <a:latin typeface="Arial Narrow" panose="020B0606020202030204" pitchFamily="34" charset="0"/>
              </a:rPr>
              <a:t>Dictator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a:ln>
                  <a:noFill/>
                </a:ln>
                <a:solidFill>
                  <a:srgbClr val="000000"/>
                </a:solidFill>
                <a:effectLst/>
                <a:latin typeface="Arial Narrow" panose="020B0606020202030204" pitchFamily="34" charset="0"/>
              </a:rPr>
              <a:t>temple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152" name="Picture 32">
            <a:extLst>
              <a:ext uri="{FF2B5EF4-FFF2-40B4-BE49-F238E27FC236}">
                <a16:creationId xmlns:a16="http://schemas.microsoft.com/office/drawing/2014/main" id="{17336FC5-7843-4822-BD9C-C1C6CF76E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773" y="312602"/>
            <a:ext cx="2298699" cy="2608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5" name="TextBox 34">
            <a:extLst>
              <a:ext uri="{FF2B5EF4-FFF2-40B4-BE49-F238E27FC236}">
                <a16:creationId xmlns:a16="http://schemas.microsoft.com/office/drawing/2014/main" id="{7A778A43-5AB7-401F-9C35-22DFE6B6C07A}"/>
              </a:ext>
            </a:extLst>
          </p:cNvPr>
          <p:cNvSpPr txBox="1"/>
          <p:nvPr/>
        </p:nvSpPr>
        <p:spPr>
          <a:xfrm>
            <a:off x="453539" y="3072254"/>
            <a:ext cx="11066338" cy="3508653"/>
          </a:xfrm>
          <a:prstGeom prst="rect">
            <a:avLst/>
          </a:prstGeom>
          <a:noFill/>
        </p:spPr>
        <p:txBody>
          <a:bodyPr wrap="square" rtlCol="0">
            <a:spAutoFit/>
          </a:bodyPr>
          <a:lstStyle/>
          <a:p>
            <a:r>
              <a:rPr lang="en-US" sz="1200" dirty="0">
                <a:latin typeface="Arial Narrow" panose="020B0606020202030204" pitchFamily="34" charset="0"/>
              </a:rPr>
              <a:t>They meet the following spring in 279bc, this is the battle of Asculum and it's twice the size of the battle before, Heraclea. Pyrrhus wins again because of his elephants. The carts are just broken up. This is a difficult victory for Pyrrhus, he loses a lot of men as he did at Heraclea.   So both of these are difficult victories, but both of them he wins because of his elephants.   He attempts to enter into an Armistice with Rome and Rome is it very compliant.  Asculum and Heraclea are a  victory for Pyrrhus.  But the problem Pyrrhus has is Rome has access to so much resources. Pyrrhus’s main army is what he brought over on ships from Epirus.   Even though some of these city-states have joined him he doesn't have many people to draw from or resources.  When he fights and he losses for example four thousand men, Rome loses 6000. But Rome is able to bring that many men back into their army again very quickly.  Pyrrhus can't replenish his army so easily. By the time he wins the second battle he says the phrase that he is known for, and that is that if he wins once more against Rome he will be ruined.   These victories are also at a loss.    He goes into an Armistice with Rome after Asculum. He wants to have a break from fighting so he can build back his strength. South of Rome is the island of Sicily. Sicily is under persecution because under Sicily is Carthage, and Carthage has taken over Sicily.   The men of Sicily come to Pyrrhus and ask him to leave his efforts in Italy and come to Sicily and protect them and expel Carthage from Sicily. Pyrrhus agrees,  he sees a new plan. Instead of taking Rome, he knows he's too weak at the moment to do that, he thinks if he takes Sicily then due to their location or geography, that they are navy builders and they will build him ships. He plans to take over Sicily, build many ships and then with the strength of that Navy come and defeat Carthage. Once he has Sicily and Carthage, he can sail back around to Greece.  Then he can meet the three surviving generals, he can defeat them and take Greece and go up and take Macedonia, and then you can circle back around and take Rome and Italy.  He still has this grand plan but his focus is changed from Italy to Sicily and Carthage. He sails over to Sicily and frees it from Carthage, all except for one city is freed. Then he begins to put Sicily to work with building this Navy.  The people had not expected them to use them in this way so they begin to rebel against his dictatorship.   Because they are rebelling, he takes over Sicily very much as a dictator, using Carthage as his excuse.   He puts garrisons in the cities, begins killing their politicians, or replacing them with his own men.  He really shows himself as a dictator in Sicily. While he's in Sicily he also comes under financial pressure, he's running out of money to build this navy. What he does, he hears word that there's a temple, and underneath this temple to this goddess is this huge amount of wealth. He decides to take all that gold, he raids the temple, he places it all on ships and sends it back to Tarentum to fund his war effort. There’s two different stories of two temples  - one in Sicily and one up in Italy.  Most historians tell the story of it being in Sicily and one historian tells of it being in Italy.   Wherever it was, most of the gold ends up in the bottom of the ocean. </a:t>
            </a:r>
            <a:endParaRPr lang="en-US" dirty="0"/>
          </a:p>
        </p:txBody>
      </p:sp>
    </p:spTree>
    <p:extLst>
      <p:ext uri="{BB962C8B-B14F-4D97-AF65-F5344CB8AC3E}">
        <p14:creationId xmlns:p14="http://schemas.microsoft.com/office/powerpoint/2010/main" val="3866895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lide Number Placeholder 53">
            <a:extLst>
              <a:ext uri="{FF2B5EF4-FFF2-40B4-BE49-F238E27FC236}">
                <a16:creationId xmlns:a16="http://schemas.microsoft.com/office/drawing/2014/main" id="{748316BE-D429-4769-A669-CA086BD5A707}"/>
              </a:ext>
            </a:extLst>
          </p:cNvPr>
          <p:cNvSpPr>
            <a:spLocks noGrp="1"/>
          </p:cNvSpPr>
          <p:nvPr>
            <p:ph type="sldNum" sz="quarter" idx="12"/>
          </p:nvPr>
        </p:nvSpPr>
        <p:spPr/>
        <p:txBody>
          <a:bodyPr/>
          <a:lstStyle/>
          <a:p>
            <a:fld id="{1E1B8BD3-EEEF-4896-BEE3-06C250004F3C}" type="slidenum">
              <a:rPr lang="en-US" smtClean="0"/>
              <a:pPr/>
              <a:t>9</a:t>
            </a:fld>
            <a:endParaRPr lang="en-US"/>
          </a:p>
        </p:txBody>
      </p:sp>
      <p:sp>
        <p:nvSpPr>
          <p:cNvPr id="57" name="Text Box 2">
            <a:extLst>
              <a:ext uri="{FF2B5EF4-FFF2-40B4-BE49-F238E27FC236}">
                <a16:creationId xmlns:a16="http://schemas.microsoft.com/office/drawing/2014/main" id="{829D7740-D0CC-4331-8628-0FF0DC8D1845}"/>
              </a:ext>
            </a:extLst>
          </p:cNvPr>
          <p:cNvSpPr txBox="1">
            <a:spLocks noChangeArrowheads="1"/>
          </p:cNvSpPr>
          <p:nvPr/>
        </p:nvSpPr>
        <p:spPr bwMode="auto">
          <a:xfrm>
            <a:off x="609357" y="2860512"/>
            <a:ext cx="6858000" cy="245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3">
            <a:extLst>
              <a:ext uri="{FF2B5EF4-FFF2-40B4-BE49-F238E27FC236}">
                <a16:creationId xmlns:a16="http://schemas.microsoft.com/office/drawing/2014/main" id="{1AE0D5B5-6583-4384-8593-28A2CD26A855}"/>
              </a:ext>
            </a:extLst>
          </p:cNvPr>
          <p:cNvSpPr>
            <a:spLocks noChangeShapeType="1"/>
          </p:cNvSpPr>
          <p:nvPr/>
        </p:nvSpPr>
        <p:spPr bwMode="auto">
          <a:xfrm>
            <a:off x="780807" y="4403562"/>
            <a:ext cx="66865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Line 4">
            <a:extLst>
              <a:ext uri="{FF2B5EF4-FFF2-40B4-BE49-F238E27FC236}">
                <a16:creationId xmlns:a16="http://schemas.microsoft.com/office/drawing/2014/main" id="{862727AD-2CE8-4FA4-8E04-C3B332FA293A}"/>
              </a:ext>
            </a:extLst>
          </p:cNvPr>
          <p:cNvSpPr>
            <a:spLocks noChangeShapeType="1"/>
          </p:cNvSpPr>
          <p:nvPr/>
        </p:nvSpPr>
        <p:spPr bwMode="auto">
          <a:xfrm>
            <a:off x="952257" y="3832062"/>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Line 5">
            <a:extLst>
              <a:ext uri="{FF2B5EF4-FFF2-40B4-BE49-F238E27FC236}">
                <a16:creationId xmlns:a16="http://schemas.microsoft.com/office/drawing/2014/main" id="{82668ACF-1385-4B3E-8183-70F35E7367BB}"/>
              </a:ext>
            </a:extLst>
          </p:cNvPr>
          <p:cNvSpPr>
            <a:spLocks noChangeShapeType="1"/>
          </p:cNvSpPr>
          <p:nvPr/>
        </p:nvSpPr>
        <p:spPr bwMode="auto">
          <a:xfrm>
            <a:off x="780807" y="3832062"/>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Text Box 6">
            <a:extLst>
              <a:ext uri="{FF2B5EF4-FFF2-40B4-BE49-F238E27FC236}">
                <a16:creationId xmlns:a16="http://schemas.microsoft.com/office/drawing/2014/main" id="{8D32EA2F-AEE5-4144-833B-1B1B2572F00C}"/>
              </a:ext>
            </a:extLst>
          </p:cNvPr>
          <p:cNvSpPr txBox="1">
            <a:spLocks noChangeArrowheads="1"/>
          </p:cNvSpPr>
          <p:nvPr/>
        </p:nvSpPr>
        <p:spPr bwMode="auto">
          <a:xfrm>
            <a:off x="780807" y="348916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7">
            <a:extLst>
              <a:ext uri="{FF2B5EF4-FFF2-40B4-BE49-F238E27FC236}">
                <a16:creationId xmlns:a16="http://schemas.microsoft.com/office/drawing/2014/main" id="{C3D6A0E1-4D5F-4DFC-99FA-286B5E748939}"/>
              </a:ext>
            </a:extLst>
          </p:cNvPr>
          <p:cNvSpPr txBox="1">
            <a:spLocks noChangeArrowheads="1"/>
          </p:cNvSpPr>
          <p:nvPr/>
        </p:nvSpPr>
        <p:spPr bwMode="auto">
          <a:xfrm>
            <a:off x="666507" y="4517862"/>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Thurri appeals to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8">
            <a:extLst>
              <a:ext uri="{FF2B5EF4-FFF2-40B4-BE49-F238E27FC236}">
                <a16:creationId xmlns:a16="http://schemas.microsoft.com/office/drawing/2014/main" id="{61EC0C9A-1234-4CCF-B642-16C5FC328596}"/>
              </a:ext>
            </a:extLst>
          </p:cNvPr>
          <p:cNvSpPr>
            <a:spLocks noChangeShapeType="1"/>
          </p:cNvSpPr>
          <p:nvPr/>
        </p:nvSpPr>
        <p:spPr bwMode="auto">
          <a:xfrm>
            <a:off x="1809507" y="3832062"/>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9">
            <a:extLst>
              <a:ext uri="{FF2B5EF4-FFF2-40B4-BE49-F238E27FC236}">
                <a16:creationId xmlns:a16="http://schemas.microsoft.com/office/drawing/2014/main" id="{E6481F5F-3DE1-409A-ADAE-D0D25F425600}"/>
              </a:ext>
            </a:extLst>
          </p:cNvPr>
          <p:cNvSpPr>
            <a:spLocks noChangeShapeType="1"/>
          </p:cNvSpPr>
          <p:nvPr/>
        </p:nvSpPr>
        <p:spPr bwMode="auto">
          <a:xfrm>
            <a:off x="1638057" y="3832062"/>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10">
            <a:extLst>
              <a:ext uri="{FF2B5EF4-FFF2-40B4-BE49-F238E27FC236}">
                <a16:creationId xmlns:a16="http://schemas.microsoft.com/office/drawing/2014/main" id="{497948CD-A281-4FC9-AEF8-2E82DAFE138D}"/>
              </a:ext>
            </a:extLst>
          </p:cNvPr>
          <p:cNvSpPr txBox="1">
            <a:spLocks noChangeArrowheads="1"/>
          </p:cNvSpPr>
          <p:nvPr/>
        </p:nvSpPr>
        <p:spPr bwMode="auto">
          <a:xfrm>
            <a:off x="1638057" y="348916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11">
            <a:extLst>
              <a:ext uri="{FF2B5EF4-FFF2-40B4-BE49-F238E27FC236}">
                <a16:creationId xmlns:a16="http://schemas.microsoft.com/office/drawing/2014/main" id="{9682F69C-D973-455E-B6A0-7270B7AADD29}"/>
              </a:ext>
            </a:extLst>
          </p:cNvPr>
          <p:cNvSpPr txBox="1">
            <a:spLocks noChangeArrowheads="1"/>
          </p:cNvSpPr>
          <p:nvPr/>
        </p:nvSpPr>
        <p:spPr bwMode="auto">
          <a:xfrm>
            <a:off x="1466607" y="4517862"/>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Tarentum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Line 12">
            <a:extLst>
              <a:ext uri="{FF2B5EF4-FFF2-40B4-BE49-F238E27FC236}">
                <a16:creationId xmlns:a16="http://schemas.microsoft.com/office/drawing/2014/main" id="{FE9B2DC9-2153-42DD-8A32-CC5A1DC4D9FC}"/>
              </a:ext>
            </a:extLst>
          </p:cNvPr>
          <p:cNvSpPr>
            <a:spLocks noChangeShapeType="1"/>
          </p:cNvSpPr>
          <p:nvPr/>
        </p:nvSpPr>
        <p:spPr bwMode="auto">
          <a:xfrm>
            <a:off x="2609607" y="3832062"/>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Line 13">
            <a:extLst>
              <a:ext uri="{FF2B5EF4-FFF2-40B4-BE49-F238E27FC236}">
                <a16:creationId xmlns:a16="http://schemas.microsoft.com/office/drawing/2014/main" id="{8F4FEC77-3265-4FCC-8247-139277F156AB}"/>
              </a:ext>
            </a:extLst>
          </p:cNvPr>
          <p:cNvSpPr>
            <a:spLocks noChangeShapeType="1"/>
          </p:cNvSpPr>
          <p:nvPr/>
        </p:nvSpPr>
        <p:spPr bwMode="auto">
          <a:xfrm>
            <a:off x="2438157" y="3832062"/>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Text Box 14">
            <a:extLst>
              <a:ext uri="{FF2B5EF4-FFF2-40B4-BE49-F238E27FC236}">
                <a16:creationId xmlns:a16="http://schemas.microsoft.com/office/drawing/2014/main" id="{9977BB22-A869-447A-949D-AB8D52EA6F83}"/>
              </a:ext>
            </a:extLst>
          </p:cNvPr>
          <p:cNvSpPr txBox="1">
            <a:spLocks noChangeArrowheads="1"/>
          </p:cNvSpPr>
          <p:nvPr/>
        </p:nvSpPr>
        <p:spPr bwMode="auto">
          <a:xfrm>
            <a:off x="2438157" y="348916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15">
            <a:extLst>
              <a:ext uri="{FF2B5EF4-FFF2-40B4-BE49-F238E27FC236}">
                <a16:creationId xmlns:a16="http://schemas.microsoft.com/office/drawing/2014/main" id="{1E99539E-D8A9-4A52-AD45-1738E491CF0D}"/>
              </a:ext>
            </a:extLst>
          </p:cNvPr>
          <p:cNvSpPr txBox="1">
            <a:spLocks noChangeArrowheads="1"/>
          </p:cNvSpPr>
          <p:nvPr/>
        </p:nvSpPr>
        <p:spPr bwMode="auto">
          <a:xfrm>
            <a:off x="2323857" y="4517862"/>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arrives in 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Line 16">
            <a:extLst>
              <a:ext uri="{FF2B5EF4-FFF2-40B4-BE49-F238E27FC236}">
                <a16:creationId xmlns:a16="http://schemas.microsoft.com/office/drawing/2014/main" id="{12A3A721-5AAA-4EC4-AFA8-097EAE1882A8}"/>
              </a:ext>
            </a:extLst>
          </p:cNvPr>
          <p:cNvSpPr>
            <a:spLocks noChangeShapeType="1"/>
          </p:cNvSpPr>
          <p:nvPr/>
        </p:nvSpPr>
        <p:spPr bwMode="auto">
          <a:xfrm>
            <a:off x="4209807" y="3832062"/>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 name="Line 17">
            <a:extLst>
              <a:ext uri="{FF2B5EF4-FFF2-40B4-BE49-F238E27FC236}">
                <a16:creationId xmlns:a16="http://schemas.microsoft.com/office/drawing/2014/main" id="{28FA5FDD-E804-4F93-87F8-135BD95E1AF5}"/>
              </a:ext>
            </a:extLst>
          </p:cNvPr>
          <p:cNvSpPr>
            <a:spLocks noChangeShapeType="1"/>
          </p:cNvSpPr>
          <p:nvPr/>
        </p:nvSpPr>
        <p:spPr bwMode="auto">
          <a:xfrm>
            <a:off x="4038357" y="3832062"/>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Text Box 18">
            <a:extLst>
              <a:ext uri="{FF2B5EF4-FFF2-40B4-BE49-F238E27FC236}">
                <a16:creationId xmlns:a16="http://schemas.microsoft.com/office/drawing/2014/main" id="{B917A08A-DB4B-454B-AE1B-91D2825DCC97}"/>
              </a:ext>
            </a:extLst>
          </p:cNvPr>
          <p:cNvSpPr txBox="1">
            <a:spLocks noChangeArrowheads="1"/>
          </p:cNvSpPr>
          <p:nvPr/>
        </p:nvSpPr>
        <p:spPr bwMode="auto">
          <a:xfrm>
            <a:off x="4038357" y="348916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19">
            <a:extLst>
              <a:ext uri="{FF2B5EF4-FFF2-40B4-BE49-F238E27FC236}">
                <a16:creationId xmlns:a16="http://schemas.microsoft.com/office/drawing/2014/main" id="{50432ABD-B014-49FA-9707-639DCDC94E87}"/>
              </a:ext>
            </a:extLst>
          </p:cNvPr>
          <p:cNvSpPr txBox="1">
            <a:spLocks noChangeArrowheads="1"/>
          </p:cNvSpPr>
          <p:nvPr/>
        </p:nvSpPr>
        <p:spPr bwMode="auto">
          <a:xfrm rot="-865523">
            <a:off x="3409707" y="4003512"/>
            <a:ext cx="6572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elephants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20">
            <a:extLst>
              <a:ext uri="{FF2B5EF4-FFF2-40B4-BE49-F238E27FC236}">
                <a16:creationId xmlns:a16="http://schemas.microsoft.com/office/drawing/2014/main" id="{59E10A9C-391E-4FC3-B9E4-8003C87E11CC}"/>
              </a:ext>
            </a:extLst>
          </p:cNvPr>
          <p:cNvSpPr txBox="1">
            <a:spLocks noChangeArrowheads="1"/>
          </p:cNvSpPr>
          <p:nvPr/>
        </p:nvSpPr>
        <p:spPr bwMode="auto">
          <a:xfrm>
            <a:off x="3924057" y="3089112"/>
            <a:ext cx="62865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21">
            <a:extLst>
              <a:ext uri="{FF2B5EF4-FFF2-40B4-BE49-F238E27FC236}">
                <a16:creationId xmlns:a16="http://schemas.microsoft.com/office/drawing/2014/main" id="{AC29EC1C-C98A-4FC8-BD0C-4AC22A3915BF}"/>
              </a:ext>
            </a:extLst>
          </p:cNvPr>
          <p:cNvSpPr>
            <a:spLocks noChangeShapeType="1"/>
          </p:cNvSpPr>
          <p:nvPr/>
        </p:nvSpPr>
        <p:spPr bwMode="auto">
          <a:xfrm>
            <a:off x="3466857" y="3832062"/>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22">
            <a:extLst>
              <a:ext uri="{FF2B5EF4-FFF2-40B4-BE49-F238E27FC236}">
                <a16:creationId xmlns:a16="http://schemas.microsoft.com/office/drawing/2014/main" id="{05AADE26-B2F0-4978-86C2-AE9BF24A0A02}"/>
              </a:ext>
            </a:extLst>
          </p:cNvPr>
          <p:cNvSpPr>
            <a:spLocks noChangeShapeType="1"/>
          </p:cNvSpPr>
          <p:nvPr/>
        </p:nvSpPr>
        <p:spPr bwMode="auto">
          <a:xfrm>
            <a:off x="3295407" y="3832062"/>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23">
            <a:extLst>
              <a:ext uri="{FF2B5EF4-FFF2-40B4-BE49-F238E27FC236}">
                <a16:creationId xmlns:a16="http://schemas.microsoft.com/office/drawing/2014/main" id="{32098CF7-7D42-4B7E-B2C5-9D795A3573F2}"/>
              </a:ext>
            </a:extLst>
          </p:cNvPr>
          <p:cNvSpPr txBox="1">
            <a:spLocks noChangeArrowheads="1"/>
          </p:cNvSpPr>
          <p:nvPr/>
        </p:nvSpPr>
        <p:spPr bwMode="auto">
          <a:xfrm>
            <a:off x="3295407" y="348916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24">
            <a:extLst>
              <a:ext uri="{FF2B5EF4-FFF2-40B4-BE49-F238E27FC236}">
                <a16:creationId xmlns:a16="http://schemas.microsoft.com/office/drawing/2014/main" id="{99C80D97-0FFB-4E5C-80EF-562F73D97DCB}"/>
              </a:ext>
            </a:extLst>
          </p:cNvPr>
          <p:cNvSpPr txBox="1">
            <a:spLocks noChangeArrowheads="1"/>
          </p:cNvSpPr>
          <p:nvPr/>
        </p:nvSpPr>
        <p:spPr bwMode="auto">
          <a:xfrm>
            <a:off x="3123957" y="4517862"/>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t>
            </a:r>
            <a:r>
              <a:rPr kumimoji="0" lang="en-US" altLang="en-US" sz="1200" b="0"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25">
            <a:extLst>
              <a:ext uri="{FF2B5EF4-FFF2-40B4-BE49-F238E27FC236}">
                <a16:creationId xmlns:a16="http://schemas.microsoft.com/office/drawing/2014/main" id="{1F7A8736-E617-401A-8856-78EEE62ECA7B}"/>
              </a:ext>
            </a:extLst>
          </p:cNvPr>
          <p:cNvSpPr txBox="1">
            <a:spLocks noChangeArrowheads="1"/>
          </p:cNvSpPr>
          <p:nvPr/>
        </p:nvSpPr>
        <p:spPr bwMode="auto">
          <a:xfrm>
            <a:off x="3181107" y="3089112"/>
            <a:ext cx="62865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26">
            <a:extLst>
              <a:ext uri="{FF2B5EF4-FFF2-40B4-BE49-F238E27FC236}">
                <a16:creationId xmlns:a16="http://schemas.microsoft.com/office/drawing/2014/main" id="{560B6A61-66EF-446C-9830-05476197993E}"/>
              </a:ext>
            </a:extLst>
          </p:cNvPr>
          <p:cNvSpPr txBox="1">
            <a:spLocks noChangeArrowheads="1"/>
          </p:cNvSpPr>
          <p:nvPr/>
        </p:nvSpPr>
        <p:spPr bwMode="auto">
          <a:xfrm>
            <a:off x="3866907" y="4517862"/>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t>
            </a:r>
            <a:r>
              <a:rPr kumimoji="0" lang="en-US" altLang="en-US" sz="1200" b="0"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27">
            <a:extLst>
              <a:ext uri="{FF2B5EF4-FFF2-40B4-BE49-F238E27FC236}">
                <a16:creationId xmlns:a16="http://schemas.microsoft.com/office/drawing/2014/main" id="{ACF587E3-C46C-4030-A610-B290A5F6B49F}"/>
              </a:ext>
            </a:extLst>
          </p:cNvPr>
          <p:cNvSpPr txBox="1">
            <a:spLocks noChangeArrowheads="1"/>
          </p:cNvSpPr>
          <p:nvPr/>
        </p:nvSpPr>
        <p:spPr bwMode="auto">
          <a:xfrm>
            <a:off x="4209807" y="4117812"/>
            <a:ext cx="6572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Armistice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28">
            <a:extLst>
              <a:ext uri="{FF2B5EF4-FFF2-40B4-BE49-F238E27FC236}">
                <a16:creationId xmlns:a16="http://schemas.microsoft.com/office/drawing/2014/main" id="{FBC15033-01F8-443B-9396-5BBCF80F1D49}"/>
              </a:ext>
            </a:extLst>
          </p:cNvPr>
          <p:cNvSpPr>
            <a:spLocks noChangeShapeType="1"/>
          </p:cNvSpPr>
          <p:nvPr/>
        </p:nvSpPr>
        <p:spPr bwMode="auto">
          <a:xfrm>
            <a:off x="5581407" y="3832062"/>
            <a:ext cx="0" cy="57150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Line 29">
            <a:extLst>
              <a:ext uri="{FF2B5EF4-FFF2-40B4-BE49-F238E27FC236}">
                <a16:creationId xmlns:a16="http://schemas.microsoft.com/office/drawing/2014/main" id="{028B59B6-8BD4-4A61-8969-7032EE7A33D7}"/>
              </a:ext>
            </a:extLst>
          </p:cNvPr>
          <p:cNvSpPr>
            <a:spLocks noChangeShapeType="1"/>
          </p:cNvSpPr>
          <p:nvPr/>
        </p:nvSpPr>
        <p:spPr bwMode="auto">
          <a:xfrm>
            <a:off x="5409957" y="3832062"/>
            <a:ext cx="4000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Text Box 30">
            <a:extLst>
              <a:ext uri="{FF2B5EF4-FFF2-40B4-BE49-F238E27FC236}">
                <a16:creationId xmlns:a16="http://schemas.microsoft.com/office/drawing/2014/main" id="{BBE771D6-41C0-41D8-A5F1-FD7A213C77E6}"/>
              </a:ext>
            </a:extLst>
          </p:cNvPr>
          <p:cNvSpPr txBox="1">
            <a:spLocks noChangeArrowheads="1"/>
          </p:cNvSpPr>
          <p:nvPr/>
        </p:nvSpPr>
        <p:spPr bwMode="auto">
          <a:xfrm>
            <a:off x="5409957" y="348916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Text Box 31">
            <a:extLst>
              <a:ext uri="{FF2B5EF4-FFF2-40B4-BE49-F238E27FC236}">
                <a16:creationId xmlns:a16="http://schemas.microsoft.com/office/drawing/2014/main" id="{265115A3-05E4-40A5-8CD3-ED27B17B05D9}"/>
              </a:ext>
            </a:extLst>
          </p:cNvPr>
          <p:cNvSpPr txBox="1">
            <a:spLocks noChangeArrowheads="1"/>
          </p:cNvSpPr>
          <p:nvPr/>
        </p:nvSpPr>
        <p:spPr bwMode="auto">
          <a:xfrm>
            <a:off x="4724157" y="3660612"/>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a:ln>
                  <a:noFill/>
                </a:ln>
                <a:solidFill>
                  <a:srgbClr val="000000"/>
                </a:solidFill>
                <a:effectLst/>
                <a:latin typeface="Arial Narrow" panose="020B0606020202030204" pitchFamily="34" charset="0"/>
              </a:rPr>
              <a:t>Dictator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a:ln>
                  <a:noFill/>
                </a:ln>
                <a:solidFill>
                  <a:srgbClr val="000000"/>
                </a:solidFill>
                <a:effectLst/>
                <a:latin typeface="Arial Narrow" panose="020B0606020202030204" pitchFamily="34" charset="0"/>
              </a:rPr>
              <a:t>temple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Text Box 32">
            <a:extLst>
              <a:ext uri="{FF2B5EF4-FFF2-40B4-BE49-F238E27FC236}">
                <a16:creationId xmlns:a16="http://schemas.microsoft.com/office/drawing/2014/main" id="{AEFD2466-59B1-4025-A8EE-F34A7B1199F9}"/>
              </a:ext>
            </a:extLst>
          </p:cNvPr>
          <p:cNvSpPr txBox="1">
            <a:spLocks noChangeArrowheads="1"/>
          </p:cNvSpPr>
          <p:nvPr/>
        </p:nvSpPr>
        <p:spPr bwMode="auto">
          <a:xfrm>
            <a:off x="5295657" y="3089112"/>
            <a:ext cx="8001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Text Box 33">
            <a:extLst>
              <a:ext uri="{FF2B5EF4-FFF2-40B4-BE49-F238E27FC236}">
                <a16:creationId xmlns:a16="http://schemas.microsoft.com/office/drawing/2014/main" id="{CD1A74B3-D1FC-4AFC-B5BE-2437D66C2244}"/>
              </a:ext>
            </a:extLst>
          </p:cNvPr>
          <p:cNvSpPr txBox="1">
            <a:spLocks noChangeArrowheads="1"/>
          </p:cNvSpPr>
          <p:nvPr/>
        </p:nvSpPr>
        <p:spPr bwMode="auto">
          <a:xfrm>
            <a:off x="5238507" y="4517862"/>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t>
            </a:r>
            <a:r>
              <a:rPr kumimoji="0" lang="en-US" altLang="en-US" sz="12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178" name="Picture 34" descr="300px-Pyrrhic_War_Italy_en">
            <a:extLst>
              <a:ext uri="{FF2B5EF4-FFF2-40B4-BE49-F238E27FC236}">
                <a16:creationId xmlns:a16="http://schemas.microsoft.com/office/drawing/2014/main" id="{67309D78-5766-4E9C-A738-644C6202C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382" y="3089112"/>
            <a:ext cx="3771900" cy="296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9" name="TextBox 88">
            <a:extLst>
              <a:ext uri="{FF2B5EF4-FFF2-40B4-BE49-F238E27FC236}">
                <a16:creationId xmlns:a16="http://schemas.microsoft.com/office/drawing/2014/main" id="{FD1CD9A1-8735-4B61-BFC5-BB6B16CD41FD}"/>
              </a:ext>
            </a:extLst>
          </p:cNvPr>
          <p:cNvSpPr txBox="1"/>
          <p:nvPr/>
        </p:nvSpPr>
        <p:spPr>
          <a:xfrm>
            <a:off x="593360" y="539262"/>
            <a:ext cx="10926517" cy="2523768"/>
          </a:xfrm>
          <a:prstGeom prst="rect">
            <a:avLst/>
          </a:prstGeom>
          <a:noFill/>
        </p:spPr>
        <p:txBody>
          <a:bodyPr wrap="square" rtlCol="0">
            <a:spAutoFit/>
          </a:bodyPr>
          <a:lstStyle/>
          <a:p>
            <a:r>
              <a:rPr lang="en-US" sz="1400" dirty="0">
                <a:latin typeface="Arial Narrow" panose="020B0606020202030204" pitchFamily="34" charset="0"/>
              </a:rPr>
              <a:t>While they're sailing back to Tarentum there is a storm and they were wrecked on the shore.  Pyrrhus panicked, he thought it was judgment from the goddess. He gathered up all the gold that he could of it and put it back in the temple. By this stage things were so bad in Sicily that they write to Carthage and asked them to free them from Pyrrhus. They realize that their old dictators were better than their new one.   Around this time Pyrrhus is hearing word that Rome is marching down to Tarentum. He knows that he's under threat in Italy. They've broken the armistice, Sicily has not gone according to plan,  so he sails back to Tarentum. As he's leaving Carthage attacks him and he barely makes it away from the island. He meets Rome one last time at the Battle of </a:t>
            </a:r>
            <a:r>
              <a:rPr lang="en-US" sz="1400" dirty="0" err="1">
                <a:latin typeface="Arial Narrow" panose="020B0606020202030204" pitchFamily="34" charset="0"/>
              </a:rPr>
              <a:t>Beneventum</a:t>
            </a:r>
            <a:r>
              <a:rPr lang="en-US" sz="1400" dirty="0">
                <a:latin typeface="Arial Narrow" panose="020B0606020202030204" pitchFamily="34" charset="0"/>
              </a:rPr>
              <a:t>. In this battle he again comes to it with his 20 war elephants.   In this battle he's defeated. What happens in that battle,  this story is told:  you have the army of Rome and the army of  Pyrrhus and the elephants are charging towards Rome but one of those elephants, it’s believed that she heard her calf wounded as Rome attacked a younger elephant.  The mother of this elephant heard its  cries and panics, she turned around and when she did that she led all of the others, they all followed her and charged back over Pyrrhus’s his own troops. This is what lost him the battle. However that happened, the elephant's turned around and charged over Pyrrhus. Even by his own elephants we can see that elephants still decided that battle. Pyrrhus is so weakened that he immediately flees back to are Epirus.</a:t>
            </a:r>
          </a:p>
          <a:p>
            <a:r>
              <a:rPr lang="en-US" dirty="0"/>
              <a:t> </a:t>
            </a:r>
          </a:p>
        </p:txBody>
      </p:sp>
      <p:sp>
        <p:nvSpPr>
          <p:cNvPr id="92" name="TextBox 91">
            <a:extLst>
              <a:ext uri="{FF2B5EF4-FFF2-40B4-BE49-F238E27FC236}">
                <a16:creationId xmlns:a16="http://schemas.microsoft.com/office/drawing/2014/main" id="{2261ED3A-E6C2-45E5-A925-9AFA7AC72604}"/>
              </a:ext>
            </a:extLst>
          </p:cNvPr>
          <p:cNvSpPr txBox="1"/>
          <p:nvPr/>
        </p:nvSpPr>
        <p:spPr>
          <a:xfrm>
            <a:off x="615707" y="5315254"/>
            <a:ext cx="6867647" cy="1107996"/>
          </a:xfrm>
          <a:prstGeom prst="rect">
            <a:avLst/>
          </a:prstGeom>
          <a:solidFill>
            <a:schemeClr val="accent1">
              <a:lumMod val="20000"/>
              <a:lumOff val="80000"/>
            </a:schemeClr>
          </a:solidFill>
          <a:ln w="6350">
            <a:solidFill>
              <a:schemeClr val="tx1"/>
            </a:solidFill>
          </a:ln>
        </p:spPr>
        <p:txBody>
          <a:bodyPr wrap="square" rtlCol="0">
            <a:spAutoFit/>
          </a:bodyPr>
          <a:lstStyle/>
          <a:p>
            <a:r>
              <a:rPr lang="en-US" sz="1200" dirty="0">
                <a:latin typeface="Arial Narrow" panose="020B0606020202030204" pitchFamily="34" charset="0"/>
              </a:rPr>
              <a:t>Cassius </a:t>
            </a:r>
            <a:r>
              <a:rPr lang="en-US" sz="1200" dirty="0" err="1">
                <a:latin typeface="Arial Narrow" panose="020B0606020202030204" pitchFamily="34" charset="0"/>
              </a:rPr>
              <a:t>Dio</a:t>
            </a:r>
            <a:r>
              <a:rPr lang="en-US" sz="1200" dirty="0">
                <a:latin typeface="Arial Narrow" panose="020B0606020202030204" pitchFamily="34" charset="0"/>
              </a:rPr>
              <a:t> also related the story of the wounded cub. He wrote that Pyrrhus was put to flight because "a young elephant had been wounded, and shaking off its riders, wandered about in search of its mother, whereupon the latter became excited and the other elephants grew turbulent, so that everything was thrown into dire confusion. Finally, the Romans won the day, killing many men and capturing eight elephants, and they occupied the enemy's entrenchments."</a:t>
            </a:r>
          </a:p>
          <a:p>
            <a:r>
              <a:rPr lang="en-US" sz="1200" u="sng" dirty="0">
                <a:latin typeface="Arial Narrow" panose="020B0606020202030204" pitchFamily="34" charset="0"/>
                <a:hlinkClick r:id="rId3"/>
              </a:rPr>
              <a:t>https://en.wikipedia.org/wiki/Battle_of_Beneventum_(275_BC)</a:t>
            </a:r>
            <a:r>
              <a:rPr lang="en-US" dirty="0"/>
              <a:t> </a:t>
            </a:r>
          </a:p>
        </p:txBody>
      </p:sp>
    </p:spTree>
    <p:extLst>
      <p:ext uri="{BB962C8B-B14F-4D97-AF65-F5344CB8AC3E}">
        <p14:creationId xmlns:p14="http://schemas.microsoft.com/office/powerpoint/2010/main" val="27697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3085</TotalTime>
  <Words>3263</Words>
  <Application>Microsoft Office PowerPoint</Application>
  <PresentationFormat>Widescreen</PresentationFormat>
  <Paragraphs>228</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Arial Narrow</vt:lpstr>
      <vt:lpstr>Calibri</vt:lpstr>
      <vt:lpstr>Calibri Light</vt:lpstr>
      <vt:lpstr>Symbol</vt:lpstr>
      <vt:lpstr>Times New Roman</vt:lpstr>
      <vt:lpstr>Wingdings</vt:lpstr>
      <vt:lpstr>Wingdings 2</vt:lpstr>
      <vt:lpstr>Wingdings 3</vt:lpstr>
      <vt:lpstr>Office Theme</vt:lpstr>
      <vt:lpstr>Brazil SOTP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Brazil SOTP</dc:title>
  <dc:creator>Elaine Steiner</dc:creator>
  <cp:lastModifiedBy>Elaine Steiner</cp:lastModifiedBy>
  <cp:revision>163</cp:revision>
  <cp:lastPrinted>2019-07-26T05:15:48Z</cp:lastPrinted>
  <dcterms:created xsi:type="dcterms:W3CDTF">2019-07-23T03:43:06Z</dcterms:created>
  <dcterms:modified xsi:type="dcterms:W3CDTF">2019-08-16T13:32:25Z</dcterms:modified>
</cp:coreProperties>
</file>