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5" r:id="rId3"/>
    <p:sldId id="277" r:id="rId4"/>
    <p:sldId id="278" r:id="rId5"/>
    <p:sldId id="273" r:id="rId6"/>
    <p:sldId id="274" r:id="rId7"/>
    <p:sldId id="287" r:id="rId8"/>
    <p:sldId id="288" r:id="rId9"/>
    <p:sldId id="285" r:id="rId10"/>
    <p:sldId id="286" r:id="rId11"/>
    <p:sldId id="284" r:id="rId12"/>
    <p:sldId id="279" r:id="rId13"/>
    <p:sldId id="280" r:id="rId14"/>
    <p:sldId id="281" r:id="rId15"/>
    <p:sldId id="282" r:id="rId16"/>
    <p:sldId id="283" r:id="rId17"/>
  </p:sldIdLst>
  <p:sldSz cx="14630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6190" autoAdjust="0"/>
  </p:normalViewPr>
  <p:slideViewPr>
    <p:cSldViewPr>
      <p:cViewPr>
        <p:scale>
          <a:sx n="60" d="100"/>
          <a:sy n="60" d="100"/>
        </p:scale>
        <p:origin x="-424" y="104"/>
      </p:cViewPr>
      <p:guideLst>
        <p:guide orient="horz" pos="2160"/>
        <p:guide pos="4609"/>
      </p:guideLst>
    </p:cSldViewPr>
  </p:slideViewPr>
  <p:notesTextViewPr>
    <p:cViewPr>
      <p:scale>
        <a:sx n="100" d="100"/>
        <a:sy n="100" d="100"/>
      </p:scale>
      <p:origin x="0" y="0"/>
    </p:cViewPr>
  </p:notesTextViewPr>
  <p:notesViewPr>
    <p:cSldViewPr>
      <p:cViewPr>
        <p:scale>
          <a:sx n="150" d="100"/>
          <a:sy n="150" d="100"/>
        </p:scale>
        <p:origin x="-548" y="203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575B5B-5852-46EE-8D5C-C43EE53CF9A2}" type="datetimeFigureOut">
              <a:rPr lang="en-US" smtClean="0"/>
              <a:pPr/>
              <a:t>9/19/2019</a:t>
            </a:fld>
            <a:endParaRPr lang="en-US"/>
          </a:p>
        </p:txBody>
      </p:sp>
      <p:sp>
        <p:nvSpPr>
          <p:cNvPr id="4" name="Slide Image Placeholder 3"/>
          <p:cNvSpPr>
            <a:spLocks noGrp="1" noRot="1" noChangeAspect="1"/>
          </p:cNvSpPr>
          <p:nvPr>
            <p:ph type="sldImg" idx="2"/>
          </p:nvPr>
        </p:nvSpPr>
        <p:spPr>
          <a:xfrm>
            <a:off x="-228600" y="685800"/>
            <a:ext cx="73152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C92FD9-6469-41CD-A60B-E3629827CF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mtClean="0"/>
              <a:t>In the previous</a:t>
            </a:r>
            <a:r>
              <a:rPr lang="en-US" baseline="0" smtClean="0"/>
              <a:t> study on the introduction to parables, we learned that behind every word is a thought. Therefore indicating that in approaching the word of God and SOP, (any literature at that) we enter into the mind of the author. So in every form of communication, as simple as a sentence and paragraph; or as complexed as a storyline and history, each allows us the ability to enter into the mind of the one communicating. God’s type of communicate is an expressed line of thought. Or, in other words, the type of communication He uses to reach us can be placed upon a line.</a:t>
            </a:r>
          </a:p>
          <a:p>
            <a:endParaRPr lang="en-US" baseline="0" smtClean="0"/>
          </a:p>
          <a:p>
            <a:r>
              <a:rPr lang="en-US" baseline="0" smtClean="0"/>
              <a:t>It is a great privilege to know the mind of God and be able to understand His ways. However, what’s of greater importance is knowing the method by which we are able to interpret His thoughts concerning us. He says in Isaiah, My thoughts are not your thoughts, neither are your ways my ways. For as the heavens are higher than the earth, so are my ways higher than your ways, and my thoughts higher than your thoughts. Okay, here God is telling us that we do not think as he does, neither do we behave as he does. He thinks and behaves on a higher level than us. So, if we don’t think as He does or behave as He does, how do we come to know His thoughts and ways? He says, “Let this mind be in you, which was also in Christ Jesus.” By beholding, we become changed into His image. He offers His mind to us to have as our own, and by accepting the mind of Christ, we come to know His thoughts and ways. To process those thoughts and interpret them correctly, we need to know and understand the rules and methodology to do so. The concepts of progression and line upon line (aka repeat and enlarge) helps us to accomplish that very thing. </a:t>
            </a:r>
          </a:p>
          <a:p>
            <a:endParaRPr lang="en-US" baseline="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smtClean="0"/>
              <a:t>Side note: Thought=word=action=habit=character(ways)=destiny. Your character is a reflection of your mind.</a:t>
            </a:r>
          </a:p>
          <a:p>
            <a:endParaRPr lang="en-US" baseline="0" smtClean="0"/>
          </a:p>
          <a:p>
            <a:r>
              <a:rPr lang="en-US" baseline="0" smtClean="0"/>
              <a:t>In progression, what do we see? TIME. In line upon line, what do we see? TIME. In God opening up His mind to us, He has revealed  to us the subject of time. The concept of progression is self-explanatory. It progresses forward step by step. The lines are sequential, one following after the other. Progression can be a lot for us to handle because it’s many words/points/waymarks to process and comprehend. So there has to be order in which He is expressing His thoughts to us: one following the other. The other is a theme, which connects this thought together.</a:t>
            </a:r>
          </a:p>
          <a:p>
            <a:endParaRPr lang="en-US" baseline="0" smtClean="0"/>
          </a:p>
          <a:p>
            <a:r>
              <a:rPr lang="en-US" baseline="0" smtClean="0"/>
              <a:t>Each step comes with a different experience that is uniquely different from the other. Step 1 is not Step 2. So, we know that one waymark is not the other. That they are uniquely different. </a:t>
            </a:r>
          </a:p>
          <a:p>
            <a:endParaRPr lang="en-US" baseline="0" smtClean="0"/>
          </a:p>
          <a:p>
            <a:r>
              <a:rPr lang="en-US" baseline="0" smtClean="0"/>
              <a:t>How are the lines the same? They repeat. The fact that they repeat indicates that they must be similar or have some similarity. The second has similarities to the first. All histories have an occurring pattern. Line upon line or story upon story help us to further break down the mind of God (or His thoughts) to give addition insight behind what He is actually saying that applies to us in our dispensation. It’s like we’re stopping God in mid-sentence/paragraph/event asking, “What did you say? Can you repeat that?” Then He repeats and expands on His thought so that we can better understand Him. It’s a larger scale broken down to see it in greater detail. We are able to zoom in on that first step and see that it has a sequence of steps in itself. Line upon line helps us to put God’s thoughts into proper context in a way that we can clearly see where His word and counsel applies to us. </a:t>
            </a:r>
          </a:p>
          <a:p>
            <a:endParaRPr lang="en-US" baseline="0" smtClean="0"/>
          </a:p>
          <a:p>
            <a:r>
              <a:rPr lang="en-US" baseline="0" smtClean="0"/>
              <a:t>In this illustration you can note that each line is a form of communication or line of thought. Each waymark is a point of that thought that we use to make sense of what is being communicated. The theme is what helps us to accomplish this. Otherwise you have random thoughts that would be difficult to follow if they did not have a theme connecting them. It would be like putting words in God’s mouth. Place things where He did not say and getting an entire different interpretation than what he actually meant, and thereby misunderstanding Him.</a:t>
            </a:r>
          </a:p>
          <a:p>
            <a:endParaRPr lang="en-US" baseline="0" smtClean="0"/>
          </a:p>
          <a:p>
            <a:endParaRPr lang="en-US" baseline="0" smtClean="0"/>
          </a:p>
          <a:p>
            <a:r>
              <a:rPr lang="en-US" baseline="0" smtClean="0"/>
              <a:t>We have to understand that God has a message for us. He wants to communicate to us the things on His mind. He is not talking to Moses, Joseph, or any messenger of His, He is talking to us. They are a living vessel He uses to communicate His thoughts to His people. We have to figure out how His word applies for us today, in which creates new information and new waymarks that causes us to understand what it means presently—present truth. Their life and their message becomes a parable for us to understand our history—the time we are living in today. It is history that we refer to in order to understand our own. We are to understand God through parables both progressively and line upon line. It is His method for teaching us complex things. </a:t>
            </a:r>
          </a:p>
          <a:p>
            <a:endParaRPr lang="en-US" baseline="0" smtClean="0"/>
          </a:p>
          <a:p>
            <a:endParaRPr lang="en-US" baseline="0" smtClean="0"/>
          </a:p>
          <a:p>
            <a:r>
              <a:rPr lang="en-US" baseline="0" smtClean="0"/>
              <a:t>3 steps in the method to understand the word/mind of God correctly.</a:t>
            </a:r>
          </a:p>
          <a:p>
            <a:r>
              <a:rPr lang="en-US" baseline="0" smtClean="0"/>
              <a:t>Line of progression</a:t>
            </a:r>
          </a:p>
          <a:p>
            <a:r>
              <a:rPr lang="en-US" baseline="0" smtClean="0"/>
              <a:t>Repeat and enlarge (line upon line)</a:t>
            </a:r>
          </a:p>
          <a:p>
            <a:r>
              <a:rPr lang="en-US" baseline="0" smtClean="0"/>
              <a:t>When you see the repeat and enlarge, sometimes, you can compare and sometimes contrast. In comparing and contrasting, you see similarities and differences. Then you can explain it in the concept of dispensations. There is an overlap in dispensations.</a:t>
            </a:r>
          </a:p>
          <a:p>
            <a:endParaRPr lang="en-US" baseline="0" dirty="0" smtClean="0"/>
          </a:p>
        </p:txBody>
      </p:sp>
      <p:sp>
        <p:nvSpPr>
          <p:cNvPr id="4" name="Slide Number Placeholder 3"/>
          <p:cNvSpPr>
            <a:spLocks noGrp="1"/>
          </p:cNvSpPr>
          <p:nvPr>
            <p:ph type="sldNum" sz="quarter" idx="10"/>
          </p:nvPr>
        </p:nvSpPr>
        <p:spPr/>
        <p:txBody>
          <a:bodyPr/>
          <a:lstStyle/>
          <a:p>
            <a:fld id="{79C92FD9-6469-41CD-A60B-E3629827CF6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need to be able to connect waymarks</a:t>
            </a:r>
            <a:r>
              <a:rPr lang="en-US" baseline="0" dirty="0" smtClean="0"/>
              <a:t> together. If you don’t, you are liable to make mistakes.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begin to understand</a:t>
            </a:r>
            <a:r>
              <a:rPr lang="en-US" baseline="0" dirty="0" smtClean="0"/>
              <a:t> the truth relevant to the dispensation you are in. We are not living in the time of Christ, so we do not see the truth revealed in their dispensation as those who did live during that dispensation did. We understand that truth differently as it applies to our dispensation.</a:t>
            </a:r>
          </a:p>
          <a:p>
            <a:endParaRPr lang="en-US" baseline="0" dirty="0" smtClean="0"/>
          </a:p>
          <a:p>
            <a:r>
              <a:rPr lang="en-US" baseline="0" dirty="0" smtClean="0"/>
              <a:t>History repeats. So what you see in one dispensation, it has to be a repeat from the previous dispensation.</a:t>
            </a:r>
          </a:p>
          <a:p>
            <a:r>
              <a:rPr lang="en-US" baseline="0" dirty="0" smtClean="0"/>
              <a:t>i.e. The seven churches</a:t>
            </a:r>
          </a:p>
          <a:p>
            <a:endParaRPr lang="en-US" baseline="0" dirty="0" smtClean="0"/>
          </a:p>
        </p:txBody>
      </p:sp>
      <p:sp>
        <p:nvSpPr>
          <p:cNvPr id="4" name="Slide Number Placeholder 3"/>
          <p:cNvSpPr>
            <a:spLocks noGrp="1"/>
          </p:cNvSpPr>
          <p:nvPr>
            <p:ph type="sldNum" sz="quarter" idx="10"/>
          </p:nvPr>
        </p:nvSpPr>
        <p:spPr/>
        <p:txBody>
          <a:bodyPr/>
          <a:lstStyle/>
          <a:p>
            <a:fld id="{79C92FD9-6469-41CD-A60B-E3629827CF6A}"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History 1 is the story of church 1. Break connection and bring church 2 down and you have a repeat and enlarge.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the methodology of dispensationalism, which is also parable teaching.</a:t>
            </a:r>
          </a:p>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my thoughts are not your thoughts, neither are your ways my ways, </a:t>
            </a:r>
            <a:r>
              <a:rPr lang="en-US" dirty="0" err="1" smtClean="0"/>
              <a:t>saith</a:t>
            </a:r>
            <a:r>
              <a:rPr lang="en-US" dirty="0" smtClean="0"/>
              <a:t> the </a:t>
            </a:r>
            <a:r>
              <a:rPr lang="en-US" cap="small" dirty="0" smtClean="0"/>
              <a:t>Lord</a:t>
            </a:r>
            <a:r>
              <a:rPr lang="en-US" dirty="0" smtClean="0"/>
              <a:t>.</a:t>
            </a:r>
          </a:p>
          <a:p>
            <a:r>
              <a:rPr lang="en-US" baseline="30000" dirty="0" smtClean="0"/>
              <a:t>9 </a:t>
            </a:r>
            <a:r>
              <a:rPr lang="en-US" dirty="0" smtClean="0"/>
              <a:t>For as the heavens are higher than the earth, so are my ways higher than your ways, and my thoughts than your thoughts.</a:t>
            </a:r>
          </a:p>
          <a:p>
            <a:r>
              <a:rPr lang="en-US" baseline="30000" dirty="0" smtClean="0"/>
              <a:t>10 </a:t>
            </a:r>
            <a:r>
              <a:rPr lang="en-US" dirty="0" smtClean="0"/>
              <a:t>For as the rain cometh down, and the snow from heaven, and </a:t>
            </a:r>
            <a:r>
              <a:rPr lang="en-US" dirty="0" err="1" smtClean="0"/>
              <a:t>returneth</a:t>
            </a:r>
            <a:r>
              <a:rPr lang="en-US" dirty="0" smtClean="0"/>
              <a:t> not thither, but </a:t>
            </a:r>
            <a:r>
              <a:rPr lang="en-US" dirty="0" err="1" smtClean="0"/>
              <a:t>watereth</a:t>
            </a:r>
            <a:r>
              <a:rPr lang="en-US" dirty="0" smtClean="0"/>
              <a:t> the earth, and </a:t>
            </a:r>
            <a:r>
              <a:rPr lang="en-US" dirty="0" err="1" smtClean="0"/>
              <a:t>maketh</a:t>
            </a:r>
            <a:r>
              <a:rPr lang="en-US" dirty="0" smtClean="0"/>
              <a:t> it bring forth and bud, that it may give seed to the </a:t>
            </a:r>
            <a:r>
              <a:rPr lang="en-US" dirty="0" err="1" smtClean="0"/>
              <a:t>sower</a:t>
            </a:r>
            <a:r>
              <a:rPr lang="en-US" dirty="0" smtClean="0"/>
              <a:t>, and bread to the eater:</a:t>
            </a:r>
          </a:p>
          <a:p>
            <a:r>
              <a:rPr lang="en-US" baseline="30000" dirty="0" smtClean="0"/>
              <a:t>11 </a:t>
            </a:r>
            <a:r>
              <a:rPr lang="en-US" dirty="0" smtClean="0"/>
              <a:t>So shall my word be that </a:t>
            </a:r>
            <a:r>
              <a:rPr lang="en-US" dirty="0" err="1" smtClean="0"/>
              <a:t>goeth</a:t>
            </a:r>
            <a:r>
              <a:rPr lang="en-US" dirty="0" smtClean="0"/>
              <a:t> forth out of my mouth: it shall not return unto me void, but it shall accomplish that which I please, and it shall prosper in the thing whereto I sent it.</a:t>
            </a:r>
          </a:p>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2" y="2130429"/>
            <a:ext cx="12435839"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1" y="3886200"/>
            <a:ext cx="1024128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4E110-AEDE-478B-9F56-B6315C77B9D0}"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4E110-AEDE-478B-9F56-B6315C77B9D0}"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1" y="274642"/>
            <a:ext cx="329184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19" y="274642"/>
            <a:ext cx="963168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4E110-AEDE-478B-9F56-B6315C77B9D0}"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4E110-AEDE-478B-9F56-B6315C77B9D0}"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4406904"/>
            <a:ext cx="12435839"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2906713"/>
            <a:ext cx="1243583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4E110-AEDE-478B-9F56-B6315C77B9D0}"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1" y="1600204"/>
            <a:ext cx="646176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600204"/>
            <a:ext cx="646176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4E110-AEDE-478B-9F56-B6315C77B9D0}" type="datetimeFigureOut">
              <a:rPr lang="en-US" smtClean="0"/>
              <a:pPr/>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535113"/>
            <a:ext cx="64643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0" y="2174875"/>
            <a:ext cx="64643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535113"/>
            <a:ext cx="646684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041" y="2174875"/>
            <a:ext cx="646684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4E110-AEDE-478B-9F56-B6315C77B9D0}" type="datetimeFigureOut">
              <a:rPr lang="en-US" smtClean="0"/>
              <a:pPr/>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4E110-AEDE-478B-9F56-B6315C77B9D0}" type="datetimeFigureOut">
              <a:rPr lang="en-US" smtClean="0"/>
              <a:pPr/>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4E110-AEDE-478B-9F56-B6315C77B9D0}" type="datetimeFigureOut">
              <a:rPr lang="en-US" smtClean="0"/>
              <a:pPr/>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3" y="273050"/>
            <a:ext cx="481330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20081" y="273054"/>
            <a:ext cx="8178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3" y="1435103"/>
            <a:ext cx="48133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4E110-AEDE-478B-9F56-B6315C77B9D0}" type="datetimeFigureOut">
              <a:rPr lang="en-US" smtClean="0"/>
              <a:pPr/>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2" y="4800600"/>
            <a:ext cx="87782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662" y="612775"/>
            <a:ext cx="87782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662" y="5367338"/>
            <a:ext cx="87782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4E110-AEDE-478B-9F56-B6315C77B9D0}" type="datetimeFigureOut">
              <a:rPr lang="en-US" smtClean="0"/>
              <a:pPr/>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55ACAA-2B83-4203-81F4-139C09F366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1" y="274638"/>
            <a:ext cx="13167361"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1" y="1600204"/>
            <a:ext cx="13167361"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6356354"/>
            <a:ext cx="34137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4E110-AEDE-478B-9F56-B6315C77B9D0}" type="datetimeFigureOut">
              <a:rPr lang="en-US" smtClean="0"/>
              <a:pPr/>
              <a:t>9/19/2019</a:t>
            </a:fld>
            <a:endParaRPr lang="en-US"/>
          </a:p>
        </p:txBody>
      </p:sp>
      <p:sp>
        <p:nvSpPr>
          <p:cNvPr id="5" name="Footer Placeholder 4"/>
          <p:cNvSpPr>
            <a:spLocks noGrp="1"/>
          </p:cNvSpPr>
          <p:nvPr>
            <p:ph type="ftr" sz="quarter" idx="3"/>
          </p:nvPr>
        </p:nvSpPr>
        <p:spPr>
          <a:xfrm>
            <a:off x="4998722" y="6356354"/>
            <a:ext cx="46329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1" y="6356354"/>
            <a:ext cx="34137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5ACAA-2B83-4203-81F4-139C09F366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806" y="3"/>
            <a:ext cx="12435839" cy="1470025"/>
          </a:xfrm>
        </p:spPr>
        <p:txBody>
          <a:bodyPr>
            <a:normAutofit/>
          </a:bodyPr>
          <a:lstStyle/>
          <a:p>
            <a:r>
              <a:rPr lang="en-US" sz="3700" b="1" dirty="0" smtClean="0">
                <a:latin typeface="Modern No. 20" pitchFamily="18" charset="0"/>
              </a:rPr>
              <a:t>Introduction to Rules and Methodology:</a:t>
            </a:r>
            <a:endParaRPr lang="en-US" sz="3700" b="1" dirty="0">
              <a:latin typeface="Modern No. 20" pitchFamily="18" charset="0"/>
            </a:endParaRPr>
          </a:p>
        </p:txBody>
      </p:sp>
      <p:sp>
        <p:nvSpPr>
          <p:cNvPr id="3" name="Subtitle 2"/>
          <p:cNvSpPr>
            <a:spLocks noGrp="1"/>
          </p:cNvSpPr>
          <p:nvPr>
            <p:ph type="subTitle" idx="1"/>
          </p:nvPr>
        </p:nvSpPr>
        <p:spPr>
          <a:xfrm>
            <a:off x="2924935" y="1066800"/>
            <a:ext cx="7865889" cy="1752600"/>
          </a:xfrm>
        </p:spPr>
        <p:txBody>
          <a:bodyPr>
            <a:normAutofit/>
          </a:bodyPr>
          <a:lstStyle/>
          <a:p>
            <a:r>
              <a:rPr lang="en-US" sz="2800" b="1" dirty="0" smtClean="0">
                <a:solidFill>
                  <a:schemeClr val="tx1"/>
                </a:solidFill>
                <a:latin typeface="Ink Free" pitchFamily="66" charset="0"/>
              </a:rPr>
              <a:t>Understanding How to Approach the Study of God’s Word Correctly</a:t>
            </a:r>
            <a:endParaRPr lang="en-US" sz="2800" b="1" dirty="0">
              <a:solidFill>
                <a:schemeClr val="tx1"/>
              </a:solidFill>
              <a:latin typeface="Ink Free" pitchFamily="66" charset="0"/>
            </a:endParaRPr>
          </a:p>
        </p:txBody>
      </p:sp>
      <p:pic>
        <p:nvPicPr>
          <p:cNvPr id="11270" name="Picture 6" descr="https://www.practicapoetica.com/music/SHT/The-Narrow-Pathway/Narrow-Path.jpg"/>
          <p:cNvPicPr>
            <a:picLocks noChangeAspect="1" noChangeArrowheads="1"/>
          </p:cNvPicPr>
          <p:nvPr/>
        </p:nvPicPr>
        <p:blipFill>
          <a:blip r:embed="rId3"/>
          <a:srcRect/>
          <a:stretch>
            <a:fillRect/>
          </a:stretch>
        </p:blipFill>
        <p:spPr bwMode="auto">
          <a:xfrm>
            <a:off x="5394459" y="2286000"/>
            <a:ext cx="9054918" cy="4419600"/>
          </a:xfrm>
          <a:prstGeom prst="rect">
            <a:avLst/>
          </a:prstGeom>
          <a:noFill/>
        </p:spPr>
      </p:pic>
      <p:sp>
        <p:nvSpPr>
          <p:cNvPr id="5" name="TextBox 4"/>
          <p:cNvSpPr txBox="1"/>
          <p:nvPr/>
        </p:nvSpPr>
        <p:spPr>
          <a:xfrm>
            <a:off x="152400" y="2362200"/>
            <a:ext cx="5211533" cy="1261884"/>
          </a:xfrm>
          <a:prstGeom prst="rect">
            <a:avLst/>
          </a:prstGeom>
          <a:noFill/>
        </p:spPr>
        <p:txBody>
          <a:bodyPr wrap="square" rtlCol="0">
            <a:spAutoFit/>
          </a:bodyPr>
          <a:lstStyle/>
          <a:p>
            <a:pPr algn="ctr"/>
            <a:r>
              <a:rPr lang="en-US" sz="1900" dirty="0" smtClean="0">
                <a:latin typeface="Bell MT" pitchFamily="18" charset="0"/>
              </a:rPr>
              <a:t>“We need to study the word of God in order to see Christ; and, in order to study the word properly, we need to use the correct methodology.” </a:t>
            </a:r>
          </a:p>
          <a:p>
            <a:pPr algn="ctr"/>
            <a:r>
              <a:rPr lang="en-US" sz="1900" dirty="0" smtClean="0">
                <a:latin typeface="Bell MT" pitchFamily="18" charset="0"/>
              </a:rPr>
              <a:t>~ Parminder Biant</a:t>
            </a:r>
            <a:endParaRPr lang="en-US" sz="1900" dirty="0">
              <a:latin typeface="Bell MT" pitchFamily="18" charset="0"/>
            </a:endParaRPr>
          </a:p>
        </p:txBody>
      </p:sp>
      <p:sp>
        <p:nvSpPr>
          <p:cNvPr id="6" name="TextBox 5"/>
          <p:cNvSpPr txBox="1"/>
          <p:nvPr/>
        </p:nvSpPr>
        <p:spPr>
          <a:xfrm>
            <a:off x="-152400" y="3657600"/>
            <a:ext cx="5672662" cy="584775"/>
          </a:xfrm>
          <a:prstGeom prst="rect">
            <a:avLst/>
          </a:prstGeom>
          <a:noFill/>
        </p:spPr>
        <p:txBody>
          <a:bodyPr wrap="square" rtlCol="0">
            <a:spAutoFit/>
          </a:bodyPr>
          <a:lstStyle/>
          <a:p>
            <a:pPr algn="ctr"/>
            <a:r>
              <a:rPr lang="en-US" sz="3200" b="1" dirty="0" smtClean="0">
                <a:latin typeface="Bell MT" pitchFamily="18" charset="0"/>
              </a:rPr>
              <a:t>Methodology = Rules</a:t>
            </a:r>
            <a:endParaRPr lang="en-US" sz="3200" b="1" dirty="0">
              <a:latin typeface="Bell MT" pitchFamily="18" charset="0"/>
            </a:endParaRPr>
          </a:p>
        </p:txBody>
      </p:sp>
      <p:sp>
        <p:nvSpPr>
          <p:cNvPr id="7" name="TextBox 6"/>
          <p:cNvSpPr txBox="1"/>
          <p:nvPr/>
        </p:nvSpPr>
        <p:spPr>
          <a:xfrm>
            <a:off x="0" y="4426568"/>
            <a:ext cx="5394459" cy="2139047"/>
          </a:xfrm>
          <a:prstGeom prst="rect">
            <a:avLst/>
          </a:prstGeom>
          <a:noFill/>
        </p:spPr>
        <p:txBody>
          <a:bodyPr wrap="square" rtlCol="0">
            <a:spAutoFit/>
          </a:bodyPr>
          <a:lstStyle/>
          <a:p>
            <a:pPr algn="ctr"/>
            <a:r>
              <a:rPr lang="en-US" sz="1900" dirty="0" smtClean="0">
                <a:latin typeface="Bell MT" pitchFamily="18" charset="0"/>
              </a:rPr>
              <a:t>The correct methodology is the only mechanism to understanding the truth. Truth without rules borders upon spiritualism. The better we become in our understanding in how to use the rules, the more truth we’ll accept. When you understand the rules, you can understand the truth.</a:t>
            </a:r>
          </a:p>
          <a:p>
            <a:pPr algn="ctr"/>
            <a:r>
              <a:rPr lang="en-US" sz="1900" dirty="0" smtClean="0">
                <a:latin typeface="Bell MT" pitchFamily="18" charset="0"/>
              </a:rPr>
              <a:t>~ Parminder Biant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Reform Lines are Prophetic</a:t>
            </a:r>
            <a:endParaRPr lang="en-US" dirty="0"/>
          </a:p>
        </p:txBody>
      </p:sp>
      <p:sp>
        <p:nvSpPr>
          <p:cNvPr id="3" name="TextBox 2"/>
          <p:cNvSpPr txBox="1"/>
          <p:nvPr/>
        </p:nvSpPr>
        <p:spPr>
          <a:xfrm>
            <a:off x="1066800" y="4572000"/>
            <a:ext cx="5334000" cy="923330"/>
          </a:xfrm>
          <a:prstGeom prst="rect">
            <a:avLst/>
          </a:prstGeom>
          <a:noFill/>
        </p:spPr>
        <p:txBody>
          <a:bodyPr wrap="square" rtlCol="0">
            <a:spAutoFit/>
          </a:bodyPr>
          <a:lstStyle/>
          <a:p>
            <a:r>
              <a:rPr lang="en-US" dirty="0" smtClean="0">
                <a:latin typeface="Ink Free" pitchFamily="66" charset="0"/>
              </a:rPr>
              <a:t>A Living parable: One’s life history can be used to explain a complex difficult situation for others to learn from. </a:t>
            </a:r>
            <a:endParaRPr lang="en-US" dirty="0">
              <a:latin typeface="Ink Free" pitchFamily="66" charset="0"/>
            </a:endParaRPr>
          </a:p>
        </p:txBody>
      </p:sp>
      <p:sp>
        <p:nvSpPr>
          <p:cNvPr id="4" name="TextBox 3"/>
          <p:cNvSpPr txBox="1"/>
          <p:nvPr/>
        </p:nvSpPr>
        <p:spPr>
          <a:xfrm>
            <a:off x="990600" y="1600200"/>
            <a:ext cx="6248400" cy="584775"/>
          </a:xfrm>
          <a:prstGeom prst="rect">
            <a:avLst/>
          </a:prstGeom>
          <a:noFill/>
        </p:spPr>
        <p:txBody>
          <a:bodyPr wrap="square" rtlCol="0">
            <a:spAutoFit/>
          </a:bodyPr>
          <a:lstStyle/>
          <a:p>
            <a:r>
              <a:rPr lang="en-US" sz="3200" dirty="0" smtClean="0">
                <a:latin typeface="Modern No. 20" pitchFamily="18" charset="0"/>
              </a:rPr>
              <a:t>How is a reform line prophetic?</a:t>
            </a:r>
            <a:endParaRPr lang="en-US" sz="3200" dirty="0">
              <a:latin typeface="Modern No. 20" pitchFamily="18" charset="0"/>
            </a:endParaRPr>
          </a:p>
        </p:txBody>
      </p:sp>
      <p:sp>
        <p:nvSpPr>
          <p:cNvPr id="5" name="TextBox 4"/>
          <p:cNvSpPr txBox="1"/>
          <p:nvPr/>
        </p:nvSpPr>
        <p:spPr>
          <a:xfrm>
            <a:off x="1066800" y="2438400"/>
            <a:ext cx="5867400" cy="923330"/>
          </a:xfrm>
          <a:prstGeom prst="rect">
            <a:avLst/>
          </a:prstGeom>
          <a:noFill/>
        </p:spPr>
        <p:txBody>
          <a:bodyPr wrap="square" rtlCol="0">
            <a:spAutoFit/>
          </a:bodyPr>
          <a:lstStyle/>
          <a:p>
            <a:r>
              <a:rPr lang="en-US" dirty="0" smtClean="0">
                <a:latin typeface="Ink Free" pitchFamily="66" charset="0"/>
              </a:rPr>
              <a:t>History repeats or history is repetitive. You can look at a particular history to predict/know what the future history will look like.</a:t>
            </a:r>
            <a:endParaRPr lang="en-US" dirty="0">
              <a:latin typeface="Ink Free" pitchFamily="66" charset="0"/>
            </a:endParaRPr>
          </a:p>
        </p:txBody>
      </p:sp>
      <p:sp>
        <p:nvSpPr>
          <p:cNvPr id="7" name="TextBox 6"/>
          <p:cNvSpPr txBox="1"/>
          <p:nvPr/>
        </p:nvSpPr>
        <p:spPr>
          <a:xfrm>
            <a:off x="1066800" y="3581400"/>
            <a:ext cx="5486400" cy="646331"/>
          </a:xfrm>
          <a:prstGeom prst="rect">
            <a:avLst/>
          </a:prstGeom>
          <a:noFill/>
        </p:spPr>
        <p:txBody>
          <a:bodyPr wrap="square" rtlCol="0">
            <a:spAutoFit/>
          </a:bodyPr>
          <a:lstStyle/>
          <a:p>
            <a:r>
              <a:rPr lang="en-US" dirty="0" smtClean="0">
                <a:latin typeface="Ink Free" pitchFamily="66" charset="0"/>
              </a:rPr>
              <a:t>The identifying of patterns, helps us to recognize similarities of various histories.</a:t>
            </a:r>
            <a:endParaRPr lang="en-US" dirty="0">
              <a:latin typeface="Ink Free" pitchFamily="66" charset="0"/>
            </a:endParaRPr>
          </a:p>
        </p:txBody>
      </p:sp>
      <p:sp>
        <p:nvSpPr>
          <p:cNvPr id="8" name="TextBox 7"/>
          <p:cNvSpPr txBox="1"/>
          <p:nvPr/>
        </p:nvSpPr>
        <p:spPr>
          <a:xfrm>
            <a:off x="9144000" y="2057400"/>
            <a:ext cx="4724400" cy="1754326"/>
          </a:xfrm>
          <a:prstGeom prst="rect">
            <a:avLst/>
          </a:prstGeom>
          <a:noFill/>
        </p:spPr>
        <p:txBody>
          <a:bodyPr wrap="square" rtlCol="0">
            <a:spAutoFit/>
          </a:bodyPr>
          <a:lstStyle/>
          <a:p>
            <a:r>
              <a:rPr lang="en-US" dirty="0" smtClean="0">
                <a:latin typeface="Modern No. 20" pitchFamily="18" charset="0"/>
              </a:rPr>
              <a:t>History: </a:t>
            </a:r>
          </a:p>
          <a:p>
            <a:pPr marL="342900" indent="-342900">
              <a:buFont typeface="+mj-lt"/>
              <a:buAutoNum type="arabicPeriod"/>
            </a:pPr>
            <a:r>
              <a:rPr lang="en-US" dirty="0" smtClean="0">
                <a:latin typeface="Modern No. 20" pitchFamily="18" charset="0"/>
              </a:rPr>
              <a:t>Tale, Story</a:t>
            </a:r>
          </a:p>
          <a:p>
            <a:pPr marL="342900" indent="-342900">
              <a:buFont typeface="+mj-lt"/>
              <a:buAutoNum type="arabicPeriod"/>
            </a:pPr>
            <a:r>
              <a:rPr lang="en-US" dirty="0" smtClean="0">
                <a:latin typeface="Modern No. 20" pitchFamily="18" charset="0"/>
              </a:rPr>
              <a:t>Chronological record of significant events (such as those affecting a nations or institution) often including an explanation of their causes.</a:t>
            </a:r>
            <a:endParaRPr lang="en-US" dirty="0">
              <a:latin typeface="Modern No. 20" pitchFamily="18" charset="0"/>
            </a:endParaRPr>
          </a:p>
        </p:txBody>
      </p:sp>
      <p:sp>
        <p:nvSpPr>
          <p:cNvPr id="10" name="TextBox 9"/>
          <p:cNvSpPr txBox="1"/>
          <p:nvPr/>
        </p:nvSpPr>
        <p:spPr>
          <a:xfrm>
            <a:off x="9525000" y="3962400"/>
            <a:ext cx="4876800" cy="646331"/>
          </a:xfrm>
          <a:prstGeom prst="rect">
            <a:avLst/>
          </a:prstGeom>
          <a:noFill/>
        </p:spPr>
        <p:txBody>
          <a:bodyPr wrap="square" rtlCol="0">
            <a:spAutoFit/>
          </a:bodyPr>
          <a:lstStyle/>
          <a:p>
            <a:pPr algn="ctr"/>
            <a:r>
              <a:rPr lang="en-US" sz="3600" dirty="0" smtClean="0">
                <a:latin typeface="Modern No. 20" pitchFamily="18" charset="0"/>
              </a:rPr>
              <a:t>History = Parable</a:t>
            </a:r>
            <a:endParaRPr lang="en-US" sz="3600" dirty="0">
              <a:latin typeface="Modern No. 20"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down)">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Progression VS Line Upon Line Cont’</a:t>
            </a:r>
            <a:endParaRPr lang="en-US" dirty="0"/>
          </a:p>
        </p:txBody>
      </p:sp>
      <p:sp>
        <p:nvSpPr>
          <p:cNvPr id="3" name="TextBox 2"/>
          <p:cNvSpPr txBox="1"/>
          <p:nvPr/>
        </p:nvSpPr>
        <p:spPr>
          <a:xfrm>
            <a:off x="152400" y="4648200"/>
            <a:ext cx="1371600" cy="307777"/>
          </a:xfrm>
          <a:prstGeom prst="rect">
            <a:avLst/>
          </a:prstGeom>
          <a:noFill/>
        </p:spPr>
        <p:txBody>
          <a:bodyPr wrap="square" rtlCol="0">
            <a:spAutoFit/>
          </a:bodyPr>
          <a:lstStyle/>
          <a:p>
            <a:r>
              <a:rPr lang="en-US" sz="1400" dirty="0" smtClean="0">
                <a:latin typeface="Ink Free" pitchFamily="66" charset="0"/>
              </a:rPr>
              <a:t>Reform Line</a:t>
            </a:r>
            <a:endParaRPr lang="en-US" sz="1400" dirty="0">
              <a:latin typeface="Ink Free" pitchFamily="66" charset="0"/>
            </a:endParaRPr>
          </a:p>
        </p:txBody>
      </p:sp>
      <p:cxnSp>
        <p:nvCxnSpPr>
          <p:cNvPr id="5" name="Straight Connector 4"/>
          <p:cNvCxnSpPr/>
          <p:nvPr/>
        </p:nvCxnSpPr>
        <p:spPr>
          <a:xfrm>
            <a:off x="1143000" y="4191000"/>
            <a:ext cx="2590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752600"/>
            <a:ext cx="5867400" cy="646331"/>
          </a:xfrm>
          <a:prstGeom prst="rect">
            <a:avLst/>
          </a:prstGeom>
          <a:noFill/>
        </p:spPr>
        <p:txBody>
          <a:bodyPr wrap="square" rtlCol="0">
            <a:spAutoFit/>
          </a:bodyPr>
          <a:lstStyle/>
          <a:p>
            <a:r>
              <a:rPr lang="en-US" b="1" dirty="0" smtClean="0">
                <a:latin typeface="Ink Free" pitchFamily="66" charset="0"/>
              </a:rPr>
              <a:t>Progression: </a:t>
            </a:r>
            <a:r>
              <a:rPr lang="en-US" dirty="0" smtClean="0">
                <a:latin typeface="Ink Free" pitchFamily="66" charset="0"/>
              </a:rPr>
              <a:t>The process of developing or moving gradually towards a more advanced state. </a:t>
            </a:r>
            <a:endParaRPr lang="en-US" dirty="0">
              <a:latin typeface="Ink Free" pitchFamily="66" charset="0"/>
            </a:endParaRPr>
          </a:p>
        </p:txBody>
      </p:sp>
      <p:sp>
        <p:nvSpPr>
          <p:cNvPr id="9" name="Rectangle 8"/>
          <p:cNvSpPr/>
          <p:nvPr/>
        </p:nvSpPr>
        <p:spPr>
          <a:xfrm>
            <a:off x="6096000" y="5257800"/>
            <a:ext cx="7761828" cy="954107"/>
          </a:xfrm>
          <a:prstGeom prst="rect">
            <a:avLst/>
          </a:prstGeom>
        </p:spPr>
        <p:txBody>
          <a:bodyPr wrap="square">
            <a:spAutoFit/>
          </a:bodyPr>
          <a:lstStyle/>
          <a:p>
            <a:pPr algn="ctr"/>
            <a:r>
              <a:rPr lang="en-US" sz="2800" b="1" dirty="0" smtClean="0">
                <a:latin typeface="Ink Free" pitchFamily="66" charset="0"/>
              </a:rPr>
              <a:t>You CANNOT have line upon line/repeat and enlarge in progression</a:t>
            </a:r>
            <a:endParaRPr lang="en-US" sz="2800" b="1" dirty="0">
              <a:latin typeface="Ink Free" pitchFamily="66" charset="0"/>
            </a:endParaRPr>
          </a:p>
        </p:txBody>
      </p:sp>
      <p:sp>
        <p:nvSpPr>
          <p:cNvPr id="11" name="TextBox 10"/>
          <p:cNvSpPr txBox="1"/>
          <p:nvPr/>
        </p:nvSpPr>
        <p:spPr>
          <a:xfrm>
            <a:off x="7315200" y="2133600"/>
            <a:ext cx="6477000" cy="1477328"/>
          </a:xfrm>
          <a:prstGeom prst="rect">
            <a:avLst/>
          </a:prstGeom>
          <a:noFill/>
        </p:spPr>
        <p:txBody>
          <a:bodyPr wrap="square" rtlCol="0">
            <a:spAutoFit/>
          </a:bodyPr>
          <a:lstStyle/>
          <a:p>
            <a:r>
              <a:rPr lang="en-US" dirty="0" smtClean="0">
                <a:latin typeface="Ink Free" pitchFamily="66" charset="0"/>
              </a:rPr>
              <a:t>In other words, progression means step-by-step (1,2,3). Knowing this, you cannot have individual waymarks; (they do not stand on their own) because there has to be a connection. Therefore, the story has to be threaded together, which is what a theme/model does.</a:t>
            </a:r>
            <a:endParaRPr lang="en-US" dirty="0">
              <a:latin typeface="Ink Free" pitchFamily="66" charset="0"/>
            </a:endParaRPr>
          </a:p>
        </p:txBody>
      </p:sp>
      <p:cxnSp>
        <p:nvCxnSpPr>
          <p:cNvPr id="14" name="Straight Connector 13"/>
          <p:cNvCxnSpPr/>
          <p:nvPr/>
        </p:nvCxnSpPr>
        <p:spPr>
          <a:xfrm rot="5400000">
            <a:off x="1143397" y="39620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591197" y="39620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76997" y="39620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143000" y="3429000"/>
            <a:ext cx="457200" cy="307777"/>
          </a:xfrm>
          <a:prstGeom prst="rect">
            <a:avLst/>
          </a:prstGeom>
          <a:noFill/>
        </p:spPr>
        <p:txBody>
          <a:bodyPr wrap="square" rtlCol="0">
            <a:spAutoFit/>
          </a:bodyPr>
          <a:lstStyle/>
          <a:p>
            <a:pPr algn="ctr"/>
            <a:r>
              <a:rPr lang="en-US" sz="1400" dirty="0" smtClean="0"/>
              <a:t>1</a:t>
            </a:r>
            <a:endParaRPr lang="en-US" sz="1400" dirty="0"/>
          </a:p>
        </p:txBody>
      </p:sp>
      <p:sp>
        <p:nvSpPr>
          <p:cNvPr id="19" name="TextBox 18"/>
          <p:cNvSpPr txBox="1"/>
          <p:nvPr/>
        </p:nvSpPr>
        <p:spPr>
          <a:xfrm>
            <a:off x="1752600" y="3429000"/>
            <a:ext cx="457200" cy="307777"/>
          </a:xfrm>
          <a:prstGeom prst="rect">
            <a:avLst/>
          </a:prstGeom>
          <a:noFill/>
        </p:spPr>
        <p:txBody>
          <a:bodyPr wrap="square" rtlCol="0">
            <a:spAutoFit/>
          </a:bodyPr>
          <a:lstStyle/>
          <a:p>
            <a:pPr algn="ctr"/>
            <a:r>
              <a:rPr lang="en-US" sz="1400" dirty="0" smtClean="0"/>
              <a:t>2</a:t>
            </a:r>
            <a:endParaRPr lang="en-US" sz="1400" dirty="0"/>
          </a:p>
        </p:txBody>
      </p:sp>
      <p:sp>
        <p:nvSpPr>
          <p:cNvPr id="20" name="TextBox 19"/>
          <p:cNvSpPr txBox="1"/>
          <p:nvPr/>
        </p:nvSpPr>
        <p:spPr>
          <a:xfrm>
            <a:off x="2590800" y="3429000"/>
            <a:ext cx="457200" cy="307777"/>
          </a:xfrm>
          <a:prstGeom prst="rect">
            <a:avLst/>
          </a:prstGeom>
          <a:noFill/>
        </p:spPr>
        <p:txBody>
          <a:bodyPr wrap="square" rtlCol="0">
            <a:spAutoFit/>
          </a:bodyPr>
          <a:lstStyle/>
          <a:p>
            <a:pPr algn="ctr"/>
            <a:r>
              <a:rPr lang="en-US" sz="1400" dirty="0" smtClean="0"/>
              <a:t>3</a:t>
            </a:r>
            <a:endParaRPr lang="en-US" sz="1400" dirty="0"/>
          </a:p>
        </p:txBody>
      </p:sp>
      <p:sp>
        <p:nvSpPr>
          <p:cNvPr id="21" name="Freeform 20"/>
          <p:cNvSpPr/>
          <p:nvPr/>
        </p:nvSpPr>
        <p:spPr>
          <a:xfrm>
            <a:off x="8991600" y="3886200"/>
            <a:ext cx="2895600" cy="3048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9525000" y="38100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5" name="Oval 24"/>
          <p:cNvSpPr/>
          <p:nvPr/>
        </p:nvSpPr>
        <p:spPr>
          <a:xfrm>
            <a:off x="11125200" y="38100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447800" y="510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rot="5400000">
            <a:off x="1752997" y="39620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0287000" y="38100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276600" y="3429000"/>
            <a:ext cx="457200" cy="307777"/>
          </a:xfrm>
          <a:prstGeom prst="rect">
            <a:avLst/>
          </a:prstGeom>
          <a:noFill/>
        </p:spPr>
        <p:txBody>
          <a:bodyPr wrap="square" rtlCol="0">
            <a:spAutoFit/>
          </a:bodyPr>
          <a:lstStyle/>
          <a:p>
            <a:pPr algn="ctr"/>
            <a:r>
              <a:rPr lang="en-US" sz="1400" dirty="0" smtClean="0"/>
              <a:t>4</a:t>
            </a:r>
            <a:endParaRPr lang="en-US" sz="1400" dirty="0"/>
          </a:p>
        </p:txBody>
      </p:sp>
      <p:sp>
        <p:nvSpPr>
          <p:cNvPr id="30" name="TextBox 29"/>
          <p:cNvSpPr txBox="1"/>
          <p:nvPr/>
        </p:nvSpPr>
        <p:spPr>
          <a:xfrm>
            <a:off x="152400" y="2590800"/>
            <a:ext cx="2362200" cy="369332"/>
          </a:xfrm>
          <a:prstGeom prst="rect">
            <a:avLst/>
          </a:prstGeom>
          <a:noFill/>
        </p:spPr>
        <p:txBody>
          <a:bodyPr wrap="square" rtlCol="0">
            <a:spAutoFit/>
          </a:bodyPr>
          <a:lstStyle/>
          <a:p>
            <a:r>
              <a:rPr lang="en-US" dirty="0" smtClean="0"/>
              <a:t>Rule: If you have a line, </a:t>
            </a:r>
            <a:endParaRPr lang="en-US" dirty="0"/>
          </a:p>
        </p:txBody>
      </p:sp>
      <p:sp>
        <p:nvSpPr>
          <p:cNvPr id="31" name="Left Bracket 30"/>
          <p:cNvSpPr/>
          <p:nvPr/>
        </p:nvSpPr>
        <p:spPr>
          <a:xfrm rot="16200000">
            <a:off x="2667000" y="2438400"/>
            <a:ext cx="304800" cy="762000"/>
          </a:xfrm>
          <a:prstGeom prst="leftBracket">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2438400" y="2438400"/>
            <a:ext cx="762000" cy="461665"/>
          </a:xfrm>
          <a:prstGeom prst="rect">
            <a:avLst/>
          </a:prstGeom>
          <a:noFill/>
        </p:spPr>
        <p:txBody>
          <a:bodyPr wrap="square" rtlCol="0">
            <a:spAutoFit/>
          </a:bodyPr>
          <a:lstStyle/>
          <a:p>
            <a:pPr algn="ctr"/>
            <a:r>
              <a:rPr lang="en-US" sz="1200" dirty="0" smtClean="0">
                <a:latin typeface="Ink Free" pitchFamily="66" charset="0"/>
              </a:rPr>
              <a:t>Any line; i.e. 144 </a:t>
            </a:r>
            <a:endParaRPr lang="en-US" sz="1200" dirty="0">
              <a:latin typeface="Ink Free" pitchFamily="66" charset="0"/>
            </a:endParaRPr>
          </a:p>
        </p:txBody>
      </p:sp>
      <p:sp>
        <p:nvSpPr>
          <p:cNvPr id="34" name="TextBox 33"/>
          <p:cNvSpPr txBox="1"/>
          <p:nvPr/>
        </p:nvSpPr>
        <p:spPr>
          <a:xfrm>
            <a:off x="3200400" y="2590800"/>
            <a:ext cx="2667000" cy="369332"/>
          </a:xfrm>
          <a:prstGeom prst="rect">
            <a:avLst/>
          </a:prstGeom>
          <a:noFill/>
        </p:spPr>
        <p:txBody>
          <a:bodyPr wrap="square" rtlCol="0">
            <a:spAutoFit/>
          </a:bodyPr>
          <a:lstStyle/>
          <a:p>
            <a:r>
              <a:rPr lang="en-US" dirty="0" smtClean="0"/>
              <a:t>You can have no typology</a:t>
            </a:r>
            <a:endParaRPr lang="en-US" dirty="0"/>
          </a:p>
        </p:txBody>
      </p:sp>
      <p:sp>
        <p:nvSpPr>
          <p:cNvPr id="35" name="TextBox 34"/>
          <p:cNvSpPr txBox="1"/>
          <p:nvPr/>
        </p:nvSpPr>
        <p:spPr>
          <a:xfrm>
            <a:off x="685800" y="3124200"/>
            <a:ext cx="3352800" cy="307777"/>
          </a:xfrm>
          <a:prstGeom prst="rect">
            <a:avLst/>
          </a:prstGeom>
          <a:noFill/>
        </p:spPr>
        <p:txBody>
          <a:bodyPr wrap="square" rtlCol="0">
            <a:spAutoFit/>
          </a:bodyPr>
          <a:lstStyle/>
          <a:p>
            <a:pPr algn="ctr"/>
            <a:r>
              <a:rPr lang="en-US" sz="1400" dirty="0" smtClean="0">
                <a:latin typeface="Modern No. 20" pitchFamily="18" charset="0"/>
              </a:rPr>
              <a:t>On a line there is no typology</a:t>
            </a:r>
            <a:endParaRPr lang="en-US" sz="1400" dirty="0">
              <a:latin typeface="Modern No. 20" pitchFamily="18" charset="0"/>
            </a:endParaRPr>
          </a:p>
        </p:txBody>
      </p:sp>
      <p:sp>
        <p:nvSpPr>
          <p:cNvPr id="37" name="TextBox 36"/>
          <p:cNvSpPr txBox="1"/>
          <p:nvPr/>
        </p:nvSpPr>
        <p:spPr>
          <a:xfrm>
            <a:off x="0" y="5334000"/>
            <a:ext cx="990600" cy="461665"/>
          </a:xfrm>
          <a:prstGeom prst="rect">
            <a:avLst/>
          </a:prstGeom>
          <a:noFill/>
        </p:spPr>
        <p:txBody>
          <a:bodyPr wrap="square" rtlCol="0">
            <a:spAutoFit/>
          </a:bodyPr>
          <a:lstStyle/>
          <a:p>
            <a:pPr algn="ctr"/>
            <a:r>
              <a:rPr lang="en-US" sz="1200" dirty="0" smtClean="0"/>
              <a:t>Stepping Stones</a:t>
            </a:r>
            <a:endParaRPr lang="en-US" sz="1200" dirty="0"/>
          </a:p>
        </p:txBody>
      </p:sp>
      <p:sp>
        <p:nvSpPr>
          <p:cNvPr id="38" name="TextBox 37"/>
          <p:cNvSpPr txBox="1"/>
          <p:nvPr/>
        </p:nvSpPr>
        <p:spPr>
          <a:xfrm>
            <a:off x="609600" y="4191000"/>
            <a:ext cx="3886200" cy="369332"/>
          </a:xfrm>
          <a:prstGeom prst="rect">
            <a:avLst/>
          </a:prstGeom>
          <a:noFill/>
        </p:spPr>
        <p:txBody>
          <a:bodyPr wrap="square" rtlCol="0">
            <a:spAutoFit/>
          </a:bodyPr>
          <a:lstStyle/>
          <a:p>
            <a:pPr algn="ctr"/>
            <a:r>
              <a:rPr lang="en-US" b="1" dirty="0" smtClean="0">
                <a:latin typeface="Modern No. 20" pitchFamily="18" charset="0"/>
                <a:cs typeface="Segoe UI Light" pitchFamily="34" charset="0"/>
              </a:rPr>
              <a:t>Step #2 is not a type of Step #4</a:t>
            </a:r>
            <a:r>
              <a:rPr lang="en-US" b="1" dirty="0" smtClean="0">
                <a:latin typeface="Segoe UI Light" pitchFamily="34" charset="0"/>
                <a:cs typeface="Segoe UI Light" pitchFamily="34" charset="0"/>
              </a:rPr>
              <a:t>. </a:t>
            </a:r>
            <a:endParaRPr lang="en-US" b="1" dirty="0">
              <a:latin typeface="Segoe UI Light" pitchFamily="34" charset="0"/>
              <a:cs typeface="Segoe UI Light" pitchFamily="34" charset="0"/>
            </a:endParaRPr>
          </a:p>
        </p:txBody>
      </p:sp>
      <p:sp>
        <p:nvSpPr>
          <p:cNvPr id="40" name="TextBox 39"/>
          <p:cNvSpPr txBox="1"/>
          <p:nvPr/>
        </p:nvSpPr>
        <p:spPr>
          <a:xfrm>
            <a:off x="609600" y="5715000"/>
            <a:ext cx="3886200" cy="646331"/>
          </a:xfrm>
          <a:prstGeom prst="rect">
            <a:avLst/>
          </a:prstGeom>
          <a:noFill/>
        </p:spPr>
        <p:txBody>
          <a:bodyPr wrap="square" rtlCol="0">
            <a:spAutoFit/>
          </a:bodyPr>
          <a:lstStyle/>
          <a:p>
            <a:pPr algn="ctr"/>
            <a:r>
              <a:rPr lang="en-US" b="1" dirty="0" smtClean="0">
                <a:latin typeface="Modern No. 20" pitchFamily="18" charset="0"/>
              </a:rPr>
              <a:t>9/11 cannot be a type of SL. 9/11 is just the 2</a:t>
            </a:r>
            <a:r>
              <a:rPr lang="en-US" b="1" baseline="30000" dirty="0" smtClean="0">
                <a:latin typeface="Modern No. 20" pitchFamily="18" charset="0"/>
              </a:rPr>
              <a:t>nd</a:t>
            </a:r>
            <a:r>
              <a:rPr lang="en-US" b="1" dirty="0" smtClean="0">
                <a:latin typeface="Modern No. 20" pitchFamily="18" charset="0"/>
              </a:rPr>
              <a:t> step to get to the COP</a:t>
            </a:r>
            <a:endParaRPr lang="en-US" b="1" dirty="0">
              <a:latin typeface="Modern No. 20" pitchFamily="18" charset="0"/>
            </a:endParaRPr>
          </a:p>
        </p:txBody>
      </p:sp>
      <p:sp>
        <p:nvSpPr>
          <p:cNvPr id="41" name="TextBox 40"/>
          <p:cNvSpPr txBox="1"/>
          <p:nvPr/>
        </p:nvSpPr>
        <p:spPr>
          <a:xfrm>
            <a:off x="3733800" y="5105400"/>
            <a:ext cx="1524000" cy="381000"/>
          </a:xfrm>
          <a:prstGeom prst="rect">
            <a:avLst/>
          </a:prstGeom>
          <a:noFill/>
        </p:spPr>
        <p:txBody>
          <a:bodyPr wrap="square" rtlCol="0">
            <a:spAutoFit/>
          </a:bodyPr>
          <a:lstStyle/>
          <a:p>
            <a:r>
              <a:rPr lang="en-US" dirty="0" smtClean="0"/>
              <a:t>= Progression</a:t>
            </a:r>
            <a:endParaRPr lang="en-US" dirty="0"/>
          </a:p>
        </p:txBody>
      </p:sp>
      <p:sp>
        <p:nvSpPr>
          <p:cNvPr id="42" name="TextBox 41"/>
          <p:cNvSpPr txBox="1"/>
          <p:nvPr/>
        </p:nvSpPr>
        <p:spPr>
          <a:xfrm>
            <a:off x="1143000" y="4800600"/>
            <a:ext cx="609600" cy="307777"/>
          </a:xfrm>
          <a:prstGeom prst="rect">
            <a:avLst/>
          </a:prstGeom>
          <a:noFill/>
        </p:spPr>
        <p:txBody>
          <a:bodyPr wrap="square" rtlCol="0">
            <a:spAutoFit/>
          </a:bodyPr>
          <a:lstStyle/>
          <a:p>
            <a:pPr algn="ctr"/>
            <a:r>
              <a:rPr lang="en-US" sz="1400" dirty="0" smtClean="0"/>
              <a:t>1989</a:t>
            </a:r>
            <a:endParaRPr lang="en-US" sz="1400" dirty="0"/>
          </a:p>
        </p:txBody>
      </p:sp>
      <p:sp>
        <p:nvSpPr>
          <p:cNvPr id="43" name="TextBox 42"/>
          <p:cNvSpPr txBox="1"/>
          <p:nvPr/>
        </p:nvSpPr>
        <p:spPr>
          <a:xfrm>
            <a:off x="1752600" y="4800600"/>
            <a:ext cx="609600" cy="307777"/>
          </a:xfrm>
          <a:prstGeom prst="rect">
            <a:avLst/>
          </a:prstGeom>
          <a:noFill/>
        </p:spPr>
        <p:txBody>
          <a:bodyPr wrap="square" rtlCol="0">
            <a:spAutoFit/>
          </a:bodyPr>
          <a:lstStyle/>
          <a:p>
            <a:pPr algn="ctr"/>
            <a:r>
              <a:rPr lang="en-US" sz="1400" dirty="0" smtClean="0"/>
              <a:t>9/11</a:t>
            </a:r>
            <a:endParaRPr lang="en-US" sz="1400" dirty="0"/>
          </a:p>
        </p:txBody>
      </p:sp>
      <p:sp>
        <p:nvSpPr>
          <p:cNvPr id="44" name="TextBox 43"/>
          <p:cNvSpPr txBox="1"/>
          <p:nvPr/>
        </p:nvSpPr>
        <p:spPr>
          <a:xfrm>
            <a:off x="3200400" y="4800600"/>
            <a:ext cx="609600" cy="307777"/>
          </a:xfrm>
          <a:prstGeom prst="rect">
            <a:avLst/>
          </a:prstGeom>
          <a:noFill/>
        </p:spPr>
        <p:txBody>
          <a:bodyPr wrap="square" rtlCol="0">
            <a:spAutoFit/>
          </a:bodyPr>
          <a:lstStyle/>
          <a:p>
            <a:pPr algn="ctr"/>
            <a:r>
              <a:rPr lang="en-US" sz="1400" dirty="0" smtClean="0"/>
              <a:t>COP</a:t>
            </a:r>
            <a:endParaRPr lang="en-US" sz="1400" dirty="0"/>
          </a:p>
        </p:txBody>
      </p:sp>
      <p:sp>
        <p:nvSpPr>
          <p:cNvPr id="45" name="TextBox 44"/>
          <p:cNvSpPr txBox="1"/>
          <p:nvPr/>
        </p:nvSpPr>
        <p:spPr>
          <a:xfrm>
            <a:off x="2514600" y="4800600"/>
            <a:ext cx="609600" cy="307777"/>
          </a:xfrm>
          <a:prstGeom prst="rect">
            <a:avLst/>
          </a:prstGeom>
          <a:noFill/>
        </p:spPr>
        <p:txBody>
          <a:bodyPr wrap="square" rtlCol="0">
            <a:spAutoFit/>
          </a:bodyPr>
          <a:lstStyle/>
          <a:p>
            <a:pPr algn="ctr"/>
            <a:r>
              <a:rPr lang="en-US" sz="1400" dirty="0" smtClean="0"/>
              <a:t>SL</a:t>
            </a:r>
            <a:endParaRPr lang="en-US" sz="1400" dirty="0"/>
          </a:p>
        </p:txBody>
      </p:sp>
      <p:cxnSp>
        <p:nvCxnSpPr>
          <p:cNvPr id="46" name="Straight Connector 45"/>
          <p:cNvCxnSpPr/>
          <p:nvPr/>
        </p:nvCxnSpPr>
        <p:spPr>
          <a:xfrm>
            <a:off x="1219200" y="5638800"/>
            <a:ext cx="2590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1180703" y="5372497"/>
            <a:ext cx="5341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791097" y="5371703"/>
            <a:ext cx="5341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552303" y="5372497"/>
            <a:ext cx="534988"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238897" y="5371703"/>
            <a:ext cx="5341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733800" y="3657600"/>
            <a:ext cx="1524000" cy="381000"/>
          </a:xfrm>
          <a:prstGeom prst="rect">
            <a:avLst/>
          </a:prstGeom>
          <a:noFill/>
        </p:spPr>
        <p:txBody>
          <a:bodyPr wrap="square" rtlCol="0">
            <a:spAutoFit/>
          </a:bodyPr>
          <a:lstStyle/>
          <a:p>
            <a:r>
              <a:rPr lang="en-US" dirty="0" smtClean="0"/>
              <a:t>= Progression</a:t>
            </a:r>
            <a:endParaRPr lang="en-US" dirty="0"/>
          </a:p>
        </p:txBody>
      </p:sp>
      <p:sp>
        <p:nvSpPr>
          <p:cNvPr id="62" name="Oval 61"/>
          <p:cNvSpPr/>
          <p:nvPr/>
        </p:nvSpPr>
        <p:spPr>
          <a:xfrm>
            <a:off x="2057400" y="510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819400" y="510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505200" y="510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1371600" y="5057001"/>
            <a:ext cx="457200" cy="276999"/>
          </a:xfrm>
          <a:prstGeom prst="rect">
            <a:avLst/>
          </a:prstGeom>
          <a:noFill/>
        </p:spPr>
        <p:txBody>
          <a:bodyPr wrap="square" rtlCol="0">
            <a:spAutoFit/>
          </a:bodyPr>
          <a:lstStyle/>
          <a:p>
            <a:pPr algn="ctr"/>
            <a:r>
              <a:rPr lang="en-US" sz="1200" dirty="0" smtClean="0"/>
              <a:t>1</a:t>
            </a:r>
            <a:endParaRPr lang="en-US" sz="1200" dirty="0"/>
          </a:p>
        </p:txBody>
      </p:sp>
      <p:sp>
        <p:nvSpPr>
          <p:cNvPr id="66" name="TextBox 65"/>
          <p:cNvSpPr txBox="1"/>
          <p:nvPr/>
        </p:nvSpPr>
        <p:spPr>
          <a:xfrm>
            <a:off x="1981200" y="5057001"/>
            <a:ext cx="457200" cy="276999"/>
          </a:xfrm>
          <a:prstGeom prst="rect">
            <a:avLst/>
          </a:prstGeom>
          <a:noFill/>
        </p:spPr>
        <p:txBody>
          <a:bodyPr wrap="square" rtlCol="0">
            <a:spAutoFit/>
          </a:bodyPr>
          <a:lstStyle/>
          <a:p>
            <a:pPr algn="ctr"/>
            <a:r>
              <a:rPr lang="en-US" sz="1200" dirty="0" smtClean="0"/>
              <a:t>2</a:t>
            </a:r>
            <a:endParaRPr lang="en-US" sz="1200" dirty="0"/>
          </a:p>
        </p:txBody>
      </p:sp>
      <p:sp>
        <p:nvSpPr>
          <p:cNvPr id="67" name="TextBox 66"/>
          <p:cNvSpPr txBox="1"/>
          <p:nvPr/>
        </p:nvSpPr>
        <p:spPr>
          <a:xfrm>
            <a:off x="2743200" y="5057001"/>
            <a:ext cx="457200" cy="276999"/>
          </a:xfrm>
          <a:prstGeom prst="rect">
            <a:avLst/>
          </a:prstGeom>
          <a:noFill/>
        </p:spPr>
        <p:txBody>
          <a:bodyPr wrap="square" rtlCol="0">
            <a:spAutoFit/>
          </a:bodyPr>
          <a:lstStyle/>
          <a:p>
            <a:pPr algn="ctr"/>
            <a:r>
              <a:rPr lang="en-US" sz="1200" dirty="0" smtClean="0"/>
              <a:t>3</a:t>
            </a:r>
            <a:endParaRPr lang="en-US" sz="1200" dirty="0"/>
          </a:p>
        </p:txBody>
      </p:sp>
      <p:sp>
        <p:nvSpPr>
          <p:cNvPr id="68" name="TextBox 67"/>
          <p:cNvSpPr txBox="1"/>
          <p:nvPr/>
        </p:nvSpPr>
        <p:spPr>
          <a:xfrm>
            <a:off x="3429000" y="5057001"/>
            <a:ext cx="457200" cy="276999"/>
          </a:xfrm>
          <a:prstGeom prst="rect">
            <a:avLst/>
          </a:prstGeom>
          <a:noFill/>
        </p:spPr>
        <p:txBody>
          <a:bodyPr wrap="square" rtlCol="0">
            <a:spAutoFit/>
          </a:bodyPr>
          <a:lstStyle/>
          <a:p>
            <a:pPr algn="ctr"/>
            <a:r>
              <a:rPr lang="en-US" sz="1200" dirty="0" smtClean="0"/>
              <a:t>4</a:t>
            </a:r>
            <a:endParaRPr lang="en-US" sz="1200" dirty="0"/>
          </a:p>
        </p:txBody>
      </p:sp>
      <p:cxnSp>
        <p:nvCxnSpPr>
          <p:cNvPr id="70" name="Straight Arrow Connector 69"/>
          <p:cNvCxnSpPr/>
          <p:nvPr/>
        </p:nvCxnSpPr>
        <p:spPr>
          <a:xfrm flipV="1">
            <a:off x="762000" y="5334000"/>
            <a:ext cx="6096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9220200" y="4495800"/>
            <a:ext cx="2590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9449197" y="42668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0211197" y="42668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11049397" y="42668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1887200" y="3810000"/>
            <a:ext cx="1066800" cy="307777"/>
          </a:xfrm>
          <a:prstGeom prst="rect">
            <a:avLst/>
          </a:prstGeom>
          <a:noFill/>
        </p:spPr>
        <p:txBody>
          <a:bodyPr wrap="square" rtlCol="0">
            <a:spAutoFit/>
          </a:bodyPr>
          <a:lstStyle/>
          <a:p>
            <a:r>
              <a:rPr lang="en-US" sz="1400" dirty="0" smtClean="0"/>
              <a:t>Theme:</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 calcmode="lin" valueType="num">
                                      <p:cBhvr additive="base">
                                        <p:cTn id="12"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3">
                                            <p:txEl>
                                              <p:pRg st="0" end="0"/>
                                            </p:txEl>
                                          </p:spTgt>
                                        </p:tgtEl>
                                        <p:attrNameLst>
                                          <p:attrName>style.visibility</p:attrName>
                                        </p:attrNameLst>
                                      </p:cBhvr>
                                      <p:to>
                                        <p:strVal val="visible"/>
                                      </p:to>
                                    </p:set>
                                    <p:animEffect transition="in" filter="wipe(down)">
                                      <p:cBhvr>
                                        <p:cTn id="18" dur="500"/>
                                        <p:tgtEl>
                                          <p:spTgt spid="3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4">
                                            <p:txEl>
                                              <p:pRg st="0" end="0"/>
                                            </p:txEl>
                                          </p:spTgt>
                                        </p:tgtEl>
                                        <p:attrNameLst>
                                          <p:attrName>style.visibility</p:attrName>
                                        </p:attrNameLst>
                                      </p:cBhvr>
                                      <p:to>
                                        <p:strVal val="visible"/>
                                      </p:to>
                                    </p:set>
                                    <p:animEffect transition="in" filter="wipe(down)">
                                      <p:cBhvr>
                                        <p:cTn id="23" dur="500"/>
                                        <p:tgtEl>
                                          <p:spTgt spid="3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fade">
                                      <p:cBhvr>
                                        <p:cTn id="28"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1" grpId="0" build="p"/>
      <p:bldP spid="30" grpId="0" build="p"/>
      <p:bldP spid="33" grpId="0" build="p"/>
      <p:bldP spid="3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Line Upon Line: Breaking the Line</a:t>
            </a:r>
            <a:endParaRPr lang="en-US" dirty="0"/>
          </a:p>
        </p:txBody>
      </p:sp>
      <p:sp>
        <p:nvSpPr>
          <p:cNvPr id="3" name="TextBox 2"/>
          <p:cNvSpPr txBox="1"/>
          <p:nvPr/>
        </p:nvSpPr>
        <p:spPr>
          <a:xfrm>
            <a:off x="609600" y="2438400"/>
            <a:ext cx="4800600" cy="523220"/>
          </a:xfrm>
          <a:prstGeom prst="rect">
            <a:avLst/>
          </a:prstGeom>
          <a:noFill/>
        </p:spPr>
        <p:txBody>
          <a:bodyPr wrap="square" rtlCol="0">
            <a:spAutoFit/>
          </a:bodyPr>
          <a:lstStyle/>
          <a:p>
            <a:pPr algn="ctr"/>
            <a:r>
              <a:rPr lang="en-US" sz="2800" dirty="0" smtClean="0">
                <a:latin typeface="Bell MT" pitchFamily="18" charset="0"/>
              </a:rPr>
              <a:t>Line upon Line = Typology</a:t>
            </a:r>
            <a:endParaRPr lang="en-US" sz="2800" dirty="0">
              <a:latin typeface="Bell MT" pitchFamily="18" charset="0"/>
            </a:endParaRPr>
          </a:p>
        </p:txBody>
      </p:sp>
      <p:sp>
        <p:nvSpPr>
          <p:cNvPr id="4" name="TextBox 3"/>
          <p:cNvSpPr txBox="1"/>
          <p:nvPr/>
        </p:nvSpPr>
        <p:spPr>
          <a:xfrm>
            <a:off x="304800" y="1524000"/>
            <a:ext cx="5791200" cy="1200329"/>
          </a:xfrm>
          <a:prstGeom prst="rect">
            <a:avLst/>
          </a:prstGeom>
          <a:noFill/>
        </p:spPr>
        <p:txBody>
          <a:bodyPr wrap="square" rtlCol="0">
            <a:spAutoFit/>
          </a:bodyPr>
          <a:lstStyle/>
          <a:p>
            <a:r>
              <a:rPr lang="en-US" dirty="0" smtClean="0">
                <a:latin typeface="Segoe UI Light" pitchFamily="34" charset="0"/>
                <a:cs typeface="Segoe UI Light" pitchFamily="34" charset="0"/>
              </a:rPr>
              <a:t>Isaiah 28:10 For precept must be upon precept, precept upon precept; line upon line, line upon line; here a little, and there a little:</a:t>
            </a:r>
          </a:p>
          <a:p>
            <a:endParaRPr lang="en-US" dirty="0"/>
          </a:p>
        </p:txBody>
      </p:sp>
      <p:sp>
        <p:nvSpPr>
          <p:cNvPr id="5" name="TextBox 4"/>
          <p:cNvSpPr txBox="1"/>
          <p:nvPr/>
        </p:nvSpPr>
        <p:spPr>
          <a:xfrm>
            <a:off x="6629400" y="4419600"/>
            <a:ext cx="4191000" cy="584775"/>
          </a:xfrm>
          <a:prstGeom prst="rect">
            <a:avLst/>
          </a:prstGeom>
          <a:noFill/>
        </p:spPr>
        <p:txBody>
          <a:bodyPr wrap="square" rtlCol="0">
            <a:spAutoFit/>
          </a:bodyPr>
          <a:lstStyle/>
          <a:p>
            <a:pPr>
              <a:buFont typeface="Wingdings" pitchFamily="2" charset="2"/>
              <a:buChar char="v"/>
            </a:pPr>
            <a:r>
              <a:rPr lang="en-US" sz="1600" dirty="0" smtClean="0">
                <a:latin typeface="Bell MT" pitchFamily="18" charset="0"/>
              </a:rPr>
              <a:t>Rule/Instruction: Read a passage, check all the   words, then check if a parable.</a:t>
            </a:r>
            <a:endParaRPr lang="en-US" sz="1600" dirty="0">
              <a:latin typeface="Bell MT" pitchFamily="18" charset="0"/>
            </a:endParaRPr>
          </a:p>
        </p:txBody>
      </p:sp>
      <p:sp>
        <p:nvSpPr>
          <p:cNvPr id="6" name="TextBox 5"/>
          <p:cNvSpPr txBox="1"/>
          <p:nvPr/>
        </p:nvSpPr>
        <p:spPr>
          <a:xfrm>
            <a:off x="6629400" y="4953000"/>
            <a:ext cx="4648200" cy="1077218"/>
          </a:xfrm>
          <a:prstGeom prst="rect">
            <a:avLst/>
          </a:prstGeom>
          <a:noFill/>
        </p:spPr>
        <p:txBody>
          <a:bodyPr wrap="square" rtlCol="0">
            <a:spAutoFit/>
          </a:bodyPr>
          <a:lstStyle/>
          <a:p>
            <a:pPr>
              <a:buFont typeface="Wingdings" pitchFamily="2" charset="2"/>
              <a:buChar char="v"/>
            </a:pPr>
            <a:r>
              <a:rPr lang="en-US" sz="1600" dirty="0" smtClean="0">
                <a:latin typeface="Bell MT" pitchFamily="18" charset="0"/>
              </a:rPr>
              <a:t>When noting if a parable, think in terms, such as compare and contrast; natural or spiritual; juxta-positioning; alpha and omega; chiasm; or repeat and enlarge</a:t>
            </a:r>
            <a:endParaRPr lang="en-US" sz="1600" dirty="0">
              <a:latin typeface="Bell MT" pitchFamily="18" charset="0"/>
            </a:endParaRPr>
          </a:p>
        </p:txBody>
      </p:sp>
      <p:sp>
        <p:nvSpPr>
          <p:cNvPr id="7" name="TextBox 6"/>
          <p:cNvSpPr txBox="1"/>
          <p:nvPr/>
        </p:nvSpPr>
        <p:spPr>
          <a:xfrm>
            <a:off x="304800" y="4038600"/>
            <a:ext cx="4724400" cy="923330"/>
          </a:xfrm>
          <a:prstGeom prst="rect">
            <a:avLst/>
          </a:prstGeom>
          <a:noFill/>
        </p:spPr>
        <p:txBody>
          <a:bodyPr wrap="square" rtlCol="0">
            <a:spAutoFit/>
          </a:bodyPr>
          <a:lstStyle/>
          <a:p>
            <a:r>
              <a:rPr lang="en-US" dirty="0" smtClean="0">
                <a:latin typeface="Ink Free" pitchFamily="66" charset="0"/>
              </a:rPr>
              <a:t>When we divide lines and set them on top of one another, we are cutting them/breaking the line in order to get additional light. </a:t>
            </a:r>
            <a:endParaRPr lang="en-US" dirty="0">
              <a:latin typeface="Ink Free" pitchFamily="66" charset="0"/>
            </a:endParaRPr>
          </a:p>
        </p:txBody>
      </p:sp>
      <p:sp>
        <p:nvSpPr>
          <p:cNvPr id="8" name="TextBox 7"/>
          <p:cNvSpPr txBox="1"/>
          <p:nvPr/>
        </p:nvSpPr>
        <p:spPr>
          <a:xfrm>
            <a:off x="457200" y="3581400"/>
            <a:ext cx="4038600" cy="400110"/>
          </a:xfrm>
          <a:prstGeom prst="rect">
            <a:avLst/>
          </a:prstGeom>
          <a:noFill/>
        </p:spPr>
        <p:txBody>
          <a:bodyPr wrap="square" rtlCol="0">
            <a:spAutoFit/>
          </a:bodyPr>
          <a:lstStyle/>
          <a:p>
            <a:r>
              <a:rPr lang="en-US" sz="2000" dirty="0" smtClean="0">
                <a:latin typeface="Ink Free" pitchFamily="66" charset="0"/>
              </a:rPr>
              <a:t>How do we build upon a line?</a:t>
            </a:r>
            <a:endParaRPr lang="en-US" sz="2000" dirty="0">
              <a:latin typeface="Ink Free" pitchFamily="66" charset="0"/>
            </a:endParaRPr>
          </a:p>
        </p:txBody>
      </p:sp>
      <p:sp>
        <p:nvSpPr>
          <p:cNvPr id="9" name="TextBox 8"/>
          <p:cNvSpPr txBox="1"/>
          <p:nvPr/>
        </p:nvSpPr>
        <p:spPr>
          <a:xfrm>
            <a:off x="6629400" y="6027003"/>
            <a:ext cx="4572000" cy="830997"/>
          </a:xfrm>
          <a:prstGeom prst="rect">
            <a:avLst/>
          </a:prstGeom>
          <a:noFill/>
        </p:spPr>
        <p:txBody>
          <a:bodyPr wrap="square" rtlCol="0">
            <a:spAutoFit/>
          </a:bodyPr>
          <a:lstStyle/>
          <a:p>
            <a:pPr>
              <a:buFont typeface="Wingdings" pitchFamily="2" charset="2"/>
              <a:buChar char="v"/>
            </a:pPr>
            <a:r>
              <a:rPr lang="en-US" sz="1600" dirty="0" smtClean="0">
                <a:latin typeface="Bell MT" pitchFamily="18" charset="0"/>
              </a:rPr>
              <a:t>Depending on the kind of parable used to approach each line of thought gives you additional information. </a:t>
            </a:r>
            <a:endParaRPr lang="en-US" sz="1600" dirty="0">
              <a:latin typeface="Bell MT" pitchFamily="18" charset="0"/>
            </a:endParaRPr>
          </a:p>
        </p:txBody>
      </p:sp>
      <p:cxnSp>
        <p:nvCxnSpPr>
          <p:cNvPr id="11" name="Straight Connector 10"/>
          <p:cNvCxnSpPr/>
          <p:nvPr/>
        </p:nvCxnSpPr>
        <p:spPr>
          <a:xfrm>
            <a:off x="6705600" y="2438400"/>
            <a:ext cx="3810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543800" y="3505200"/>
            <a:ext cx="2133600" cy="954107"/>
          </a:xfrm>
          <a:prstGeom prst="rect">
            <a:avLst/>
          </a:prstGeom>
          <a:noFill/>
        </p:spPr>
        <p:txBody>
          <a:bodyPr wrap="square" rtlCol="0">
            <a:spAutoFit/>
          </a:bodyPr>
          <a:lstStyle/>
          <a:p>
            <a:pPr algn="ctr"/>
            <a:r>
              <a:rPr lang="en-US" sz="1400" dirty="0" smtClean="0"/>
              <a:t>We break the line to create two different histories. Then place them underneath the other.</a:t>
            </a:r>
            <a:endParaRPr lang="en-US" sz="1400" dirty="0"/>
          </a:p>
        </p:txBody>
      </p:sp>
      <p:sp>
        <p:nvSpPr>
          <p:cNvPr id="15" name="TextBox 14"/>
          <p:cNvSpPr txBox="1"/>
          <p:nvPr/>
        </p:nvSpPr>
        <p:spPr>
          <a:xfrm>
            <a:off x="10515600" y="1981200"/>
            <a:ext cx="3276600" cy="923330"/>
          </a:xfrm>
          <a:prstGeom prst="rect">
            <a:avLst/>
          </a:prstGeom>
          <a:noFill/>
        </p:spPr>
        <p:txBody>
          <a:bodyPr wrap="square" rtlCol="0">
            <a:spAutoFit/>
          </a:bodyPr>
          <a:lstStyle/>
          <a:p>
            <a:pPr algn="ctr"/>
            <a:r>
              <a:rPr lang="en-US" dirty="0" smtClean="0"/>
              <a:t>You cannot say that 1989 is a type or antitype of 1798. It is a complete line. </a:t>
            </a:r>
            <a:endParaRPr lang="en-US" dirty="0"/>
          </a:p>
        </p:txBody>
      </p:sp>
      <p:sp>
        <p:nvSpPr>
          <p:cNvPr id="16" name="TextBox 15"/>
          <p:cNvSpPr txBox="1"/>
          <p:nvPr/>
        </p:nvSpPr>
        <p:spPr>
          <a:xfrm>
            <a:off x="457200" y="5257800"/>
            <a:ext cx="5410200" cy="1384995"/>
          </a:xfrm>
          <a:prstGeom prst="rect">
            <a:avLst/>
          </a:prstGeom>
          <a:noFill/>
        </p:spPr>
        <p:txBody>
          <a:bodyPr wrap="square" rtlCol="0">
            <a:spAutoFit/>
          </a:bodyPr>
          <a:lstStyle/>
          <a:p>
            <a:r>
              <a:rPr lang="en-US" sz="1400" dirty="0" smtClean="0"/>
              <a:t>EX. RUN ON SENTENCE</a:t>
            </a:r>
          </a:p>
          <a:p>
            <a:r>
              <a:rPr lang="en-US" sz="1400" b="1" dirty="0" smtClean="0"/>
              <a:t>I love to write papers I would write one every day if I had the time.</a:t>
            </a:r>
          </a:p>
          <a:p>
            <a:r>
              <a:rPr lang="en-US" sz="1400" dirty="0" smtClean="0"/>
              <a:t>One sentence is not the same as the other. Both sentences express two different thoughts. You can break up the sentence to better understand the thoughts expressed. However it is important to know where to place the punctuation to break up the sentences correctly.</a:t>
            </a:r>
            <a:endParaRPr lang="en-US" sz="1400" dirty="0"/>
          </a:p>
        </p:txBody>
      </p:sp>
      <p:sp>
        <p:nvSpPr>
          <p:cNvPr id="17" name="TextBox 16"/>
          <p:cNvSpPr txBox="1"/>
          <p:nvPr/>
        </p:nvSpPr>
        <p:spPr>
          <a:xfrm>
            <a:off x="1219200" y="2971800"/>
            <a:ext cx="3733800" cy="369332"/>
          </a:xfrm>
          <a:prstGeom prst="rect">
            <a:avLst/>
          </a:prstGeom>
          <a:noFill/>
        </p:spPr>
        <p:txBody>
          <a:bodyPr wrap="square" rtlCol="0">
            <a:spAutoFit/>
          </a:bodyPr>
          <a:lstStyle/>
          <a:p>
            <a:r>
              <a:rPr lang="en-US" dirty="0" smtClean="0">
                <a:latin typeface="Modern No. 20" pitchFamily="18" charset="0"/>
              </a:rPr>
              <a:t>Repeats are typology/line upon line.</a:t>
            </a:r>
            <a:endParaRPr lang="en-US" dirty="0">
              <a:latin typeface="Modern No. 20" pitchFamily="18" charset="0"/>
            </a:endParaRPr>
          </a:p>
        </p:txBody>
      </p:sp>
      <p:sp>
        <p:nvSpPr>
          <p:cNvPr id="19" name="Right Bracket 18"/>
          <p:cNvSpPr/>
          <p:nvPr/>
        </p:nvSpPr>
        <p:spPr>
          <a:xfrm rot="5400000">
            <a:off x="7315200" y="2667000"/>
            <a:ext cx="457200" cy="914400"/>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ight Bracket 19"/>
          <p:cNvSpPr/>
          <p:nvPr/>
        </p:nvSpPr>
        <p:spPr>
          <a:xfrm rot="5400000">
            <a:off x="9448800" y="2667000"/>
            <a:ext cx="457200" cy="914400"/>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Connector 21"/>
          <p:cNvCxnSpPr/>
          <p:nvPr/>
        </p:nvCxnSpPr>
        <p:spPr>
          <a:xfrm>
            <a:off x="8077200" y="2590800"/>
            <a:ext cx="914400"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391400" y="3429000"/>
            <a:ext cx="381000" cy="381000"/>
          </a:xfrm>
          <a:prstGeom prst="rect">
            <a:avLst/>
          </a:prstGeom>
          <a:noFill/>
        </p:spPr>
        <p:txBody>
          <a:bodyPr wrap="square" rtlCol="0">
            <a:spAutoFit/>
          </a:bodyPr>
          <a:lstStyle/>
          <a:p>
            <a:r>
              <a:rPr lang="en-US" dirty="0" smtClean="0"/>
              <a:t>T</a:t>
            </a:r>
            <a:endParaRPr lang="en-US" dirty="0"/>
          </a:p>
        </p:txBody>
      </p:sp>
      <p:sp>
        <p:nvSpPr>
          <p:cNvPr id="29" name="TextBox 28"/>
          <p:cNvSpPr txBox="1"/>
          <p:nvPr/>
        </p:nvSpPr>
        <p:spPr>
          <a:xfrm>
            <a:off x="9448800" y="3429000"/>
            <a:ext cx="533400" cy="369332"/>
          </a:xfrm>
          <a:prstGeom prst="rect">
            <a:avLst/>
          </a:prstGeom>
          <a:noFill/>
        </p:spPr>
        <p:txBody>
          <a:bodyPr wrap="square" rtlCol="0">
            <a:spAutoFit/>
          </a:bodyPr>
          <a:lstStyle/>
          <a:p>
            <a:r>
              <a:rPr lang="en-US" dirty="0" smtClean="0"/>
              <a:t>AT</a:t>
            </a:r>
            <a:endParaRPr lang="en-US" dirty="0"/>
          </a:p>
        </p:txBody>
      </p:sp>
      <p:sp>
        <p:nvSpPr>
          <p:cNvPr id="30" name="TextBox 29"/>
          <p:cNvSpPr txBox="1"/>
          <p:nvPr/>
        </p:nvSpPr>
        <p:spPr>
          <a:xfrm>
            <a:off x="7315200" y="2057400"/>
            <a:ext cx="533400" cy="381000"/>
          </a:xfrm>
          <a:prstGeom prst="rect">
            <a:avLst/>
          </a:prstGeom>
          <a:noFill/>
        </p:spPr>
        <p:txBody>
          <a:bodyPr wrap="square" rtlCol="0">
            <a:spAutoFit/>
          </a:bodyPr>
          <a:lstStyle/>
          <a:p>
            <a:r>
              <a:rPr lang="en-US" dirty="0" smtClean="0"/>
              <a:t>ML</a:t>
            </a:r>
            <a:endParaRPr lang="en-US" dirty="0"/>
          </a:p>
        </p:txBody>
      </p:sp>
      <p:sp>
        <p:nvSpPr>
          <p:cNvPr id="31" name="TextBox 30"/>
          <p:cNvSpPr txBox="1"/>
          <p:nvPr/>
        </p:nvSpPr>
        <p:spPr>
          <a:xfrm>
            <a:off x="9296400" y="2057400"/>
            <a:ext cx="762000" cy="369332"/>
          </a:xfrm>
          <a:prstGeom prst="rect">
            <a:avLst/>
          </a:prstGeom>
          <a:noFill/>
        </p:spPr>
        <p:txBody>
          <a:bodyPr wrap="square" rtlCol="0">
            <a:spAutoFit/>
          </a:bodyPr>
          <a:lstStyle/>
          <a:p>
            <a:r>
              <a:rPr lang="en-US" dirty="0" smtClean="0"/>
              <a:t>144K</a:t>
            </a:r>
            <a:endParaRPr lang="en-US" dirty="0"/>
          </a:p>
        </p:txBody>
      </p:sp>
      <p:sp>
        <p:nvSpPr>
          <p:cNvPr id="33" name="TextBox 32"/>
          <p:cNvSpPr txBox="1"/>
          <p:nvPr/>
        </p:nvSpPr>
        <p:spPr>
          <a:xfrm>
            <a:off x="6781800" y="2438400"/>
            <a:ext cx="685800" cy="276999"/>
          </a:xfrm>
          <a:prstGeom prst="rect">
            <a:avLst/>
          </a:prstGeom>
          <a:noFill/>
        </p:spPr>
        <p:txBody>
          <a:bodyPr wrap="square" rtlCol="0">
            <a:spAutoFit/>
          </a:bodyPr>
          <a:lstStyle/>
          <a:p>
            <a:pPr algn="ctr"/>
            <a:r>
              <a:rPr lang="en-US" sz="1200" dirty="0" smtClean="0"/>
              <a:t>TOE</a:t>
            </a:r>
            <a:endParaRPr lang="en-US" sz="1200" dirty="0"/>
          </a:p>
        </p:txBody>
      </p:sp>
      <p:sp>
        <p:nvSpPr>
          <p:cNvPr id="35" name="Oval 34"/>
          <p:cNvSpPr/>
          <p:nvPr/>
        </p:nvSpPr>
        <p:spPr>
          <a:xfrm>
            <a:off x="7391400" y="1752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391400" y="1752600"/>
            <a:ext cx="304800" cy="276999"/>
          </a:xfrm>
          <a:prstGeom prst="rect">
            <a:avLst/>
          </a:prstGeom>
          <a:noFill/>
        </p:spPr>
        <p:txBody>
          <a:bodyPr wrap="square" rtlCol="0">
            <a:spAutoFit/>
          </a:bodyPr>
          <a:lstStyle/>
          <a:p>
            <a:r>
              <a:rPr lang="en-US" sz="1200" dirty="0" smtClean="0"/>
              <a:t>1</a:t>
            </a:r>
            <a:endParaRPr lang="en-US" sz="1200" dirty="0"/>
          </a:p>
        </p:txBody>
      </p:sp>
      <p:sp>
        <p:nvSpPr>
          <p:cNvPr id="38" name="TextBox 37"/>
          <p:cNvSpPr txBox="1"/>
          <p:nvPr/>
        </p:nvSpPr>
        <p:spPr>
          <a:xfrm>
            <a:off x="9448800" y="1752600"/>
            <a:ext cx="304800" cy="276999"/>
          </a:xfrm>
          <a:prstGeom prst="rect">
            <a:avLst/>
          </a:prstGeom>
          <a:noFill/>
        </p:spPr>
        <p:txBody>
          <a:bodyPr wrap="square" rtlCol="0">
            <a:spAutoFit/>
          </a:bodyPr>
          <a:lstStyle/>
          <a:p>
            <a:r>
              <a:rPr lang="en-US" sz="1200" dirty="0" smtClean="0"/>
              <a:t>2</a:t>
            </a:r>
            <a:endParaRPr lang="en-US" sz="1200" dirty="0"/>
          </a:p>
        </p:txBody>
      </p:sp>
      <p:sp>
        <p:nvSpPr>
          <p:cNvPr id="39" name="TextBox 38"/>
          <p:cNvSpPr txBox="1"/>
          <p:nvPr/>
        </p:nvSpPr>
        <p:spPr>
          <a:xfrm>
            <a:off x="6781800" y="1524000"/>
            <a:ext cx="762000" cy="307777"/>
          </a:xfrm>
          <a:prstGeom prst="rect">
            <a:avLst/>
          </a:prstGeom>
          <a:noFill/>
        </p:spPr>
        <p:txBody>
          <a:bodyPr wrap="square" rtlCol="0">
            <a:spAutoFit/>
          </a:bodyPr>
          <a:lstStyle/>
          <a:p>
            <a:pPr algn="ctr"/>
            <a:r>
              <a:rPr lang="en-US" sz="1400" dirty="0" smtClean="0"/>
              <a:t>1798</a:t>
            </a:r>
            <a:endParaRPr lang="en-US" sz="1400" dirty="0"/>
          </a:p>
        </p:txBody>
      </p:sp>
      <p:sp>
        <p:nvSpPr>
          <p:cNvPr id="40" name="TextBox 39"/>
          <p:cNvSpPr txBox="1"/>
          <p:nvPr/>
        </p:nvSpPr>
        <p:spPr>
          <a:xfrm>
            <a:off x="6705600" y="2590800"/>
            <a:ext cx="762000" cy="307777"/>
          </a:xfrm>
          <a:prstGeom prst="rect">
            <a:avLst/>
          </a:prstGeom>
          <a:noFill/>
        </p:spPr>
        <p:txBody>
          <a:bodyPr wrap="square" rtlCol="0">
            <a:spAutoFit/>
          </a:bodyPr>
          <a:lstStyle/>
          <a:p>
            <a:pPr algn="ctr"/>
            <a:r>
              <a:rPr lang="en-US" sz="1400" dirty="0" smtClean="0"/>
              <a:t>1798</a:t>
            </a:r>
            <a:endParaRPr lang="en-US" sz="1400" dirty="0"/>
          </a:p>
        </p:txBody>
      </p:sp>
      <p:sp>
        <p:nvSpPr>
          <p:cNvPr id="41" name="TextBox 40"/>
          <p:cNvSpPr txBox="1"/>
          <p:nvPr/>
        </p:nvSpPr>
        <p:spPr>
          <a:xfrm>
            <a:off x="7543800" y="1524000"/>
            <a:ext cx="838200" cy="307777"/>
          </a:xfrm>
          <a:prstGeom prst="rect">
            <a:avLst/>
          </a:prstGeom>
          <a:noFill/>
        </p:spPr>
        <p:txBody>
          <a:bodyPr wrap="square" rtlCol="0">
            <a:spAutoFit/>
          </a:bodyPr>
          <a:lstStyle/>
          <a:p>
            <a:pPr algn="ctr"/>
            <a:r>
              <a:rPr lang="en-US" sz="1400" dirty="0" smtClean="0"/>
              <a:t>1844</a:t>
            </a:r>
            <a:endParaRPr lang="en-US" sz="1400" dirty="0"/>
          </a:p>
        </p:txBody>
      </p:sp>
      <p:sp>
        <p:nvSpPr>
          <p:cNvPr id="42" name="TextBox 41"/>
          <p:cNvSpPr txBox="1"/>
          <p:nvPr/>
        </p:nvSpPr>
        <p:spPr>
          <a:xfrm>
            <a:off x="7543800" y="2590800"/>
            <a:ext cx="838200" cy="307777"/>
          </a:xfrm>
          <a:prstGeom prst="rect">
            <a:avLst/>
          </a:prstGeom>
          <a:noFill/>
        </p:spPr>
        <p:txBody>
          <a:bodyPr wrap="square" rtlCol="0">
            <a:spAutoFit/>
          </a:bodyPr>
          <a:lstStyle/>
          <a:p>
            <a:pPr algn="ctr"/>
            <a:r>
              <a:rPr lang="en-US" sz="1400" dirty="0" smtClean="0"/>
              <a:t>1844</a:t>
            </a:r>
            <a:endParaRPr lang="en-US" sz="1400" dirty="0"/>
          </a:p>
        </p:txBody>
      </p:sp>
      <p:sp>
        <p:nvSpPr>
          <p:cNvPr id="43" name="TextBox 42"/>
          <p:cNvSpPr txBox="1"/>
          <p:nvPr/>
        </p:nvSpPr>
        <p:spPr>
          <a:xfrm>
            <a:off x="8839200" y="2590800"/>
            <a:ext cx="838200" cy="307777"/>
          </a:xfrm>
          <a:prstGeom prst="rect">
            <a:avLst/>
          </a:prstGeom>
          <a:noFill/>
        </p:spPr>
        <p:txBody>
          <a:bodyPr wrap="square" rtlCol="0">
            <a:spAutoFit/>
          </a:bodyPr>
          <a:lstStyle/>
          <a:p>
            <a:pPr algn="ctr"/>
            <a:r>
              <a:rPr lang="en-US" sz="1400" dirty="0" smtClean="0"/>
              <a:t>1989</a:t>
            </a:r>
            <a:endParaRPr lang="en-US" sz="1400" dirty="0"/>
          </a:p>
        </p:txBody>
      </p:sp>
      <p:sp>
        <p:nvSpPr>
          <p:cNvPr id="44" name="TextBox 43"/>
          <p:cNvSpPr txBox="1"/>
          <p:nvPr/>
        </p:nvSpPr>
        <p:spPr>
          <a:xfrm>
            <a:off x="8610600" y="1524000"/>
            <a:ext cx="838200" cy="307777"/>
          </a:xfrm>
          <a:prstGeom prst="rect">
            <a:avLst/>
          </a:prstGeom>
          <a:noFill/>
        </p:spPr>
        <p:txBody>
          <a:bodyPr wrap="square" rtlCol="0">
            <a:spAutoFit/>
          </a:bodyPr>
          <a:lstStyle/>
          <a:p>
            <a:pPr algn="ctr"/>
            <a:r>
              <a:rPr lang="en-US" sz="1400" dirty="0" smtClean="0"/>
              <a:t>1989</a:t>
            </a:r>
            <a:endParaRPr lang="en-US" sz="1400" dirty="0"/>
          </a:p>
        </p:txBody>
      </p:sp>
      <p:sp>
        <p:nvSpPr>
          <p:cNvPr id="45" name="TextBox 44"/>
          <p:cNvSpPr txBox="1"/>
          <p:nvPr/>
        </p:nvSpPr>
        <p:spPr>
          <a:xfrm>
            <a:off x="9829800" y="2590800"/>
            <a:ext cx="685800" cy="307777"/>
          </a:xfrm>
          <a:prstGeom prst="rect">
            <a:avLst/>
          </a:prstGeom>
          <a:noFill/>
        </p:spPr>
        <p:txBody>
          <a:bodyPr wrap="square" rtlCol="0">
            <a:spAutoFit/>
          </a:bodyPr>
          <a:lstStyle/>
          <a:p>
            <a:pPr algn="ctr"/>
            <a:r>
              <a:rPr lang="en-US" sz="1400" dirty="0" smtClean="0"/>
              <a:t>C0P</a:t>
            </a:r>
            <a:endParaRPr lang="en-US" sz="1400" dirty="0"/>
          </a:p>
        </p:txBody>
      </p:sp>
      <p:sp>
        <p:nvSpPr>
          <p:cNvPr id="46" name="TextBox 45"/>
          <p:cNvSpPr txBox="1"/>
          <p:nvPr/>
        </p:nvSpPr>
        <p:spPr>
          <a:xfrm>
            <a:off x="9753600" y="1524000"/>
            <a:ext cx="685800" cy="307777"/>
          </a:xfrm>
          <a:prstGeom prst="rect">
            <a:avLst/>
          </a:prstGeom>
          <a:noFill/>
        </p:spPr>
        <p:txBody>
          <a:bodyPr wrap="square" rtlCol="0">
            <a:spAutoFit/>
          </a:bodyPr>
          <a:lstStyle/>
          <a:p>
            <a:pPr algn="ctr"/>
            <a:r>
              <a:rPr lang="en-US" sz="1400" dirty="0" smtClean="0"/>
              <a:t>C0P</a:t>
            </a:r>
            <a:endParaRPr lang="en-US" sz="1400" dirty="0"/>
          </a:p>
        </p:txBody>
      </p:sp>
      <p:sp>
        <p:nvSpPr>
          <p:cNvPr id="47" name="TextBox 46"/>
          <p:cNvSpPr txBox="1"/>
          <p:nvPr/>
        </p:nvSpPr>
        <p:spPr>
          <a:xfrm>
            <a:off x="11658600" y="5105400"/>
            <a:ext cx="2590800" cy="1477328"/>
          </a:xfrm>
          <a:prstGeom prst="rect">
            <a:avLst/>
          </a:prstGeom>
          <a:noFill/>
        </p:spPr>
        <p:txBody>
          <a:bodyPr wrap="square" rtlCol="0">
            <a:spAutoFit/>
          </a:bodyPr>
          <a:lstStyle/>
          <a:p>
            <a:pPr algn="ctr"/>
            <a:r>
              <a:rPr lang="en-US" b="1" dirty="0" smtClean="0">
                <a:latin typeface="Bell MT" pitchFamily="18" charset="0"/>
              </a:rPr>
              <a:t>The whole purpose of doing line upon line is to show that they are the same and not different.</a:t>
            </a:r>
            <a:endParaRPr lang="en-US" b="1" dirty="0">
              <a:latin typeface="Bell MT" pitchFamily="18" charset="0"/>
            </a:endParaRPr>
          </a:p>
        </p:txBody>
      </p:sp>
      <p:cxnSp>
        <p:nvCxnSpPr>
          <p:cNvPr id="49" name="Straight Connector 48"/>
          <p:cNvCxnSpPr/>
          <p:nvPr/>
        </p:nvCxnSpPr>
        <p:spPr>
          <a:xfrm rot="5400000">
            <a:off x="6857603" y="2133997"/>
            <a:ext cx="6103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7696597" y="2133203"/>
            <a:ext cx="6103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9753997" y="2133203"/>
            <a:ext cx="6103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8763397" y="2133203"/>
            <a:ext cx="6103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8991600" y="2438400"/>
            <a:ext cx="433580" cy="276999"/>
          </a:xfrm>
          <a:prstGeom prst="rect">
            <a:avLst/>
          </a:prstGeom>
        </p:spPr>
        <p:txBody>
          <a:bodyPr wrap="none">
            <a:spAutoFit/>
          </a:bodyPr>
          <a:lstStyle/>
          <a:p>
            <a:pPr lvl="0" algn="ctr"/>
            <a:r>
              <a:rPr lang="en-US" sz="1200" dirty="0" smtClean="0">
                <a:solidFill>
                  <a:prstClr val="black"/>
                </a:solidFill>
              </a:rPr>
              <a:t>TOE</a:t>
            </a:r>
            <a:endParaRPr lang="en-US" sz="1200" dirty="0">
              <a:solidFill>
                <a:prstClr val="black"/>
              </a:solidFill>
            </a:endParaRPr>
          </a:p>
        </p:txBody>
      </p:sp>
      <p:sp>
        <p:nvSpPr>
          <p:cNvPr id="57" name="Oval 56"/>
          <p:cNvSpPr/>
          <p:nvPr/>
        </p:nvSpPr>
        <p:spPr>
          <a:xfrm>
            <a:off x="9448800" y="1752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rot="5400000">
            <a:off x="8268494" y="3085306"/>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fade">
                                      <p:cBhvr>
                                        <p:cTn id="17" dur="2000"/>
                                        <p:tgtEl>
                                          <p:spTgt spid="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2000"/>
                                        <p:tgtEl>
                                          <p:spTgt spid="1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xEl>
                                              <p:pRg st="2" end="2"/>
                                            </p:txEl>
                                          </p:spTgt>
                                        </p:tgtEl>
                                        <p:attrNameLst>
                                          <p:attrName>style.visibility</p:attrName>
                                        </p:attrNameLst>
                                      </p:cBhvr>
                                      <p:to>
                                        <p:strVal val="visible"/>
                                      </p:to>
                                    </p:set>
                                    <p:animEffect transition="in" filter="fade">
                                      <p:cBhvr>
                                        <p:cTn id="27" dur="2000"/>
                                        <p:tgtEl>
                                          <p:spTgt spid="1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wipe(down)">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down)">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ipe(down)">
                                      <p:cBhvr>
                                        <p:cTn id="42" dur="5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7">
                                            <p:txEl>
                                              <p:pRg st="0" end="0"/>
                                            </p:txEl>
                                          </p:spTgt>
                                        </p:tgtEl>
                                        <p:attrNameLst>
                                          <p:attrName>style.visibility</p:attrName>
                                        </p:attrNameLst>
                                      </p:cBhvr>
                                      <p:to>
                                        <p:strVal val="visible"/>
                                      </p:to>
                                    </p:set>
                                    <p:animEffect transition="in" filter="fade">
                                      <p:cBhvr>
                                        <p:cTn id="47" dur="20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build="p"/>
      <p:bldP spid="16" grpId="0" build="p"/>
      <p:bldP spid="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mage result for a curved arrow"/>
          <p:cNvPicPr>
            <a:picLocks noChangeAspect="1" noChangeArrowheads="1"/>
          </p:cNvPicPr>
          <p:nvPr/>
        </p:nvPicPr>
        <p:blipFill>
          <a:blip r:embed="rId2"/>
          <a:srcRect t="3600" r="3871"/>
          <a:stretch>
            <a:fillRect/>
          </a:stretch>
        </p:blipFill>
        <p:spPr bwMode="auto">
          <a:xfrm rot="7905259" flipH="1">
            <a:off x="3461888" y="3420282"/>
            <a:ext cx="2407906" cy="2596439"/>
          </a:xfrm>
          <a:prstGeom prst="rect">
            <a:avLst/>
          </a:prstGeom>
          <a:noFill/>
        </p:spPr>
      </p:pic>
      <p:sp>
        <p:nvSpPr>
          <p:cNvPr id="2" name="Title 1"/>
          <p:cNvSpPr>
            <a:spLocks noGrp="1"/>
          </p:cNvSpPr>
          <p:nvPr>
            <p:ph type="title"/>
          </p:nvPr>
        </p:nvSpPr>
        <p:spPr/>
        <p:txBody>
          <a:bodyPr/>
          <a:lstStyle/>
          <a:p>
            <a:r>
              <a:rPr lang="en-US" u="sng" dirty="0" smtClean="0">
                <a:latin typeface="Bernard MT Condensed" pitchFamily="18" charset="0"/>
              </a:rPr>
              <a:t>Progression and Typology</a:t>
            </a:r>
            <a:endParaRPr lang="en-US" dirty="0"/>
          </a:p>
        </p:txBody>
      </p:sp>
      <p:sp>
        <p:nvSpPr>
          <p:cNvPr id="3" name="TextBox 2"/>
          <p:cNvSpPr txBox="1"/>
          <p:nvPr/>
        </p:nvSpPr>
        <p:spPr>
          <a:xfrm>
            <a:off x="457200" y="1600200"/>
            <a:ext cx="6629400" cy="1200329"/>
          </a:xfrm>
          <a:prstGeom prst="rect">
            <a:avLst/>
          </a:prstGeom>
          <a:noFill/>
        </p:spPr>
        <p:txBody>
          <a:bodyPr wrap="square" rtlCol="0">
            <a:spAutoFit/>
          </a:bodyPr>
          <a:lstStyle/>
          <a:p>
            <a:r>
              <a:rPr lang="en-US" dirty="0" smtClean="0">
                <a:latin typeface="Ink Free" pitchFamily="66" charset="0"/>
              </a:rPr>
              <a:t>Ellen G. White, in her writings, mixes the concept of line upon line with the concept of progression. When she does a history and then a progression, the combination of these two opens up light for us to understand our own history.</a:t>
            </a:r>
            <a:endParaRPr lang="en-US" dirty="0">
              <a:latin typeface="Ink Free" pitchFamily="66" charset="0"/>
            </a:endParaRPr>
          </a:p>
        </p:txBody>
      </p:sp>
      <p:sp>
        <p:nvSpPr>
          <p:cNvPr id="5" name="TextBox 4"/>
          <p:cNvSpPr txBox="1"/>
          <p:nvPr/>
        </p:nvSpPr>
        <p:spPr>
          <a:xfrm>
            <a:off x="8305800" y="4800600"/>
            <a:ext cx="5562600" cy="1477328"/>
          </a:xfrm>
          <a:prstGeom prst="rect">
            <a:avLst/>
          </a:prstGeom>
          <a:noFill/>
        </p:spPr>
        <p:txBody>
          <a:bodyPr wrap="square" rtlCol="0">
            <a:spAutoFit/>
          </a:bodyPr>
          <a:lstStyle/>
          <a:p>
            <a:r>
              <a:rPr lang="en-US" dirty="0" smtClean="0">
                <a:latin typeface="Ink Free" pitchFamily="66" charset="0"/>
              </a:rPr>
              <a:t>Ellen G. White combines both typology and progression. We are required to, not through the words, but through: structure, patterns, or parables, identify similarities to procure information for our time/dispensation.</a:t>
            </a:r>
            <a:endParaRPr lang="en-US" dirty="0">
              <a:latin typeface="Ink Free" pitchFamily="66" charset="0"/>
            </a:endParaRPr>
          </a:p>
        </p:txBody>
      </p:sp>
      <p:cxnSp>
        <p:nvCxnSpPr>
          <p:cNvPr id="10" name="Straight Connector 9"/>
          <p:cNvCxnSpPr/>
          <p:nvPr/>
        </p:nvCxnSpPr>
        <p:spPr>
          <a:xfrm>
            <a:off x="2819400" y="4343400"/>
            <a:ext cx="4114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590800" y="3810000"/>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733800" y="3810000"/>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953000" y="3810000"/>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019800" y="3810000"/>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3429000" y="4495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505200" y="3505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867400" y="3657600"/>
            <a:ext cx="304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505200" y="3505200"/>
            <a:ext cx="304800" cy="338554"/>
          </a:xfrm>
          <a:prstGeom prst="rect">
            <a:avLst/>
          </a:prstGeom>
          <a:noFill/>
        </p:spPr>
        <p:txBody>
          <a:bodyPr wrap="square" rtlCol="0">
            <a:spAutoFit/>
          </a:bodyPr>
          <a:lstStyle/>
          <a:p>
            <a:pPr algn="ctr"/>
            <a:r>
              <a:rPr lang="en-US" sz="1600" dirty="0" smtClean="0"/>
              <a:t>1</a:t>
            </a:r>
            <a:endParaRPr lang="en-US" sz="1600" dirty="0"/>
          </a:p>
        </p:txBody>
      </p:sp>
      <p:sp>
        <p:nvSpPr>
          <p:cNvPr id="29" name="TextBox 28"/>
          <p:cNvSpPr txBox="1"/>
          <p:nvPr/>
        </p:nvSpPr>
        <p:spPr>
          <a:xfrm>
            <a:off x="3429000" y="4462046"/>
            <a:ext cx="304800" cy="338554"/>
          </a:xfrm>
          <a:prstGeom prst="rect">
            <a:avLst/>
          </a:prstGeom>
          <a:noFill/>
        </p:spPr>
        <p:txBody>
          <a:bodyPr wrap="square" rtlCol="0">
            <a:spAutoFit/>
          </a:bodyPr>
          <a:lstStyle/>
          <a:p>
            <a:r>
              <a:rPr lang="en-US" sz="1600" dirty="0" smtClean="0"/>
              <a:t>2</a:t>
            </a:r>
            <a:endParaRPr lang="en-US" sz="1600" dirty="0"/>
          </a:p>
        </p:txBody>
      </p:sp>
      <p:sp>
        <p:nvSpPr>
          <p:cNvPr id="30" name="TextBox 29"/>
          <p:cNvSpPr txBox="1"/>
          <p:nvPr/>
        </p:nvSpPr>
        <p:spPr>
          <a:xfrm>
            <a:off x="5867400" y="3657600"/>
            <a:ext cx="304800" cy="338554"/>
          </a:xfrm>
          <a:prstGeom prst="rect">
            <a:avLst/>
          </a:prstGeom>
          <a:noFill/>
        </p:spPr>
        <p:txBody>
          <a:bodyPr wrap="square" rtlCol="0">
            <a:spAutoFit/>
          </a:bodyPr>
          <a:lstStyle/>
          <a:p>
            <a:r>
              <a:rPr lang="en-US" sz="1600" dirty="0" smtClean="0"/>
              <a:t>3</a:t>
            </a:r>
            <a:endParaRPr lang="en-US" sz="1600" dirty="0"/>
          </a:p>
        </p:txBody>
      </p:sp>
      <p:cxnSp>
        <p:nvCxnSpPr>
          <p:cNvPr id="32" name="Straight Arrow Connector 31"/>
          <p:cNvCxnSpPr/>
          <p:nvPr/>
        </p:nvCxnSpPr>
        <p:spPr>
          <a:xfrm>
            <a:off x="6781800" y="3810000"/>
            <a:ext cx="1295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Arc 61"/>
          <p:cNvSpPr/>
          <p:nvPr/>
        </p:nvSpPr>
        <p:spPr>
          <a:xfrm rot="19431149">
            <a:off x="2930732" y="3276445"/>
            <a:ext cx="1412013" cy="1545919"/>
          </a:xfrm>
          <a:prstGeom prst="arc">
            <a:avLst>
              <a:gd name="adj1" fmla="val 16200000"/>
              <a:gd name="adj2" fmla="val 20596349"/>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Left Brace 62"/>
          <p:cNvSpPr/>
          <p:nvPr/>
        </p:nvSpPr>
        <p:spPr>
          <a:xfrm rot="20589182">
            <a:off x="2386608" y="4240899"/>
            <a:ext cx="457200" cy="762000"/>
          </a:xfrm>
          <a:prstGeom prst="leftBrace">
            <a:avLst>
              <a:gd name="adj1" fmla="val 2574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TextBox 63"/>
          <p:cNvSpPr txBox="1"/>
          <p:nvPr/>
        </p:nvSpPr>
        <p:spPr>
          <a:xfrm>
            <a:off x="8077200" y="3657600"/>
            <a:ext cx="1752600" cy="369332"/>
          </a:xfrm>
          <a:prstGeom prst="rect">
            <a:avLst/>
          </a:prstGeom>
          <a:noFill/>
        </p:spPr>
        <p:txBody>
          <a:bodyPr wrap="square" rtlCol="0">
            <a:spAutoFit/>
          </a:bodyPr>
          <a:lstStyle/>
          <a:p>
            <a:r>
              <a:rPr lang="en-US" dirty="0" smtClean="0"/>
              <a:t>Our history</a:t>
            </a:r>
            <a:endParaRPr lang="en-US" dirty="0"/>
          </a:p>
        </p:txBody>
      </p:sp>
      <p:cxnSp>
        <p:nvCxnSpPr>
          <p:cNvPr id="70" name="Straight Arrow Connector 69"/>
          <p:cNvCxnSpPr/>
          <p:nvPr/>
        </p:nvCxnSpPr>
        <p:spPr>
          <a:xfrm rot="5400000">
            <a:off x="2362597" y="5333603"/>
            <a:ext cx="762000" cy="794"/>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1447800" y="5715000"/>
            <a:ext cx="2667000" cy="830997"/>
          </a:xfrm>
          <a:prstGeom prst="rect">
            <a:avLst/>
          </a:prstGeom>
          <a:noFill/>
        </p:spPr>
        <p:txBody>
          <a:bodyPr wrap="square" rtlCol="0">
            <a:spAutoFit/>
          </a:bodyPr>
          <a:lstStyle/>
          <a:p>
            <a:pPr algn="ctr"/>
            <a:r>
              <a:rPr lang="en-US" sz="1200" dirty="0" smtClean="0"/>
              <a:t>Natural &amp; Spiritual</a:t>
            </a:r>
          </a:p>
          <a:p>
            <a:pPr algn="ctr"/>
            <a:r>
              <a:rPr lang="en-US" sz="1200" dirty="0" smtClean="0"/>
              <a:t>Compare &amp; Contrast </a:t>
            </a:r>
          </a:p>
          <a:p>
            <a:pPr algn="ctr"/>
            <a:r>
              <a:rPr lang="en-US" sz="1200" dirty="0" smtClean="0"/>
              <a:t>Repeat &amp; Enlarge</a:t>
            </a:r>
          </a:p>
          <a:p>
            <a:pPr algn="ctr"/>
            <a:r>
              <a:rPr lang="en-US" sz="1200" dirty="0" smtClean="0"/>
              <a:t>Alpha &amp; Omega </a:t>
            </a:r>
          </a:p>
        </p:txBody>
      </p:sp>
      <p:cxnSp>
        <p:nvCxnSpPr>
          <p:cNvPr id="73" name="Curved Connector 107"/>
          <p:cNvCxnSpPr/>
          <p:nvPr/>
        </p:nvCxnSpPr>
        <p:spPr>
          <a:xfrm rot="4320000" flipH="1" flipV="1">
            <a:off x="5284950" y="4424360"/>
            <a:ext cx="1920240" cy="640080"/>
          </a:xfrm>
          <a:prstGeom prst="curvedConnector4">
            <a:avLst>
              <a:gd name="adj1" fmla="val -7038"/>
              <a:gd name="adj2" fmla="val 239604"/>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914400" y="4419600"/>
            <a:ext cx="1828800" cy="646331"/>
          </a:xfrm>
          <a:prstGeom prst="rect">
            <a:avLst/>
          </a:prstGeom>
          <a:noFill/>
        </p:spPr>
        <p:txBody>
          <a:bodyPr wrap="square" rtlCol="0">
            <a:spAutoFit/>
          </a:bodyPr>
          <a:lstStyle/>
          <a:p>
            <a:pPr algn="ctr"/>
            <a:r>
              <a:rPr lang="en-US" dirty="0" smtClean="0"/>
              <a:t>Upon the testimony of 2</a:t>
            </a:r>
            <a:endParaRPr lang="en-US" dirty="0"/>
          </a:p>
        </p:txBody>
      </p:sp>
      <p:sp>
        <p:nvSpPr>
          <p:cNvPr id="93" name="TextBox 92"/>
          <p:cNvSpPr txBox="1"/>
          <p:nvPr/>
        </p:nvSpPr>
        <p:spPr>
          <a:xfrm>
            <a:off x="3886200" y="5562600"/>
            <a:ext cx="2590800" cy="338554"/>
          </a:xfrm>
          <a:prstGeom prst="rect">
            <a:avLst/>
          </a:prstGeom>
          <a:noFill/>
        </p:spPr>
        <p:txBody>
          <a:bodyPr wrap="square" rtlCol="0">
            <a:spAutoFit/>
          </a:bodyPr>
          <a:lstStyle/>
          <a:p>
            <a:pPr algn="ctr"/>
            <a:r>
              <a:rPr lang="en-US" sz="1600" dirty="0" smtClean="0"/>
              <a:t>Something is established</a:t>
            </a:r>
            <a:endParaRPr lang="en-US" sz="1600" dirty="0"/>
          </a:p>
        </p:txBody>
      </p:sp>
      <p:sp>
        <p:nvSpPr>
          <p:cNvPr id="53" name="TextBox 52"/>
          <p:cNvSpPr txBox="1"/>
          <p:nvPr/>
        </p:nvSpPr>
        <p:spPr>
          <a:xfrm>
            <a:off x="3352800" y="3810000"/>
            <a:ext cx="762000" cy="276999"/>
          </a:xfrm>
          <a:prstGeom prst="rect">
            <a:avLst/>
          </a:prstGeom>
          <a:noFill/>
        </p:spPr>
        <p:txBody>
          <a:bodyPr wrap="square" rtlCol="0">
            <a:spAutoFit/>
          </a:bodyPr>
          <a:lstStyle/>
          <a:p>
            <a:r>
              <a:rPr lang="en-US" sz="1200" dirty="0" smtClean="0"/>
              <a:t>History</a:t>
            </a:r>
            <a:endParaRPr lang="en-US" sz="1200" dirty="0"/>
          </a:p>
        </p:txBody>
      </p:sp>
      <p:sp>
        <p:nvSpPr>
          <p:cNvPr id="54" name="TextBox 53"/>
          <p:cNvSpPr txBox="1"/>
          <p:nvPr/>
        </p:nvSpPr>
        <p:spPr>
          <a:xfrm>
            <a:off x="3733800" y="4572000"/>
            <a:ext cx="762000" cy="276999"/>
          </a:xfrm>
          <a:prstGeom prst="rect">
            <a:avLst/>
          </a:prstGeom>
          <a:noFill/>
        </p:spPr>
        <p:txBody>
          <a:bodyPr wrap="square" rtlCol="0">
            <a:spAutoFit/>
          </a:bodyPr>
          <a:lstStyle/>
          <a:p>
            <a:r>
              <a:rPr lang="en-US" sz="1200" dirty="0" smtClean="0"/>
              <a:t>History</a:t>
            </a:r>
            <a:endParaRPr lang="en-U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Structure of Line Upon Line</a:t>
            </a:r>
            <a:endParaRPr lang="en-US" dirty="0"/>
          </a:p>
        </p:txBody>
      </p:sp>
      <p:sp>
        <p:nvSpPr>
          <p:cNvPr id="6" name="Left Bracket 5"/>
          <p:cNvSpPr/>
          <p:nvPr/>
        </p:nvSpPr>
        <p:spPr>
          <a:xfrm rot="16200000">
            <a:off x="3314700" y="419100"/>
            <a:ext cx="762000" cy="632460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ket 7"/>
          <p:cNvSpPr/>
          <p:nvPr/>
        </p:nvSpPr>
        <p:spPr>
          <a:xfrm rot="16200000">
            <a:off x="3352800" y="2971800"/>
            <a:ext cx="685800" cy="632460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ket 8"/>
          <p:cNvSpPr/>
          <p:nvPr/>
        </p:nvSpPr>
        <p:spPr>
          <a:xfrm rot="16200000">
            <a:off x="3314700" y="1714500"/>
            <a:ext cx="762000" cy="632460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a:off x="7162800" y="3581400"/>
            <a:ext cx="2514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086600" y="6096000"/>
            <a:ext cx="2514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10400" y="4800600"/>
            <a:ext cx="2514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753600" y="3429000"/>
            <a:ext cx="1066800" cy="369332"/>
          </a:xfrm>
          <a:prstGeom prst="rect">
            <a:avLst/>
          </a:prstGeom>
          <a:noFill/>
        </p:spPr>
        <p:txBody>
          <a:bodyPr wrap="square" rtlCol="0">
            <a:spAutoFit/>
          </a:bodyPr>
          <a:lstStyle/>
          <a:p>
            <a:pPr algn="ctr"/>
            <a:r>
              <a:rPr lang="en-US" dirty="0" smtClean="0"/>
              <a:t>STORY 1</a:t>
            </a:r>
            <a:endParaRPr lang="en-US" dirty="0"/>
          </a:p>
        </p:txBody>
      </p:sp>
      <p:sp>
        <p:nvSpPr>
          <p:cNvPr id="15" name="TextBox 14"/>
          <p:cNvSpPr txBox="1"/>
          <p:nvPr/>
        </p:nvSpPr>
        <p:spPr>
          <a:xfrm>
            <a:off x="9753600" y="5943600"/>
            <a:ext cx="990600" cy="369332"/>
          </a:xfrm>
          <a:prstGeom prst="rect">
            <a:avLst/>
          </a:prstGeom>
          <a:noFill/>
        </p:spPr>
        <p:txBody>
          <a:bodyPr wrap="square" rtlCol="0">
            <a:spAutoFit/>
          </a:bodyPr>
          <a:lstStyle/>
          <a:p>
            <a:pPr algn="ctr"/>
            <a:r>
              <a:rPr lang="en-US" dirty="0" smtClean="0"/>
              <a:t>STORY 3</a:t>
            </a:r>
            <a:endParaRPr lang="en-US" dirty="0"/>
          </a:p>
        </p:txBody>
      </p:sp>
      <p:sp>
        <p:nvSpPr>
          <p:cNvPr id="16" name="TextBox 15"/>
          <p:cNvSpPr txBox="1"/>
          <p:nvPr/>
        </p:nvSpPr>
        <p:spPr>
          <a:xfrm>
            <a:off x="9677400" y="4648200"/>
            <a:ext cx="1143000" cy="369332"/>
          </a:xfrm>
          <a:prstGeom prst="rect">
            <a:avLst/>
          </a:prstGeom>
          <a:noFill/>
        </p:spPr>
        <p:txBody>
          <a:bodyPr wrap="square" rtlCol="0">
            <a:spAutoFit/>
          </a:bodyPr>
          <a:lstStyle/>
          <a:p>
            <a:pPr algn="ctr"/>
            <a:r>
              <a:rPr lang="en-US" dirty="0" smtClean="0"/>
              <a:t>STORY 2</a:t>
            </a:r>
            <a:endParaRPr lang="en-US" dirty="0"/>
          </a:p>
        </p:txBody>
      </p:sp>
      <p:sp>
        <p:nvSpPr>
          <p:cNvPr id="17" name="Left Brace 16"/>
          <p:cNvSpPr/>
          <p:nvPr/>
        </p:nvSpPr>
        <p:spPr>
          <a:xfrm flipH="1">
            <a:off x="11201400" y="3505200"/>
            <a:ext cx="1219200" cy="2743200"/>
          </a:xfrm>
          <a:prstGeom prst="leftBrace">
            <a:avLst>
              <a:gd name="adj1" fmla="val 2574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12496800" y="4191000"/>
            <a:ext cx="1524000" cy="1477328"/>
          </a:xfrm>
          <a:prstGeom prst="rect">
            <a:avLst/>
          </a:prstGeom>
          <a:noFill/>
        </p:spPr>
        <p:txBody>
          <a:bodyPr wrap="square" rtlCol="0">
            <a:spAutoFit/>
          </a:bodyPr>
          <a:lstStyle/>
          <a:p>
            <a:r>
              <a:rPr lang="en-US" dirty="0" smtClean="0"/>
              <a:t>Same story repeated. It becomes a perfect line upon line</a:t>
            </a:r>
            <a:endParaRPr lang="en-US" dirty="0"/>
          </a:p>
        </p:txBody>
      </p:sp>
      <p:sp>
        <p:nvSpPr>
          <p:cNvPr id="19" name="Oval 18"/>
          <p:cNvSpPr/>
          <p:nvPr/>
        </p:nvSpPr>
        <p:spPr>
          <a:xfrm>
            <a:off x="3048000" y="1752600"/>
            <a:ext cx="22098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05200" y="1905000"/>
            <a:ext cx="1371600" cy="381000"/>
          </a:xfrm>
          <a:prstGeom prst="rect">
            <a:avLst/>
          </a:prstGeom>
          <a:noFill/>
        </p:spPr>
        <p:txBody>
          <a:bodyPr wrap="square" rtlCol="0">
            <a:spAutoFit/>
          </a:bodyPr>
          <a:lstStyle/>
          <a:p>
            <a:r>
              <a:rPr lang="en-US" dirty="0" smtClean="0"/>
              <a:t> Bible Verse</a:t>
            </a:r>
            <a:endParaRPr lang="en-US" dirty="0"/>
          </a:p>
        </p:txBody>
      </p:sp>
      <p:cxnSp>
        <p:nvCxnSpPr>
          <p:cNvPr id="22" name="Straight Arrow Connector 21"/>
          <p:cNvCxnSpPr/>
          <p:nvPr/>
        </p:nvCxnSpPr>
        <p:spPr>
          <a:xfrm>
            <a:off x="5334000" y="2057400"/>
            <a:ext cx="1600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010400" y="1447800"/>
          <a:ext cx="6705600" cy="1447800"/>
        </p:xfrm>
        <a:graphic>
          <a:graphicData uri="http://schemas.openxmlformats.org/drawingml/2006/table">
            <a:tbl>
              <a:tblPr firstRow="1" bandRow="1">
                <a:tableStyleId>{5940675A-B579-460E-94D1-54222C63F5DA}</a:tableStyleId>
              </a:tblPr>
              <a:tblGrid>
                <a:gridCol w="609600"/>
                <a:gridCol w="2133600"/>
                <a:gridCol w="1981200"/>
                <a:gridCol w="1981200"/>
              </a:tblGrid>
              <a:tr h="48260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r>
              <a:tr h="482600">
                <a:tc>
                  <a:txBody>
                    <a:bodyPr/>
                    <a:lstStyle/>
                    <a:p>
                      <a:r>
                        <a:rPr lang="en-US" dirty="0" smtClean="0"/>
                        <a:t>1.</a:t>
                      </a:r>
                      <a:endParaRPr lang="en-US" dirty="0"/>
                    </a:p>
                  </a:txBody>
                  <a:tcPr/>
                </a:tc>
                <a:tc>
                  <a:txBody>
                    <a:bodyPr/>
                    <a:lstStyle/>
                    <a:p>
                      <a:r>
                        <a:rPr lang="en-US" dirty="0" smtClean="0"/>
                        <a:t>Says</a:t>
                      </a:r>
                      <a:r>
                        <a:rPr lang="en-US" baseline="0" dirty="0" smtClean="0"/>
                        <a:t> not now</a:t>
                      </a:r>
                      <a:endParaRPr lang="en-US" dirty="0"/>
                    </a:p>
                  </a:txBody>
                  <a:tcPr/>
                </a:tc>
                <a:tc>
                  <a:txBody>
                    <a:bodyPr/>
                    <a:lstStyle/>
                    <a:p>
                      <a:r>
                        <a:rPr lang="en-US" dirty="0" smtClean="0"/>
                        <a:t>Jacob</a:t>
                      </a:r>
                      <a:endParaRPr lang="en-US" dirty="0"/>
                    </a:p>
                  </a:txBody>
                  <a:tcPr/>
                </a:tc>
                <a:tc>
                  <a:txBody>
                    <a:bodyPr/>
                    <a:lstStyle/>
                    <a:p>
                      <a:r>
                        <a:rPr lang="en-US" dirty="0" smtClean="0"/>
                        <a:t>Corners</a:t>
                      </a:r>
                      <a:endParaRPr lang="en-US" dirty="0"/>
                    </a:p>
                  </a:txBody>
                  <a:tcPr/>
                </a:tc>
              </a:tr>
              <a:tr h="482600">
                <a:tc>
                  <a:txBody>
                    <a:bodyPr/>
                    <a:lstStyle/>
                    <a:p>
                      <a:r>
                        <a:rPr lang="en-US" dirty="0" smtClean="0"/>
                        <a:t>2.</a:t>
                      </a:r>
                      <a:endParaRPr lang="en-US" dirty="0"/>
                    </a:p>
                  </a:txBody>
                  <a:tcPr/>
                </a:tc>
                <a:tc>
                  <a:txBody>
                    <a:bodyPr/>
                    <a:lstStyle/>
                    <a:p>
                      <a:r>
                        <a:rPr lang="en-US" dirty="0" smtClean="0"/>
                        <a:t>Not night</a:t>
                      </a:r>
                      <a:endParaRPr lang="en-US" dirty="0"/>
                    </a:p>
                  </a:txBody>
                  <a:tcPr/>
                </a:tc>
                <a:tc>
                  <a:txBody>
                    <a:bodyPr/>
                    <a:lstStyle/>
                    <a:p>
                      <a:r>
                        <a:rPr lang="en-US" dirty="0" smtClean="0"/>
                        <a:t>Israel</a:t>
                      </a:r>
                      <a:endParaRPr lang="en-US" dirty="0"/>
                    </a:p>
                  </a:txBody>
                  <a:tcPr/>
                </a:tc>
                <a:tc>
                  <a:txBody>
                    <a:bodyPr/>
                    <a:lstStyle/>
                    <a:p>
                      <a:r>
                        <a:rPr lang="en-US" dirty="0" smtClean="0"/>
                        <a:t>Children</a:t>
                      </a:r>
                      <a:endParaRPr lang="en-US" dirty="0"/>
                    </a:p>
                  </a:txBody>
                  <a:tcPr/>
                </a:tc>
              </a:tr>
            </a:tbl>
          </a:graphicData>
        </a:graphic>
      </p:graphicFrame>
      <p:sp>
        <p:nvSpPr>
          <p:cNvPr id="28" name="TextBox 27"/>
          <p:cNvSpPr txBox="1"/>
          <p:nvPr/>
        </p:nvSpPr>
        <p:spPr>
          <a:xfrm>
            <a:off x="685800" y="3048000"/>
            <a:ext cx="762000" cy="369332"/>
          </a:xfrm>
          <a:prstGeom prst="rect">
            <a:avLst/>
          </a:prstGeom>
          <a:noFill/>
        </p:spPr>
        <p:txBody>
          <a:bodyPr wrap="square" rtlCol="0">
            <a:spAutoFit/>
          </a:bodyPr>
          <a:lstStyle/>
          <a:p>
            <a:r>
              <a:rPr lang="en-US" dirty="0" smtClean="0"/>
              <a:t>a 1</a:t>
            </a:r>
            <a:endParaRPr lang="en-US" dirty="0"/>
          </a:p>
        </p:txBody>
      </p:sp>
      <p:sp>
        <p:nvSpPr>
          <p:cNvPr id="29" name="TextBox 28"/>
          <p:cNvSpPr txBox="1"/>
          <p:nvPr/>
        </p:nvSpPr>
        <p:spPr>
          <a:xfrm>
            <a:off x="3352800" y="3124200"/>
            <a:ext cx="762000" cy="369332"/>
          </a:xfrm>
          <a:prstGeom prst="rect">
            <a:avLst/>
          </a:prstGeom>
          <a:noFill/>
        </p:spPr>
        <p:txBody>
          <a:bodyPr wrap="square" rtlCol="0">
            <a:spAutoFit/>
          </a:bodyPr>
          <a:lstStyle/>
          <a:p>
            <a:r>
              <a:rPr lang="en-US" dirty="0" smtClean="0"/>
              <a:t>b 1</a:t>
            </a:r>
            <a:endParaRPr lang="en-US" dirty="0"/>
          </a:p>
        </p:txBody>
      </p:sp>
      <p:sp>
        <p:nvSpPr>
          <p:cNvPr id="30" name="TextBox 29"/>
          <p:cNvSpPr txBox="1"/>
          <p:nvPr/>
        </p:nvSpPr>
        <p:spPr>
          <a:xfrm>
            <a:off x="5791200" y="5791200"/>
            <a:ext cx="762000" cy="369332"/>
          </a:xfrm>
          <a:prstGeom prst="rect">
            <a:avLst/>
          </a:prstGeom>
          <a:noFill/>
        </p:spPr>
        <p:txBody>
          <a:bodyPr wrap="square" rtlCol="0">
            <a:spAutoFit/>
          </a:bodyPr>
          <a:lstStyle/>
          <a:p>
            <a:r>
              <a:rPr lang="en-US" dirty="0" smtClean="0"/>
              <a:t>c 3</a:t>
            </a:r>
            <a:endParaRPr lang="en-US" dirty="0"/>
          </a:p>
        </p:txBody>
      </p:sp>
      <p:sp>
        <p:nvSpPr>
          <p:cNvPr id="31" name="TextBox 30"/>
          <p:cNvSpPr txBox="1"/>
          <p:nvPr/>
        </p:nvSpPr>
        <p:spPr>
          <a:xfrm>
            <a:off x="3352800" y="5715000"/>
            <a:ext cx="762000" cy="369332"/>
          </a:xfrm>
          <a:prstGeom prst="rect">
            <a:avLst/>
          </a:prstGeom>
          <a:noFill/>
        </p:spPr>
        <p:txBody>
          <a:bodyPr wrap="square" rtlCol="0">
            <a:spAutoFit/>
          </a:bodyPr>
          <a:lstStyle/>
          <a:p>
            <a:r>
              <a:rPr lang="en-US" dirty="0" smtClean="0"/>
              <a:t>b 3</a:t>
            </a:r>
            <a:endParaRPr lang="en-US" dirty="0"/>
          </a:p>
        </p:txBody>
      </p:sp>
      <p:sp>
        <p:nvSpPr>
          <p:cNvPr id="32" name="TextBox 31"/>
          <p:cNvSpPr txBox="1"/>
          <p:nvPr/>
        </p:nvSpPr>
        <p:spPr>
          <a:xfrm>
            <a:off x="5715000" y="4495800"/>
            <a:ext cx="762000" cy="369332"/>
          </a:xfrm>
          <a:prstGeom prst="rect">
            <a:avLst/>
          </a:prstGeom>
          <a:noFill/>
        </p:spPr>
        <p:txBody>
          <a:bodyPr wrap="square" rtlCol="0">
            <a:spAutoFit/>
          </a:bodyPr>
          <a:lstStyle/>
          <a:p>
            <a:r>
              <a:rPr lang="en-US" dirty="0" smtClean="0"/>
              <a:t>c 2</a:t>
            </a:r>
            <a:endParaRPr lang="en-US" dirty="0"/>
          </a:p>
        </p:txBody>
      </p:sp>
      <p:sp>
        <p:nvSpPr>
          <p:cNvPr id="33" name="TextBox 32"/>
          <p:cNvSpPr txBox="1"/>
          <p:nvPr/>
        </p:nvSpPr>
        <p:spPr>
          <a:xfrm>
            <a:off x="3352800" y="4419600"/>
            <a:ext cx="762000" cy="369332"/>
          </a:xfrm>
          <a:prstGeom prst="rect">
            <a:avLst/>
          </a:prstGeom>
          <a:noFill/>
        </p:spPr>
        <p:txBody>
          <a:bodyPr wrap="square" rtlCol="0">
            <a:spAutoFit/>
          </a:bodyPr>
          <a:lstStyle/>
          <a:p>
            <a:r>
              <a:rPr lang="en-US" dirty="0" smtClean="0"/>
              <a:t>b 2</a:t>
            </a:r>
            <a:endParaRPr lang="en-US" dirty="0"/>
          </a:p>
        </p:txBody>
      </p:sp>
      <p:sp>
        <p:nvSpPr>
          <p:cNvPr id="34" name="TextBox 33"/>
          <p:cNvSpPr txBox="1"/>
          <p:nvPr/>
        </p:nvSpPr>
        <p:spPr>
          <a:xfrm>
            <a:off x="762000" y="5791200"/>
            <a:ext cx="762000" cy="369332"/>
          </a:xfrm>
          <a:prstGeom prst="rect">
            <a:avLst/>
          </a:prstGeom>
          <a:noFill/>
        </p:spPr>
        <p:txBody>
          <a:bodyPr wrap="square" rtlCol="0">
            <a:spAutoFit/>
          </a:bodyPr>
          <a:lstStyle/>
          <a:p>
            <a:r>
              <a:rPr lang="en-US" dirty="0" smtClean="0"/>
              <a:t>a 3</a:t>
            </a:r>
            <a:endParaRPr lang="en-US" dirty="0"/>
          </a:p>
        </p:txBody>
      </p:sp>
      <p:sp>
        <p:nvSpPr>
          <p:cNvPr id="35" name="TextBox 34"/>
          <p:cNvSpPr txBox="1"/>
          <p:nvPr/>
        </p:nvSpPr>
        <p:spPr>
          <a:xfrm>
            <a:off x="685800" y="4495800"/>
            <a:ext cx="762000" cy="369332"/>
          </a:xfrm>
          <a:prstGeom prst="rect">
            <a:avLst/>
          </a:prstGeom>
          <a:noFill/>
        </p:spPr>
        <p:txBody>
          <a:bodyPr wrap="square" rtlCol="0">
            <a:spAutoFit/>
          </a:bodyPr>
          <a:lstStyle/>
          <a:p>
            <a:r>
              <a:rPr lang="en-US" dirty="0" smtClean="0"/>
              <a:t>a 2</a:t>
            </a:r>
            <a:endParaRPr lang="en-US" dirty="0"/>
          </a:p>
        </p:txBody>
      </p:sp>
      <p:sp>
        <p:nvSpPr>
          <p:cNvPr id="36" name="TextBox 35"/>
          <p:cNvSpPr txBox="1"/>
          <p:nvPr/>
        </p:nvSpPr>
        <p:spPr>
          <a:xfrm>
            <a:off x="5715000" y="3124200"/>
            <a:ext cx="762000" cy="369332"/>
          </a:xfrm>
          <a:prstGeom prst="rect">
            <a:avLst/>
          </a:prstGeom>
          <a:noFill/>
        </p:spPr>
        <p:txBody>
          <a:bodyPr wrap="square" rtlCol="0">
            <a:spAutoFit/>
          </a:bodyPr>
          <a:lstStyle/>
          <a:p>
            <a:r>
              <a:rPr lang="en-US" dirty="0" smtClean="0"/>
              <a:t>c 1</a:t>
            </a:r>
            <a:endParaRPr lang="en-US" dirty="0"/>
          </a:p>
        </p:txBody>
      </p:sp>
      <p:sp>
        <p:nvSpPr>
          <p:cNvPr id="38" name="TextBox 37"/>
          <p:cNvSpPr txBox="1"/>
          <p:nvPr/>
        </p:nvSpPr>
        <p:spPr>
          <a:xfrm>
            <a:off x="5257800" y="2209800"/>
            <a:ext cx="1828800" cy="307777"/>
          </a:xfrm>
          <a:prstGeom prst="rect">
            <a:avLst/>
          </a:prstGeom>
          <a:noFill/>
        </p:spPr>
        <p:txBody>
          <a:bodyPr wrap="square" rtlCol="0">
            <a:spAutoFit/>
          </a:bodyPr>
          <a:lstStyle/>
          <a:p>
            <a:r>
              <a:rPr lang="en-US" sz="1400" b="1" dirty="0" smtClean="0">
                <a:latin typeface="Ink Free" pitchFamily="66" charset="0"/>
              </a:rPr>
              <a:t>Ex. Numbers 24:17 </a:t>
            </a:r>
            <a:endParaRPr lang="en-US" sz="1400" b="1" dirty="0">
              <a:latin typeface="Ink Free"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stick figure"/>
          <p:cNvPicPr>
            <a:picLocks noChangeAspect="1" noChangeArrowheads="1"/>
          </p:cNvPicPr>
          <p:nvPr/>
        </p:nvPicPr>
        <p:blipFill>
          <a:blip r:embed="rId2" cstate="print"/>
          <a:srcRect/>
          <a:stretch>
            <a:fillRect/>
          </a:stretch>
        </p:blipFill>
        <p:spPr bwMode="auto">
          <a:xfrm>
            <a:off x="3429000" y="4038600"/>
            <a:ext cx="609599" cy="592449"/>
          </a:xfrm>
          <a:prstGeom prst="rect">
            <a:avLst/>
          </a:prstGeom>
          <a:noFill/>
        </p:spPr>
      </p:pic>
      <p:sp>
        <p:nvSpPr>
          <p:cNvPr id="2" name="Title 1"/>
          <p:cNvSpPr>
            <a:spLocks noGrp="1"/>
          </p:cNvSpPr>
          <p:nvPr>
            <p:ph type="title"/>
          </p:nvPr>
        </p:nvSpPr>
        <p:spPr/>
        <p:txBody>
          <a:bodyPr/>
          <a:lstStyle/>
          <a:p>
            <a:r>
              <a:rPr lang="en-US" u="sng" dirty="0" smtClean="0">
                <a:latin typeface="Bernard MT Condensed" pitchFamily="18" charset="0"/>
              </a:rPr>
              <a:t>The Z-rule</a:t>
            </a:r>
            <a:endParaRPr lang="en-US" dirty="0"/>
          </a:p>
        </p:txBody>
      </p:sp>
      <p:sp>
        <p:nvSpPr>
          <p:cNvPr id="3" name="TextBox 2"/>
          <p:cNvSpPr txBox="1"/>
          <p:nvPr/>
        </p:nvSpPr>
        <p:spPr>
          <a:xfrm>
            <a:off x="6324600" y="2590800"/>
            <a:ext cx="4876800" cy="2308324"/>
          </a:xfrm>
          <a:prstGeom prst="rect">
            <a:avLst/>
          </a:prstGeom>
          <a:noFill/>
        </p:spPr>
        <p:txBody>
          <a:bodyPr wrap="square" rtlCol="0">
            <a:spAutoFit/>
          </a:bodyPr>
          <a:lstStyle/>
          <a:p>
            <a:r>
              <a:rPr lang="en-US" sz="1600" dirty="0" smtClean="0">
                <a:latin typeface="Ink Free" pitchFamily="66" charset="0"/>
              </a:rPr>
              <a:t>Harbinger: </a:t>
            </a:r>
          </a:p>
          <a:p>
            <a:pPr marL="342900" indent="-342900">
              <a:buFont typeface="+mj-lt"/>
              <a:buAutoNum type="arabicPeriod"/>
            </a:pPr>
            <a:r>
              <a:rPr lang="en-US" sz="1600" dirty="0" smtClean="0">
                <a:latin typeface="Ink Free" pitchFamily="66" charset="0"/>
              </a:rPr>
              <a:t>A person or thing that announces or signals the approach of another  </a:t>
            </a:r>
          </a:p>
          <a:p>
            <a:pPr marL="342900" indent="-342900">
              <a:buFont typeface="+mj-lt"/>
              <a:buAutoNum type="arabicPeriod"/>
            </a:pPr>
            <a:r>
              <a:rPr lang="en-US" sz="1600" dirty="0" smtClean="0">
                <a:latin typeface="Ink Free" pitchFamily="66" charset="0"/>
              </a:rPr>
              <a:t>Something that foreshadows a future event: Something that gives an anticipatory sign of what is to come.</a:t>
            </a:r>
          </a:p>
          <a:p>
            <a:pPr marL="342900" indent="-342900">
              <a:buFont typeface="+mj-lt"/>
              <a:buAutoNum type="arabicPeriod"/>
            </a:pPr>
            <a:r>
              <a:rPr lang="en-US" sz="1600" dirty="0" smtClean="0">
                <a:latin typeface="Ink Free" pitchFamily="66" charset="0"/>
              </a:rPr>
              <a:t>A forerunner of something</a:t>
            </a:r>
          </a:p>
          <a:p>
            <a:pPr marL="342900" indent="-342900">
              <a:buFont typeface="+mj-lt"/>
              <a:buAutoNum type="arabicPeriod"/>
            </a:pPr>
            <a:r>
              <a:rPr lang="en-US" sz="1600" dirty="0" smtClean="0">
                <a:latin typeface="Ink Free" pitchFamily="66" charset="0"/>
              </a:rPr>
              <a:t>Is something that comes before and that shows what will follow in the future.</a:t>
            </a:r>
            <a:endParaRPr lang="en-US" sz="1600" dirty="0">
              <a:latin typeface="Ink Free" pitchFamily="66" charset="0"/>
            </a:endParaRPr>
          </a:p>
        </p:txBody>
      </p:sp>
      <p:sp>
        <p:nvSpPr>
          <p:cNvPr id="5" name="TextBox 4"/>
          <p:cNvSpPr txBox="1"/>
          <p:nvPr/>
        </p:nvSpPr>
        <p:spPr>
          <a:xfrm>
            <a:off x="457200" y="1295400"/>
            <a:ext cx="5943600" cy="1015663"/>
          </a:xfrm>
          <a:prstGeom prst="rect">
            <a:avLst/>
          </a:prstGeom>
          <a:noFill/>
        </p:spPr>
        <p:txBody>
          <a:bodyPr wrap="square" rtlCol="0">
            <a:spAutoFit/>
          </a:bodyPr>
          <a:lstStyle/>
          <a:p>
            <a:r>
              <a:rPr lang="en-US" sz="2000" dirty="0" smtClean="0">
                <a:latin typeface="Ink Free" pitchFamily="66" charset="0"/>
              </a:rPr>
              <a:t> Z-Rule: </a:t>
            </a:r>
          </a:p>
          <a:p>
            <a:r>
              <a:rPr lang="en-US" sz="2000" dirty="0" smtClean="0">
                <a:latin typeface="Ink Free" pitchFamily="66" charset="0"/>
              </a:rPr>
              <a:t>Going from symbol to person, which then points to the ultimate spiritual manifestation.</a:t>
            </a:r>
            <a:endParaRPr lang="en-US" sz="2000" dirty="0">
              <a:latin typeface="Ink Free" pitchFamily="66" charset="0"/>
            </a:endParaRPr>
          </a:p>
        </p:txBody>
      </p:sp>
      <p:sp>
        <p:nvSpPr>
          <p:cNvPr id="6" name="TextBox 5"/>
          <p:cNvSpPr txBox="1"/>
          <p:nvPr/>
        </p:nvSpPr>
        <p:spPr>
          <a:xfrm>
            <a:off x="609600" y="6474023"/>
            <a:ext cx="2971800" cy="307777"/>
          </a:xfrm>
          <a:prstGeom prst="rect">
            <a:avLst/>
          </a:prstGeom>
          <a:noFill/>
        </p:spPr>
        <p:txBody>
          <a:bodyPr wrap="square" rtlCol="0">
            <a:spAutoFit/>
          </a:bodyPr>
          <a:lstStyle/>
          <a:p>
            <a:pPr algn="ctr"/>
            <a:r>
              <a:rPr lang="en-US" sz="1400" dirty="0" smtClean="0"/>
              <a:t>Symbol is identical to the spiritual</a:t>
            </a:r>
            <a:endParaRPr lang="en-US" sz="1400" dirty="0"/>
          </a:p>
        </p:txBody>
      </p:sp>
      <p:sp>
        <p:nvSpPr>
          <p:cNvPr id="7" name="TextBox 6"/>
          <p:cNvSpPr txBox="1"/>
          <p:nvPr/>
        </p:nvSpPr>
        <p:spPr>
          <a:xfrm>
            <a:off x="6629400" y="1676400"/>
            <a:ext cx="4419600" cy="923330"/>
          </a:xfrm>
          <a:prstGeom prst="rect">
            <a:avLst/>
          </a:prstGeom>
          <a:noFill/>
        </p:spPr>
        <p:txBody>
          <a:bodyPr wrap="square" rtlCol="0">
            <a:spAutoFit/>
          </a:bodyPr>
          <a:lstStyle/>
          <a:p>
            <a:r>
              <a:rPr lang="en-US" dirty="0" smtClean="0">
                <a:latin typeface="Bell MT" pitchFamily="18" charset="0"/>
              </a:rPr>
              <a:t>Note that this star is not a type of this star. It can’t be a typology, but it can be a sign/harbinger.</a:t>
            </a:r>
            <a:endParaRPr lang="en-US" dirty="0">
              <a:latin typeface="Bell MT" pitchFamily="18" charset="0"/>
            </a:endParaRPr>
          </a:p>
        </p:txBody>
      </p:sp>
      <p:sp>
        <p:nvSpPr>
          <p:cNvPr id="8" name="TextBox 7"/>
          <p:cNvSpPr txBox="1"/>
          <p:nvPr/>
        </p:nvSpPr>
        <p:spPr>
          <a:xfrm>
            <a:off x="7162800" y="5029200"/>
            <a:ext cx="3276600" cy="1219200"/>
          </a:xfrm>
          <a:prstGeom prst="rect">
            <a:avLst/>
          </a:prstGeom>
          <a:noFill/>
        </p:spPr>
        <p:txBody>
          <a:bodyPr wrap="square" rtlCol="0">
            <a:spAutoFit/>
          </a:bodyPr>
          <a:lstStyle/>
          <a:p>
            <a:pPr algn="ctr"/>
            <a:r>
              <a:rPr lang="en-US" dirty="0" smtClean="0"/>
              <a:t>What you have to see with your eyes is a harbinger/sign that looks identical to what you read in inspired statements.</a:t>
            </a:r>
            <a:endParaRPr lang="en-US" dirty="0"/>
          </a:p>
        </p:txBody>
      </p:sp>
      <p:sp>
        <p:nvSpPr>
          <p:cNvPr id="9" name="TextBox 8"/>
          <p:cNvSpPr txBox="1"/>
          <p:nvPr/>
        </p:nvSpPr>
        <p:spPr>
          <a:xfrm>
            <a:off x="11430000" y="4419600"/>
            <a:ext cx="3048000" cy="2308324"/>
          </a:xfrm>
          <a:prstGeom prst="rect">
            <a:avLst/>
          </a:prstGeom>
          <a:noFill/>
        </p:spPr>
        <p:txBody>
          <a:bodyPr wrap="square" rtlCol="0">
            <a:spAutoFit/>
          </a:bodyPr>
          <a:lstStyle/>
          <a:p>
            <a:pPr>
              <a:buFont typeface="Arial" pitchFamily="34" charset="0"/>
              <a:buChar char="•"/>
            </a:pPr>
            <a:r>
              <a:rPr lang="en-US" sz="1600" dirty="0" smtClean="0">
                <a:latin typeface="Segoe UI Light" pitchFamily="34" charset="0"/>
                <a:cs typeface="Segoe UI Light" pitchFamily="34" charset="0"/>
              </a:rPr>
              <a:t>Not the same star—They do not equal one another </a:t>
            </a:r>
          </a:p>
          <a:p>
            <a:pPr>
              <a:buFont typeface="Arial" pitchFamily="34" charset="0"/>
              <a:buChar char="•"/>
            </a:pPr>
            <a:r>
              <a:rPr lang="en-US" sz="1600" dirty="0" smtClean="0">
                <a:latin typeface="Segoe UI Light" pitchFamily="34" charset="0"/>
                <a:cs typeface="Segoe UI Light" pitchFamily="34" charset="0"/>
              </a:rPr>
              <a:t>One points to the other one; It tells you that this is about to come.</a:t>
            </a:r>
          </a:p>
          <a:p>
            <a:pPr>
              <a:buFont typeface="Arial" pitchFamily="34" charset="0"/>
              <a:buChar char="•"/>
            </a:pPr>
            <a:r>
              <a:rPr lang="en-US" sz="1600" dirty="0" smtClean="0">
                <a:latin typeface="Segoe UI Light" pitchFamily="34" charset="0"/>
                <a:cs typeface="Segoe UI Light" pitchFamily="34" charset="0"/>
              </a:rPr>
              <a:t>They look the same even though they are not the same thing.</a:t>
            </a:r>
          </a:p>
          <a:p>
            <a:pPr>
              <a:buFont typeface="Arial" pitchFamily="34" charset="0"/>
              <a:buChar char="•"/>
            </a:pPr>
            <a:r>
              <a:rPr lang="en-US" sz="1600" dirty="0" smtClean="0">
                <a:latin typeface="Segoe UI Light" pitchFamily="34" charset="0"/>
                <a:cs typeface="Segoe UI Light" pitchFamily="34" charset="0"/>
              </a:rPr>
              <a:t>What you see is what you read</a:t>
            </a:r>
            <a:endParaRPr lang="en-US" sz="1600" dirty="0">
              <a:latin typeface="Segoe UI Light" pitchFamily="34" charset="0"/>
              <a:cs typeface="Segoe UI Light" pitchFamily="34" charset="0"/>
            </a:endParaRPr>
          </a:p>
        </p:txBody>
      </p:sp>
      <p:sp>
        <p:nvSpPr>
          <p:cNvPr id="10" name="TextBox 9"/>
          <p:cNvSpPr txBox="1"/>
          <p:nvPr/>
        </p:nvSpPr>
        <p:spPr>
          <a:xfrm>
            <a:off x="3886200" y="5181600"/>
            <a:ext cx="2514600" cy="1323439"/>
          </a:xfrm>
          <a:prstGeom prst="rect">
            <a:avLst/>
          </a:prstGeom>
          <a:noFill/>
        </p:spPr>
        <p:txBody>
          <a:bodyPr wrap="square" rtlCol="0">
            <a:spAutoFit/>
          </a:bodyPr>
          <a:lstStyle/>
          <a:p>
            <a:r>
              <a:rPr lang="en-US" sz="1600" dirty="0" smtClean="0">
                <a:latin typeface="Segoe UI Light" pitchFamily="34" charset="0"/>
                <a:cs typeface="Segoe UI Light" pitchFamily="34" charset="0"/>
              </a:rPr>
              <a:t>We can’t just jump from the star to Christ. If you don’t do it properly, somewhere, sometime, you can make a mistake.</a:t>
            </a:r>
            <a:endParaRPr lang="en-US" sz="1600" dirty="0">
              <a:latin typeface="Segoe UI Light" pitchFamily="34" charset="0"/>
              <a:cs typeface="Segoe UI Light" pitchFamily="34" charset="0"/>
            </a:endParaRPr>
          </a:p>
        </p:txBody>
      </p:sp>
      <p:sp>
        <p:nvSpPr>
          <p:cNvPr id="11" name="5-Point Star 10"/>
          <p:cNvSpPr/>
          <p:nvPr/>
        </p:nvSpPr>
        <p:spPr>
          <a:xfrm>
            <a:off x="838200" y="4038600"/>
            <a:ext cx="381000" cy="381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4" descr="Image result for cross"/>
          <p:cNvPicPr>
            <a:picLocks noChangeAspect="1" noChangeArrowheads="1"/>
          </p:cNvPicPr>
          <p:nvPr/>
        </p:nvPicPr>
        <p:blipFill>
          <a:blip r:embed="rId3" cstate="print"/>
          <a:srcRect/>
          <a:stretch>
            <a:fillRect/>
          </a:stretch>
        </p:blipFill>
        <p:spPr bwMode="auto">
          <a:xfrm>
            <a:off x="3505200" y="5181600"/>
            <a:ext cx="381000" cy="381000"/>
          </a:xfrm>
          <a:prstGeom prst="rect">
            <a:avLst/>
          </a:prstGeom>
          <a:noFill/>
        </p:spPr>
      </p:pic>
      <p:sp>
        <p:nvSpPr>
          <p:cNvPr id="16" name="TextBox 15"/>
          <p:cNvSpPr txBox="1"/>
          <p:nvPr/>
        </p:nvSpPr>
        <p:spPr>
          <a:xfrm>
            <a:off x="3733800" y="3962400"/>
            <a:ext cx="609600" cy="307777"/>
          </a:xfrm>
          <a:prstGeom prst="rect">
            <a:avLst/>
          </a:prstGeom>
          <a:noFill/>
        </p:spPr>
        <p:txBody>
          <a:bodyPr wrap="square" rtlCol="0">
            <a:spAutoFit/>
          </a:bodyPr>
          <a:lstStyle/>
          <a:p>
            <a:pPr algn="ctr"/>
            <a:r>
              <a:rPr lang="en-US" sz="1400" dirty="0" smtClean="0"/>
              <a:t>David</a:t>
            </a:r>
            <a:endParaRPr lang="en-US" sz="1400" dirty="0"/>
          </a:p>
        </p:txBody>
      </p:sp>
      <p:sp>
        <p:nvSpPr>
          <p:cNvPr id="17" name="TextBox 16"/>
          <p:cNvSpPr txBox="1"/>
          <p:nvPr/>
        </p:nvSpPr>
        <p:spPr>
          <a:xfrm>
            <a:off x="1371600" y="4191000"/>
            <a:ext cx="1981200" cy="307777"/>
          </a:xfrm>
          <a:prstGeom prst="rect">
            <a:avLst/>
          </a:prstGeom>
          <a:noFill/>
        </p:spPr>
        <p:txBody>
          <a:bodyPr wrap="square" rtlCol="0">
            <a:spAutoFit/>
          </a:bodyPr>
          <a:lstStyle/>
          <a:p>
            <a:pPr algn="ctr"/>
            <a:r>
              <a:rPr lang="en-US" sz="1400" dirty="0" smtClean="0">
                <a:latin typeface="Ink Free" pitchFamily="66" charset="0"/>
              </a:rPr>
              <a:t>Is pointing to </a:t>
            </a:r>
            <a:endParaRPr lang="en-US" sz="1400" dirty="0">
              <a:latin typeface="Ink Free" pitchFamily="66" charset="0"/>
            </a:endParaRPr>
          </a:p>
        </p:txBody>
      </p:sp>
      <p:sp>
        <p:nvSpPr>
          <p:cNvPr id="18" name="TextBox 17"/>
          <p:cNvSpPr txBox="1"/>
          <p:nvPr/>
        </p:nvSpPr>
        <p:spPr>
          <a:xfrm>
            <a:off x="609600" y="3657600"/>
            <a:ext cx="990600" cy="369332"/>
          </a:xfrm>
          <a:prstGeom prst="rect">
            <a:avLst/>
          </a:prstGeom>
          <a:noFill/>
        </p:spPr>
        <p:txBody>
          <a:bodyPr wrap="square" rtlCol="0">
            <a:spAutoFit/>
          </a:bodyPr>
          <a:lstStyle/>
          <a:p>
            <a:r>
              <a:rPr lang="en-US" u="sng" dirty="0" smtClean="0"/>
              <a:t>Natural</a:t>
            </a:r>
            <a:endParaRPr lang="en-US" u="sng" dirty="0"/>
          </a:p>
        </p:txBody>
      </p:sp>
      <p:sp>
        <p:nvSpPr>
          <p:cNvPr id="19" name="TextBox 18"/>
          <p:cNvSpPr txBox="1"/>
          <p:nvPr/>
        </p:nvSpPr>
        <p:spPr>
          <a:xfrm>
            <a:off x="3200400" y="3657600"/>
            <a:ext cx="990600" cy="369332"/>
          </a:xfrm>
          <a:prstGeom prst="rect">
            <a:avLst/>
          </a:prstGeom>
          <a:noFill/>
        </p:spPr>
        <p:txBody>
          <a:bodyPr wrap="square" rtlCol="0">
            <a:spAutoFit/>
          </a:bodyPr>
          <a:lstStyle/>
          <a:p>
            <a:r>
              <a:rPr lang="en-US" u="sng" dirty="0" smtClean="0"/>
              <a:t>Spiritual</a:t>
            </a:r>
            <a:endParaRPr lang="en-US" u="sng" dirty="0"/>
          </a:p>
        </p:txBody>
      </p:sp>
      <p:cxnSp>
        <p:nvCxnSpPr>
          <p:cNvPr id="21" name="Straight Arrow Connector 20"/>
          <p:cNvCxnSpPr/>
          <p:nvPr/>
        </p:nvCxnSpPr>
        <p:spPr>
          <a:xfrm>
            <a:off x="1524000" y="4191000"/>
            <a:ext cx="17526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1524000" y="4267200"/>
            <a:ext cx="1766008" cy="10568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66800" y="4800600"/>
            <a:ext cx="914400" cy="338554"/>
          </a:xfrm>
          <a:prstGeom prst="rect">
            <a:avLst/>
          </a:prstGeom>
          <a:noFill/>
        </p:spPr>
        <p:txBody>
          <a:bodyPr wrap="square" rtlCol="0">
            <a:spAutoFit/>
          </a:bodyPr>
          <a:lstStyle/>
          <a:p>
            <a:r>
              <a:rPr lang="en-US" sz="1600" dirty="0" smtClean="0">
                <a:latin typeface="Modern No. 20" pitchFamily="18" charset="0"/>
              </a:rPr>
              <a:t>Step #2</a:t>
            </a:r>
            <a:endParaRPr lang="en-US" sz="1600" dirty="0">
              <a:latin typeface="Modern No. 20" pitchFamily="18" charset="0"/>
            </a:endParaRPr>
          </a:p>
        </p:txBody>
      </p:sp>
      <p:sp>
        <p:nvSpPr>
          <p:cNvPr id="25" name="TextBox 24"/>
          <p:cNvSpPr txBox="1"/>
          <p:nvPr/>
        </p:nvSpPr>
        <p:spPr>
          <a:xfrm>
            <a:off x="1905000" y="3810000"/>
            <a:ext cx="838200" cy="338554"/>
          </a:xfrm>
          <a:prstGeom prst="rect">
            <a:avLst/>
          </a:prstGeom>
          <a:noFill/>
        </p:spPr>
        <p:txBody>
          <a:bodyPr wrap="square" rtlCol="0">
            <a:spAutoFit/>
          </a:bodyPr>
          <a:lstStyle/>
          <a:p>
            <a:r>
              <a:rPr lang="en-US" sz="1600" dirty="0" smtClean="0">
                <a:latin typeface="Modern No. 20" pitchFamily="18" charset="0"/>
              </a:rPr>
              <a:t>Step #1</a:t>
            </a:r>
            <a:endParaRPr lang="en-US" sz="1600" dirty="0">
              <a:latin typeface="Modern No. 20" pitchFamily="18" charset="0"/>
            </a:endParaRPr>
          </a:p>
        </p:txBody>
      </p:sp>
      <p:sp>
        <p:nvSpPr>
          <p:cNvPr id="26" name="TextBox 25"/>
          <p:cNvSpPr txBox="1"/>
          <p:nvPr/>
        </p:nvSpPr>
        <p:spPr>
          <a:xfrm>
            <a:off x="1981200" y="5105400"/>
            <a:ext cx="914400" cy="338554"/>
          </a:xfrm>
          <a:prstGeom prst="rect">
            <a:avLst/>
          </a:prstGeom>
          <a:noFill/>
        </p:spPr>
        <p:txBody>
          <a:bodyPr wrap="square" rtlCol="0">
            <a:spAutoFit/>
          </a:bodyPr>
          <a:lstStyle/>
          <a:p>
            <a:r>
              <a:rPr lang="en-US" sz="1600" dirty="0" smtClean="0">
                <a:latin typeface="Modern No. 20" pitchFamily="18" charset="0"/>
              </a:rPr>
              <a:t>Step #3</a:t>
            </a:r>
            <a:endParaRPr lang="en-US" sz="1600" dirty="0">
              <a:latin typeface="Modern No. 20" pitchFamily="18" charset="0"/>
            </a:endParaRPr>
          </a:p>
        </p:txBody>
      </p:sp>
      <p:cxnSp>
        <p:nvCxnSpPr>
          <p:cNvPr id="27" name="Straight Arrow Connector 26"/>
          <p:cNvCxnSpPr/>
          <p:nvPr/>
        </p:nvCxnSpPr>
        <p:spPr>
          <a:xfrm>
            <a:off x="1600200" y="5410200"/>
            <a:ext cx="18288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85800" y="2819400"/>
            <a:ext cx="2438400" cy="369332"/>
          </a:xfrm>
          <a:prstGeom prst="rect">
            <a:avLst/>
          </a:prstGeom>
          <a:noFill/>
        </p:spPr>
        <p:txBody>
          <a:bodyPr wrap="square" rtlCol="0">
            <a:spAutoFit/>
          </a:bodyPr>
          <a:lstStyle/>
          <a:p>
            <a:r>
              <a:rPr lang="en-US" dirty="0" smtClean="0">
                <a:latin typeface="Modern No. 20" pitchFamily="18" charset="0"/>
              </a:rPr>
              <a:t>Ex. Word study on star</a:t>
            </a:r>
            <a:endParaRPr lang="en-US" dirty="0">
              <a:latin typeface="Modern No. 20" pitchFamily="18" charset="0"/>
            </a:endParaRPr>
          </a:p>
        </p:txBody>
      </p:sp>
      <p:sp>
        <p:nvSpPr>
          <p:cNvPr id="29" name="TextBox 28"/>
          <p:cNvSpPr txBox="1"/>
          <p:nvPr/>
        </p:nvSpPr>
        <p:spPr>
          <a:xfrm>
            <a:off x="762000" y="3124200"/>
            <a:ext cx="2362200" cy="338554"/>
          </a:xfrm>
          <a:prstGeom prst="rect">
            <a:avLst/>
          </a:prstGeom>
          <a:noFill/>
        </p:spPr>
        <p:txBody>
          <a:bodyPr wrap="square" rtlCol="0">
            <a:spAutoFit/>
          </a:bodyPr>
          <a:lstStyle/>
          <a:p>
            <a:r>
              <a:rPr lang="en-US" sz="1600" dirty="0" smtClean="0">
                <a:latin typeface="Ink Free" pitchFamily="66" charset="0"/>
              </a:rPr>
              <a:t>Numbers 24:17</a:t>
            </a:r>
            <a:endParaRPr lang="en-US" sz="1600" dirty="0">
              <a:latin typeface="Ink Free" pitchFamily="66" charset="0"/>
            </a:endParaRPr>
          </a:p>
        </p:txBody>
      </p:sp>
      <p:sp>
        <p:nvSpPr>
          <p:cNvPr id="33" name="TextBox 32"/>
          <p:cNvSpPr txBox="1"/>
          <p:nvPr/>
        </p:nvSpPr>
        <p:spPr>
          <a:xfrm>
            <a:off x="4038600" y="2438400"/>
            <a:ext cx="2133600" cy="1169551"/>
          </a:xfrm>
          <a:prstGeom prst="rect">
            <a:avLst/>
          </a:prstGeom>
          <a:noFill/>
        </p:spPr>
        <p:txBody>
          <a:bodyPr wrap="square" rtlCol="0">
            <a:spAutoFit/>
          </a:bodyPr>
          <a:lstStyle/>
          <a:p>
            <a:pPr algn="ctr"/>
            <a:r>
              <a:rPr lang="en-US" sz="1400" dirty="0" smtClean="0"/>
              <a:t>The wise men understood Balaam's prophecy. As we read the prophecy, we too could understand the prophecy</a:t>
            </a:r>
            <a:endParaRPr lang="en-US" sz="1400" dirty="0"/>
          </a:p>
        </p:txBody>
      </p:sp>
      <p:sp>
        <p:nvSpPr>
          <p:cNvPr id="34" name="TextBox 33"/>
          <p:cNvSpPr txBox="1"/>
          <p:nvPr/>
        </p:nvSpPr>
        <p:spPr>
          <a:xfrm>
            <a:off x="685800" y="5867400"/>
            <a:ext cx="2895600" cy="584775"/>
          </a:xfrm>
          <a:prstGeom prst="rect">
            <a:avLst/>
          </a:prstGeom>
          <a:noFill/>
        </p:spPr>
        <p:txBody>
          <a:bodyPr wrap="square" rtlCol="0">
            <a:spAutoFit/>
          </a:bodyPr>
          <a:lstStyle/>
          <a:p>
            <a:pPr algn="ctr"/>
            <a:r>
              <a:rPr lang="en-US" sz="1600" dirty="0" smtClean="0"/>
              <a:t>The sign has to be identical to the object it is pointing to.</a:t>
            </a:r>
            <a:endParaRPr lang="en-US" sz="1600" dirty="0"/>
          </a:p>
        </p:txBody>
      </p:sp>
      <p:pic>
        <p:nvPicPr>
          <p:cNvPr id="31" name="Picture 2" descr="Image result for stick figure"/>
          <p:cNvPicPr>
            <a:picLocks noChangeAspect="1" noChangeArrowheads="1"/>
          </p:cNvPicPr>
          <p:nvPr/>
        </p:nvPicPr>
        <p:blipFill>
          <a:blip r:embed="rId2" cstate="print"/>
          <a:srcRect/>
          <a:stretch>
            <a:fillRect/>
          </a:stretch>
        </p:blipFill>
        <p:spPr bwMode="auto">
          <a:xfrm>
            <a:off x="838200" y="5334000"/>
            <a:ext cx="609599" cy="592449"/>
          </a:xfrm>
          <a:prstGeom prst="rect">
            <a:avLst/>
          </a:prstGeom>
          <a:noFill/>
        </p:spPr>
      </p:pic>
      <p:sp>
        <p:nvSpPr>
          <p:cNvPr id="35" name="TextBox 34"/>
          <p:cNvSpPr txBox="1"/>
          <p:nvPr/>
        </p:nvSpPr>
        <p:spPr>
          <a:xfrm>
            <a:off x="762000" y="5105400"/>
            <a:ext cx="609600" cy="307777"/>
          </a:xfrm>
          <a:prstGeom prst="rect">
            <a:avLst/>
          </a:prstGeom>
          <a:noFill/>
        </p:spPr>
        <p:txBody>
          <a:bodyPr wrap="square" rtlCol="0">
            <a:spAutoFit/>
          </a:bodyPr>
          <a:lstStyle/>
          <a:p>
            <a:pPr algn="ctr"/>
            <a:r>
              <a:rPr lang="en-US" sz="1400" dirty="0" smtClean="0"/>
              <a:t>David</a:t>
            </a:r>
            <a:endParaRPr lang="en-US" sz="1400" dirty="0"/>
          </a:p>
        </p:txBody>
      </p:sp>
      <p:sp>
        <p:nvSpPr>
          <p:cNvPr id="38" name="TextBox 37"/>
          <p:cNvSpPr txBox="1"/>
          <p:nvPr/>
        </p:nvSpPr>
        <p:spPr>
          <a:xfrm>
            <a:off x="1447800" y="5410200"/>
            <a:ext cx="1981200" cy="307777"/>
          </a:xfrm>
          <a:prstGeom prst="rect">
            <a:avLst/>
          </a:prstGeom>
          <a:noFill/>
        </p:spPr>
        <p:txBody>
          <a:bodyPr wrap="square" rtlCol="0">
            <a:spAutoFit/>
          </a:bodyPr>
          <a:lstStyle/>
          <a:p>
            <a:pPr algn="ctr"/>
            <a:r>
              <a:rPr lang="en-US" sz="1400" dirty="0" smtClean="0">
                <a:latin typeface="Ink Free" pitchFamily="66" charset="0"/>
              </a:rPr>
              <a:t>Is pointing to </a:t>
            </a:r>
            <a:endParaRPr lang="en-US" sz="1400" dirty="0">
              <a:latin typeface="Ink Free" pitchFamily="66" charset="0"/>
            </a:endParaRPr>
          </a:p>
        </p:txBody>
      </p:sp>
      <p:cxnSp>
        <p:nvCxnSpPr>
          <p:cNvPr id="41" name="Straight Arrow Connector 40"/>
          <p:cNvCxnSpPr/>
          <p:nvPr/>
        </p:nvCxnSpPr>
        <p:spPr>
          <a:xfrm rot="5400000">
            <a:off x="3505200" y="2667000"/>
            <a:ext cx="533400" cy="53340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1734800" y="4038600"/>
            <a:ext cx="2514600" cy="369332"/>
          </a:xfrm>
          <a:prstGeom prst="rect">
            <a:avLst/>
          </a:prstGeom>
          <a:noFill/>
        </p:spPr>
        <p:txBody>
          <a:bodyPr wrap="square" rtlCol="0">
            <a:spAutoFit/>
          </a:bodyPr>
          <a:lstStyle/>
          <a:p>
            <a:pPr algn="ctr"/>
            <a:r>
              <a:rPr lang="en-US" b="1" dirty="0" smtClean="0"/>
              <a:t>KEY NOTE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additive="base">
                                        <p:cTn id="3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2000"/>
                                        <p:tgtEl>
                                          <p:spTgt spid="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2">
                                            <p:txEl>
                                              <p:pRg st="0" end="0"/>
                                            </p:txEl>
                                          </p:spTgt>
                                        </p:tgtEl>
                                        <p:attrNameLst>
                                          <p:attrName>style.visibility</p:attrName>
                                        </p:attrNameLst>
                                      </p:cBhvr>
                                      <p:to>
                                        <p:strVal val="visible"/>
                                      </p:to>
                                    </p:set>
                                    <p:animEffect transition="in" filter="fade">
                                      <p:cBhvr>
                                        <p:cTn id="57" dur="2000"/>
                                        <p:tgtEl>
                                          <p:spTgt spid="42">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9">
                                            <p:txEl>
                                              <p:pRg st="0" end="0"/>
                                            </p:txEl>
                                          </p:spTgt>
                                        </p:tgtEl>
                                        <p:attrNameLst>
                                          <p:attrName>style.visibility</p:attrName>
                                        </p:attrNameLst>
                                      </p:cBhvr>
                                      <p:to>
                                        <p:strVal val="visible"/>
                                      </p:to>
                                    </p:set>
                                    <p:anim calcmode="lin" valueType="num">
                                      <p:cBhvr additive="base">
                                        <p:cTn id="6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9">
                                            <p:txEl>
                                              <p:pRg st="1" end="1"/>
                                            </p:txEl>
                                          </p:spTgt>
                                        </p:tgtEl>
                                        <p:attrNameLst>
                                          <p:attrName>style.visibility</p:attrName>
                                        </p:attrNameLst>
                                      </p:cBhvr>
                                      <p:to>
                                        <p:strVal val="visible"/>
                                      </p:to>
                                    </p:set>
                                    <p:anim calcmode="lin" valueType="num">
                                      <p:cBhvr additive="base">
                                        <p:cTn id="68"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9">
                                            <p:txEl>
                                              <p:pRg st="2" end="2"/>
                                            </p:txEl>
                                          </p:spTgt>
                                        </p:tgtEl>
                                        <p:attrNameLst>
                                          <p:attrName>style.visibility</p:attrName>
                                        </p:attrNameLst>
                                      </p:cBhvr>
                                      <p:to>
                                        <p:strVal val="visible"/>
                                      </p:to>
                                    </p:set>
                                    <p:anim calcmode="lin" valueType="num">
                                      <p:cBhvr additive="base">
                                        <p:cTn id="74"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9">
                                            <p:txEl>
                                              <p:pRg st="3" end="3"/>
                                            </p:txEl>
                                          </p:spTgt>
                                        </p:tgtEl>
                                        <p:attrNameLst>
                                          <p:attrName>style.visibility</p:attrName>
                                        </p:attrNameLst>
                                      </p:cBhvr>
                                      <p:to>
                                        <p:strVal val="visible"/>
                                      </p:to>
                                    </p:set>
                                    <p:anim calcmode="lin" valueType="num">
                                      <p:cBhvr additive="base">
                                        <p:cTn id="80"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7" grpId="0" build="p"/>
      <p:bldP spid="8" grpId="0" build="p"/>
      <p:bldP spid="9" grpId="0" build="p"/>
      <p:bldP spid="4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dern No. 20" pitchFamily="18" charset="0"/>
              </a:rPr>
              <a:t>Summary</a:t>
            </a:r>
            <a:endParaRPr lang="en-US" dirty="0"/>
          </a:p>
        </p:txBody>
      </p:sp>
      <p:sp>
        <p:nvSpPr>
          <p:cNvPr id="4" name="TextBox 3"/>
          <p:cNvSpPr txBox="1"/>
          <p:nvPr/>
        </p:nvSpPr>
        <p:spPr>
          <a:xfrm>
            <a:off x="914400" y="1524000"/>
            <a:ext cx="5791200" cy="584775"/>
          </a:xfrm>
          <a:prstGeom prst="rect">
            <a:avLst/>
          </a:prstGeom>
          <a:noFill/>
        </p:spPr>
        <p:txBody>
          <a:bodyPr wrap="square" rtlCol="0">
            <a:spAutoFit/>
          </a:bodyPr>
          <a:lstStyle/>
          <a:p>
            <a:r>
              <a:rPr lang="en-US" sz="3200" dirty="0" smtClean="0">
                <a:latin typeface="Modern No. 20" pitchFamily="18" charset="0"/>
              </a:rPr>
              <a:t>Does a line/reform line ever stop?</a:t>
            </a:r>
            <a:endParaRPr lang="en-US" sz="3200" dirty="0">
              <a:latin typeface="Modern No. 20" pitchFamily="18" charset="0"/>
            </a:endParaRPr>
          </a:p>
        </p:txBody>
      </p:sp>
      <p:sp>
        <p:nvSpPr>
          <p:cNvPr id="5" name="TextBox 4"/>
          <p:cNvSpPr txBox="1"/>
          <p:nvPr/>
        </p:nvSpPr>
        <p:spPr>
          <a:xfrm>
            <a:off x="914400" y="2209800"/>
            <a:ext cx="6477000" cy="1477328"/>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No.  A line does not stop because time (history) does not stop. It’s progressive. However, a line can be broken because there are set parts/dispensations in every line that tells something about a particular event(s) on a line (or in time), which in turn indicates a beginning and a end of various times on a line.</a:t>
            </a:r>
            <a:endParaRPr lang="en-US" dirty="0">
              <a:latin typeface="Segoe UI Light" pitchFamily="34" charset="0"/>
              <a:cs typeface="Segoe UI Light" pitchFamily="34" charset="0"/>
            </a:endParaRPr>
          </a:p>
        </p:txBody>
      </p:sp>
      <p:sp>
        <p:nvSpPr>
          <p:cNvPr id="7" name="TextBox 6"/>
          <p:cNvSpPr txBox="1"/>
          <p:nvPr/>
        </p:nvSpPr>
        <p:spPr>
          <a:xfrm>
            <a:off x="990600" y="3886200"/>
            <a:ext cx="6096000" cy="1477328"/>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In order to apply this concept correctly, we need to understand:</a:t>
            </a:r>
          </a:p>
          <a:p>
            <a:pPr marL="342900" indent="-342900">
              <a:buFont typeface="+mj-lt"/>
              <a:buAutoNum type="arabicPeriod"/>
            </a:pPr>
            <a:r>
              <a:rPr lang="en-US" dirty="0" smtClean="0">
                <a:latin typeface="Segoe UI Light" pitchFamily="34" charset="0"/>
                <a:cs typeface="Segoe UI Light" pitchFamily="34" charset="0"/>
              </a:rPr>
              <a:t>Progression and line upon line</a:t>
            </a:r>
          </a:p>
          <a:p>
            <a:pPr marL="342900" indent="-342900">
              <a:buFont typeface="+mj-lt"/>
              <a:buAutoNum type="arabicPeriod"/>
            </a:pPr>
            <a:r>
              <a:rPr lang="en-US" dirty="0" smtClean="0">
                <a:latin typeface="Segoe UI Light" pitchFamily="34" charset="0"/>
                <a:cs typeface="Segoe UI Light" pitchFamily="34" charset="0"/>
              </a:rPr>
              <a:t>The Z-rule</a:t>
            </a:r>
          </a:p>
          <a:p>
            <a:pPr marL="342900" indent="-342900">
              <a:buFont typeface="+mj-lt"/>
              <a:buAutoNum type="arabicPeriod"/>
            </a:pPr>
            <a:r>
              <a:rPr lang="en-US" dirty="0" smtClean="0">
                <a:latin typeface="Segoe UI Light" pitchFamily="34" charset="0"/>
                <a:cs typeface="Segoe UI Light" pitchFamily="34" charset="0"/>
              </a:rPr>
              <a:t>Harbinger/Sign </a:t>
            </a:r>
            <a:endParaRPr lang="en-US" dirty="0">
              <a:latin typeface="Segoe UI Light" pitchFamily="34" charset="0"/>
              <a:cs typeface="Segoe UI Light" pitchFamily="34" charset="0"/>
            </a:endParaRPr>
          </a:p>
        </p:txBody>
      </p:sp>
      <p:sp>
        <p:nvSpPr>
          <p:cNvPr id="9" name="TextBox 8"/>
          <p:cNvSpPr txBox="1"/>
          <p:nvPr/>
        </p:nvSpPr>
        <p:spPr>
          <a:xfrm>
            <a:off x="990600" y="5486400"/>
            <a:ext cx="6705600" cy="923330"/>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Those reform lines (histories) can be built perfectly one upon another to reveal information about future events to come pertaining to other lines (or history)</a:t>
            </a:r>
            <a:endParaRPr lang="en-US" dirty="0">
              <a:latin typeface="Segoe UI Light" pitchFamily="34" charset="0"/>
              <a:cs typeface="Segoe UI Light" pitchFamily="34" charset="0"/>
            </a:endParaRPr>
          </a:p>
        </p:txBody>
      </p:sp>
      <p:sp>
        <p:nvSpPr>
          <p:cNvPr id="10" name="TextBox 9"/>
          <p:cNvSpPr txBox="1"/>
          <p:nvPr/>
        </p:nvSpPr>
        <p:spPr>
          <a:xfrm>
            <a:off x="7620000" y="3810000"/>
            <a:ext cx="6019800" cy="1200329"/>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Parables, patterns, or structure provide addition information, depending on the kind of parable used, to help us see similarities of histories to identify what another or future history will look like.</a:t>
            </a:r>
            <a:endParaRPr lang="en-US" dirty="0">
              <a:latin typeface="Segoe UI Light" pitchFamily="34" charset="0"/>
              <a:cs typeface="Segoe UI Light" pitchFamily="34" charset="0"/>
            </a:endParaRPr>
          </a:p>
        </p:txBody>
      </p:sp>
      <p:sp>
        <p:nvSpPr>
          <p:cNvPr id="11" name="TextBox 10"/>
          <p:cNvSpPr txBox="1"/>
          <p:nvPr/>
        </p:nvSpPr>
        <p:spPr>
          <a:xfrm>
            <a:off x="7620000" y="2362200"/>
            <a:ext cx="6172200" cy="1200329"/>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Ellen G. White, in her writings, mixes the concept of line upon line with the concept of progression. When she does a history and then a progression, the combination of these two opens up light for us to understand our own history.</a:t>
            </a:r>
            <a:endParaRPr lang="en-US" dirty="0">
              <a:latin typeface="Segoe UI Light" pitchFamily="34" charset="0"/>
              <a:cs typeface="Segoe UI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2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20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fade">
                                      <p:cBhvr>
                                        <p:cTn id="37" dur="20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fade">
                                      <p:cBhvr>
                                        <p:cTn id="4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P spid="9" grpId="0" build="p"/>
      <p:bldP spid="10"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152400"/>
            <a:ext cx="11065931" cy="1143000"/>
          </a:xfrm>
        </p:spPr>
        <p:txBody>
          <a:bodyPr>
            <a:noAutofit/>
          </a:bodyPr>
          <a:lstStyle/>
          <a:p>
            <a:r>
              <a:rPr lang="en-US" sz="4000" b="1" dirty="0" smtClean="0">
                <a:latin typeface="Modern No. 20" pitchFamily="18" charset="0"/>
              </a:rPr>
              <a:t>Importance of Understanding the Correct      	Methodology</a:t>
            </a:r>
            <a:endParaRPr lang="en-US" sz="4000" b="1" dirty="0">
              <a:latin typeface="Modern No. 20" pitchFamily="18" charset="0"/>
            </a:endParaRPr>
          </a:p>
        </p:txBody>
      </p:sp>
      <p:sp>
        <p:nvSpPr>
          <p:cNvPr id="5" name="TextBox 4"/>
          <p:cNvSpPr txBox="1"/>
          <p:nvPr/>
        </p:nvSpPr>
        <p:spPr>
          <a:xfrm>
            <a:off x="7391400" y="2209800"/>
            <a:ext cx="6400800" cy="954107"/>
          </a:xfrm>
          <a:prstGeom prst="rect">
            <a:avLst/>
          </a:prstGeom>
          <a:noFill/>
        </p:spPr>
        <p:txBody>
          <a:bodyPr wrap="square" rtlCol="0">
            <a:spAutoFit/>
          </a:bodyPr>
          <a:lstStyle/>
          <a:p>
            <a:r>
              <a:rPr lang="en-US" sz="2800" b="1" dirty="0" smtClean="0">
                <a:latin typeface="Californian FB" pitchFamily="18" charset="0"/>
              </a:rPr>
              <a:t>Why did the 70 disciples choose to walk no more with Jesus?</a:t>
            </a:r>
            <a:endParaRPr lang="en-US" sz="2800" b="1" dirty="0">
              <a:latin typeface="Californian FB" pitchFamily="18" charset="0"/>
            </a:endParaRPr>
          </a:p>
        </p:txBody>
      </p:sp>
      <p:sp>
        <p:nvSpPr>
          <p:cNvPr id="1026" name="Rectangle 2"/>
          <p:cNvSpPr>
            <a:spLocks noChangeArrowheads="1"/>
          </p:cNvSpPr>
          <p:nvPr/>
        </p:nvSpPr>
        <p:spPr bwMode="auto">
          <a:xfrm>
            <a:off x="381000" y="3810000"/>
            <a:ext cx="65532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Luke 10 King James Version (KJV)</a:t>
            </a:r>
            <a:endPar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10 </a:t>
            </a:r>
            <a:r>
              <a:rPr kumimoji="0" lang="en-US" b="1" i="0" u="sng"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After these things the Lord appointed other seventy also, and sent them two and two before his face into every city and place, whither he himself would come.</a:t>
            </a:r>
            <a:endParaRPr kumimoji="0" lang="en-US" b="1" i="0" u="sng" strike="noStrike" cap="none" normalizeH="0" baseline="0" dirty="0" smtClean="0">
              <a:ln>
                <a:noFill/>
              </a:ln>
              <a:solidFill>
                <a:schemeClr val="tx1"/>
              </a:solidFill>
              <a:effectLst/>
              <a:latin typeface="Tempus Sans ITC" pitchFamily="82"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Times New Roman" pitchFamily="18" charset="0"/>
                <a:cs typeface="Times New Roman" pitchFamily="18" charset="0"/>
              </a:rPr>
              <a:t>2 </a:t>
            </a:r>
            <a:r>
              <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Therefore said he unto them, The harvest truly is great, but the </a:t>
            </a:r>
            <a:r>
              <a:rPr kumimoji="0" lang="en-US" b="0" i="0" u="sng" strike="noStrike" cap="none" normalizeH="0" baseline="0" dirty="0" err="1" smtClean="0">
                <a:ln>
                  <a:noFill/>
                </a:ln>
                <a:solidFill>
                  <a:srgbClr val="FF0000"/>
                </a:solidFill>
                <a:effectLst/>
                <a:latin typeface="Tempus Sans ITC" pitchFamily="82" charset="0"/>
                <a:ea typeface="Times New Roman" pitchFamily="18" charset="0"/>
                <a:cs typeface="Times New Roman" pitchFamily="18" charset="0"/>
              </a:rPr>
              <a:t>labourers</a:t>
            </a:r>
            <a:r>
              <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 are few</a:t>
            </a:r>
            <a:r>
              <a:rPr kumimoji="0" lang="en-US" b="1" i="0" u="sng" strike="noStrike" cap="none" normalizeH="0" baseline="0" dirty="0" smtClean="0">
                <a:ln>
                  <a:noFill/>
                </a:ln>
                <a:solidFill>
                  <a:srgbClr val="FF0000"/>
                </a:solidFill>
                <a:effectLst/>
                <a:latin typeface="Tempus Sans ITC" pitchFamily="82" charset="0"/>
                <a:ea typeface="Times New Roman" pitchFamily="18" charset="0"/>
                <a:cs typeface="Times New Roman" pitchFamily="18" charset="0"/>
              </a:rPr>
              <a:t>:</a:t>
            </a:r>
            <a:r>
              <a:rPr kumimoji="0" lang="en-US" b="1" i="0" u="none" strike="noStrike" cap="none" normalizeH="0" baseline="0" dirty="0" smtClean="0">
                <a:ln>
                  <a:noFill/>
                </a:ln>
                <a:solidFill>
                  <a:srgbClr val="FF0000"/>
                </a:solidFill>
                <a:effectLst/>
                <a:latin typeface="Tempus Sans ITC" pitchFamily="82"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pray ye therefore the Lord of the harvest</a:t>
            </a:r>
            <a:r>
              <a:rPr kumimoji="0" lang="en-US" b="1" i="0" u="sng" strike="noStrike" cap="none" normalizeH="0" baseline="0" dirty="0" smtClean="0">
                <a:ln>
                  <a:noFill/>
                </a:ln>
                <a:solidFill>
                  <a:srgbClr val="FF0000"/>
                </a:solidFill>
                <a:effectLst/>
                <a:latin typeface="Tempus Sans ITC" pitchFamily="82"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 that he would send forth </a:t>
            </a:r>
            <a:r>
              <a:rPr kumimoji="0" lang="en-US" b="0" i="0" u="sng" strike="noStrike" cap="none" normalizeH="0" baseline="0" dirty="0" err="1" smtClean="0">
                <a:ln>
                  <a:noFill/>
                </a:ln>
                <a:solidFill>
                  <a:srgbClr val="FF0000"/>
                </a:solidFill>
                <a:effectLst/>
                <a:latin typeface="Tempus Sans ITC" pitchFamily="82" charset="0"/>
                <a:ea typeface="Times New Roman" pitchFamily="18" charset="0"/>
                <a:cs typeface="Times New Roman" pitchFamily="18" charset="0"/>
              </a:rPr>
              <a:t>labourers</a:t>
            </a:r>
            <a:r>
              <a:rPr kumimoji="0" lang="en-US" b="0" i="0" u="sng"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into his harvest.</a:t>
            </a:r>
            <a:endPar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Times New Roman" pitchFamily="18" charset="0"/>
                <a:cs typeface="Times New Roman" pitchFamily="18" charset="0"/>
              </a:rPr>
              <a:t>3 </a:t>
            </a:r>
            <a:r>
              <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Go your ways: behold</a:t>
            </a:r>
            <a:r>
              <a:rPr kumimoji="0" lang="en-US" b="1" i="0" u="sng" strike="noStrike" cap="none" normalizeH="0" baseline="0" dirty="0" smtClean="0">
                <a:ln>
                  <a:noFill/>
                </a:ln>
                <a:solidFill>
                  <a:srgbClr val="FF0000"/>
                </a:solidFill>
                <a:effectLst/>
                <a:latin typeface="Tempus Sans ITC" pitchFamily="82"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Times New Roman" pitchFamily="18" charset="0"/>
              </a:rPr>
              <a:t>I send you forth as lambs among wolves.</a:t>
            </a:r>
            <a:endParaRPr kumimoji="0" lang="en-US" b="0" i="0" u="none" strike="noStrike" cap="none" normalizeH="0" baseline="0" dirty="0" smtClean="0">
              <a:ln>
                <a:noFill/>
              </a:ln>
              <a:solidFill>
                <a:schemeClr val="tx1"/>
              </a:solidFill>
              <a:effectLst/>
              <a:latin typeface="Tempus Sans ITC" pitchFamily="82"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Times New Roman" pitchFamily="18" charset="0"/>
                <a:cs typeface="Arial" pitchFamily="34" charset="0"/>
              </a:rPr>
              <a:t>17 </a:t>
            </a:r>
            <a:r>
              <a:rPr kumimoji="0" lang="en-US" b="1" i="0" u="sng" strike="noStrike" cap="none" normalizeH="0" baseline="0" dirty="0" smtClean="0">
                <a:ln>
                  <a:noFill/>
                </a:ln>
                <a:solidFill>
                  <a:schemeClr val="tx1"/>
                </a:solidFill>
                <a:effectLst/>
                <a:latin typeface="Tempus Sans ITC" pitchFamily="82" charset="0"/>
                <a:ea typeface="Times New Roman" pitchFamily="18" charset="0"/>
                <a:cs typeface="Arial" pitchFamily="34" charset="0"/>
              </a:rPr>
              <a:t>And the seventy returned again with joy, saying, Lord, even the devils are subject unto us through thy name.</a:t>
            </a:r>
            <a:endParaRPr kumimoji="0" lang="en-US" b="0" i="0" u="none" strike="noStrike" cap="none" normalizeH="0" baseline="0" dirty="0" smtClean="0">
              <a:ln>
                <a:noFill/>
              </a:ln>
              <a:solidFill>
                <a:schemeClr val="tx1"/>
              </a:solidFill>
              <a:effectLst/>
              <a:latin typeface="Tempus Sans ITC" pitchFamily="82" charset="0"/>
              <a:cs typeface="Arial" pitchFamily="34" charset="0"/>
            </a:endParaRPr>
          </a:p>
        </p:txBody>
      </p:sp>
      <p:sp>
        <p:nvSpPr>
          <p:cNvPr id="1027" name="Rectangle 3"/>
          <p:cNvSpPr>
            <a:spLocks noChangeArrowheads="1"/>
          </p:cNvSpPr>
          <p:nvPr/>
        </p:nvSpPr>
        <p:spPr bwMode="auto">
          <a:xfrm>
            <a:off x="1" y="0"/>
            <a:ext cx="65" cy="369332"/>
          </a:xfrm>
          <a:prstGeom prst="rect">
            <a:avLst/>
          </a:prstGeom>
          <a:solidFill>
            <a:srgbClr val="FFFF00"/>
          </a:solid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a:xfrm>
            <a:off x="7315200" y="3276600"/>
            <a:ext cx="3445174" cy="369332"/>
          </a:xfrm>
          <a:prstGeom prst="rect">
            <a:avLst/>
          </a:prstGeom>
        </p:spPr>
        <p:txBody>
          <a:bodyPr wrap="none">
            <a:spAutoFit/>
          </a:bodyPr>
          <a:lstStyle/>
          <a:p>
            <a:r>
              <a:rPr lang="en-US" b="1" dirty="0" smtClean="0">
                <a:latin typeface="Tempus Sans ITC" pitchFamily="82" charset="0"/>
              </a:rPr>
              <a:t>John 6 King James Version (KJV)</a:t>
            </a:r>
            <a:endParaRPr lang="en-US" b="1" dirty="0">
              <a:latin typeface="Tempus Sans ITC" pitchFamily="82" charset="0"/>
            </a:endParaRPr>
          </a:p>
        </p:txBody>
      </p:sp>
      <p:sp>
        <p:nvSpPr>
          <p:cNvPr id="17" name="Rectangle 16"/>
          <p:cNvSpPr/>
          <p:nvPr/>
        </p:nvSpPr>
        <p:spPr>
          <a:xfrm>
            <a:off x="7315200" y="3581400"/>
            <a:ext cx="6629400" cy="3139321"/>
          </a:xfrm>
          <a:prstGeom prst="rect">
            <a:avLst/>
          </a:prstGeom>
        </p:spPr>
        <p:txBody>
          <a:bodyPr wrap="square">
            <a:spAutoFit/>
          </a:bodyPr>
          <a:lstStyle/>
          <a:p>
            <a:pPr lvl="0" fontAlgn="base">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45 </a:t>
            </a:r>
            <a:r>
              <a:rPr lang="en-US" dirty="0" smtClean="0">
                <a:latin typeface="Tempus Sans ITC" pitchFamily="82" charset="0"/>
                <a:ea typeface="Arial Unicode MS" pitchFamily="34" charset="-128"/>
                <a:cs typeface="Arial Unicode MS" pitchFamily="34" charset="-128"/>
              </a:rPr>
              <a:t>It is written in the prophets</a:t>
            </a:r>
            <a:r>
              <a:rPr lang="en-US" b="1" dirty="0" smtClean="0">
                <a:latin typeface="Tempus Sans ITC" pitchFamily="82" charset="0"/>
                <a:ea typeface="Arial Unicode MS" pitchFamily="34" charset="-128"/>
                <a:cs typeface="Arial Unicode MS" pitchFamily="34" charset="-128"/>
              </a:rPr>
              <a:t>, And they shall be all taught of God</a:t>
            </a:r>
            <a:r>
              <a:rPr lang="en-US" dirty="0" smtClean="0">
                <a:latin typeface="Tempus Sans ITC" pitchFamily="82" charset="0"/>
                <a:ea typeface="Arial Unicode MS" pitchFamily="34" charset="-128"/>
                <a:cs typeface="Arial Unicode MS" pitchFamily="34" charset="-128"/>
              </a:rPr>
              <a:t>.</a:t>
            </a:r>
            <a:r>
              <a:rPr lang="en-US" u="sng" dirty="0" smtClean="0">
                <a:latin typeface="Tempus Sans ITC" pitchFamily="82" charset="0"/>
                <a:ea typeface="Arial Unicode MS" pitchFamily="34" charset="-128"/>
                <a:cs typeface="Arial Unicode MS" pitchFamily="34" charset="-128"/>
              </a:rPr>
              <a:t> Every man therefore that hath heard, and hath learned of the Father, cometh unto me.</a:t>
            </a:r>
            <a:endParaRPr lang="en-US" dirty="0" smtClean="0">
              <a:latin typeface="Tempus Sans ITC" pitchFamily="82" charset="0"/>
              <a:ea typeface="Arial Unicode MS" pitchFamily="34" charset="-128"/>
              <a:cs typeface="Arial Unicode MS" pitchFamily="34" charset="-128"/>
            </a:endParaRP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46 </a:t>
            </a:r>
            <a:r>
              <a:rPr lang="en-US" b="1" u="sng" dirty="0" smtClean="0">
                <a:latin typeface="Tempus Sans ITC" pitchFamily="82" charset="0"/>
                <a:ea typeface="Arial Unicode MS" pitchFamily="34" charset="-128"/>
                <a:cs typeface="Arial Unicode MS" pitchFamily="34" charset="-128"/>
              </a:rPr>
              <a:t>Not that any man hath seen the Father</a:t>
            </a:r>
            <a:r>
              <a:rPr lang="en-US" u="sng" dirty="0" smtClean="0">
                <a:latin typeface="Tempus Sans ITC" pitchFamily="82" charset="0"/>
                <a:ea typeface="Arial Unicode MS" pitchFamily="34" charset="-128"/>
                <a:cs typeface="Arial Unicode MS" pitchFamily="34" charset="-128"/>
              </a:rPr>
              <a:t>, </a:t>
            </a:r>
            <a:r>
              <a:rPr lang="en-US" b="1" u="sng" dirty="0" smtClean="0">
                <a:solidFill>
                  <a:srgbClr val="FF0000"/>
                </a:solidFill>
                <a:latin typeface="Tempus Sans ITC" pitchFamily="82" charset="0"/>
                <a:ea typeface="Arial Unicode MS" pitchFamily="34" charset="-128"/>
                <a:cs typeface="Arial Unicode MS" pitchFamily="34" charset="-128"/>
              </a:rPr>
              <a:t>save</a:t>
            </a:r>
            <a:r>
              <a:rPr lang="en-US" u="sng" dirty="0" smtClean="0">
                <a:solidFill>
                  <a:srgbClr val="FF0000"/>
                </a:solidFill>
                <a:latin typeface="Tempus Sans ITC" pitchFamily="82" charset="0"/>
                <a:ea typeface="Arial Unicode MS" pitchFamily="34" charset="-128"/>
                <a:cs typeface="Arial Unicode MS" pitchFamily="34" charset="-128"/>
              </a:rPr>
              <a:t> </a:t>
            </a:r>
            <a:r>
              <a:rPr lang="en-US" b="1" u="sng" dirty="0" smtClean="0">
                <a:latin typeface="Tempus Sans ITC" pitchFamily="82" charset="0"/>
                <a:ea typeface="Arial Unicode MS" pitchFamily="34" charset="-128"/>
                <a:cs typeface="Arial Unicode MS" pitchFamily="34" charset="-128"/>
              </a:rPr>
              <a:t>he which is of God, he hath seen the Father.</a:t>
            </a:r>
            <a:endParaRPr lang="en-US" b="1" dirty="0" smtClean="0">
              <a:latin typeface="Tempus Sans ITC" pitchFamily="82" charset="0"/>
              <a:ea typeface="Arial Unicode MS" pitchFamily="34" charset="-128"/>
              <a:cs typeface="Arial Unicode MS" pitchFamily="34" charset="-128"/>
            </a:endParaRP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47 </a:t>
            </a:r>
            <a:r>
              <a:rPr lang="en-US" dirty="0" smtClean="0">
                <a:latin typeface="Tempus Sans ITC" pitchFamily="82" charset="0"/>
                <a:ea typeface="Arial Unicode MS" pitchFamily="34" charset="-128"/>
                <a:cs typeface="Arial Unicode MS" pitchFamily="34" charset="-128"/>
              </a:rPr>
              <a:t>Verily, verily, I say unto you, He that believeth on me hath everlasting life.</a:t>
            </a: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48 </a:t>
            </a:r>
            <a:r>
              <a:rPr lang="en-US" dirty="0" smtClean="0">
                <a:latin typeface="Tempus Sans ITC" pitchFamily="82" charset="0"/>
                <a:ea typeface="Arial Unicode MS" pitchFamily="34" charset="-128"/>
                <a:cs typeface="Arial Unicode MS" pitchFamily="34" charset="-128"/>
              </a:rPr>
              <a:t>I am that bread of life.</a:t>
            </a: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49 </a:t>
            </a:r>
            <a:r>
              <a:rPr lang="en-US" b="1" u="sng" dirty="0" smtClean="0">
                <a:latin typeface="Tempus Sans ITC" pitchFamily="82" charset="0"/>
                <a:ea typeface="Arial Unicode MS" pitchFamily="34" charset="-128"/>
                <a:cs typeface="Arial Unicode MS" pitchFamily="34" charset="-128"/>
              </a:rPr>
              <a:t>Your fathers did eat manna in the wilderness, and are dead.</a:t>
            </a:r>
            <a:endParaRPr lang="en-US" dirty="0" smtClean="0">
              <a:latin typeface="Tempus Sans ITC" pitchFamily="82" charset="0"/>
              <a:ea typeface="Arial Unicode MS" pitchFamily="34" charset="-128"/>
              <a:cs typeface="Arial Unicode MS" pitchFamily="34" charset="-128"/>
            </a:endParaRP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50 </a:t>
            </a:r>
            <a:r>
              <a:rPr lang="en-US" b="1" u="sng" dirty="0" smtClean="0">
                <a:latin typeface="Tempus Sans ITC" pitchFamily="82" charset="0"/>
                <a:ea typeface="Arial Unicode MS" pitchFamily="34" charset="-128"/>
                <a:cs typeface="Arial Unicode MS" pitchFamily="34" charset="-128"/>
              </a:rPr>
              <a:t>This is the bread which cometh down from heaven, that a man may eat thereof, and not die.</a:t>
            </a:r>
            <a:endParaRPr lang="en-US" dirty="0" smtClean="0">
              <a:latin typeface="Tempus Sans ITC" pitchFamily="82" charset="0"/>
              <a:ea typeface="Arial Unicode MS" pitchFamily="34" charset="-128"/>
              <a:cs typeface="Arial Unicode MS" pitchFamily="34" charset="-128"/>
            </a:endParaRPr>
          </a:p>
        </p:txBody>
      </p:sp>
      <p:pic>
        <p:nvPicPr>
          <p:cNvPr id="5124" name="Picture 4" descr="Image result for disciples disperse of the loaves"/>
          <p:cNvPicPr>
            <a:picLocks noChangeAspect="1" noChangeArrowheads="1"/>
          </p:cNvPicPr>
          <p:nvPr/>
        </p:nvPicPr>
        <p:blipFill>
          <a:blip r:embed="rId3"/>
          <a:srcRect/>
          <a:stretch>
            <a:fillRect/>
          </a:stretch>
        </p:blipFill>
        <p:spPr bwMode="auto">
          <a:xfrm>
            <a:off x="457200" y="990600"/>
            <a:ext cx="5486400" cy="2590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11142249" cy="1143000"/>
          </a:xfrm>
        </p:spPr>
        <p:txBody>
          <a:bodyPr>
            <a:noAutofit/>
          </a:bodyPr>
          <a:lstStyle/>
          <a:p>
            <a:r>
              <a:rPr lang="en-US" sz="4000" b="1" dirty="0" smtClean="0">
                <a:latin typeface="Modern No. 20" pitchFamily="18" charset="0"/>
              </a:rPr>
              <a:t>Importance of Understanding the Correct Methodology Cont’</a:t>
            </a:r>
            <a:endParaRPr lang="en-US" sz="4000" dirty="0"/>
          </a:p>
        </p:txBody>
      </p:sp>
      <p:sp>
        <p:nvSpPr>
          <p:cNvPr id="3" name="Rectangle 7"/>
          <p:cNvSpPr>
            <a:spLocks noChangeArrowheads="1"/>
          </p:cNvSpPr>
          <p:nvPr/>
        </p:nvSpPr>
        <p:spPr bwMode="auto">
          <a:xfrm>
            <a:off x="7315200" y="2057400"/>
            <a:ext cx="67056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Arial Unicode MS" pitchFamily="34" charset="-128"/>
                <a:cs typeface="Arial Unicode MS" pitchFamily="34" charset="-128"/>
              </a:rPr>
              <a:t>61 </a:t>
            </a:r>
            <a:r>
              <a:rPr kumimoji="0" lang="en-US" b="1" i="0" u="sng"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rPr>
              <a:t>When Jesus knew in himself that his disciples murmured at it, he said unto them, Doth this offend you?</a:t>
            </a:r>
            <a:endParaRPr kumimoji="0" lang="en-US" b="0" i="0" u="none"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Arial Unicode MS" pitchFamily="34" charset="-128"/>
                <a:cs typeface="Arial Unicode MS" pitchFamily="34" charset="-128"/>
              </a:rPr>
              <a:t>62 </a:t>
            </a:r>
            <a:r>
              <a:rPr kumimoji="0" lang="en-US" b="0" i="0" u="none"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rPr>
              <a:t>What and if ye shall see the Son of man ascend up where he was before?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Arial Unicode MS" pitchFamily="34" charset="-128"/>
                <a:cs typeface="Arial Unicode MS" pitchFamily="34" charset="-128"/>
              </a:rPr>
              <a:t>63 </a:t>
            </a:r>
            <a:r>
              <a:rPr kumimoji="0" lang="en-US" b="0" i="0" u="none"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rPr>
              <a:t>It is the spirit that quickeneth; the flesh profiteth nothing: the words that I speak unto you, they are spirit, and they are life.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Arial Unicode MS" pitchFamily="34" charset="-128"/>
                <a:cs typeface="Arial Unicode MS" pitchFamily="34" charset="-128"/>
              </a:rPr>
              <a:t>64 </a:t>
            </a:r>
            <a:r>
              <a:rPr kumimoji="0" lang="en-US" b="1" i="0" u="sng"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rPr>
              <a:t>But there are some of you that believe not. For Jesus knew from the beginning who they were that believed not, and who should betray him.</a:t>
            </a:r>
            <a:endParaRPr kumimoji="0" lang="en-US" b="0" i="0" u="none"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Arial Unicode MS" pitchFamily="34" charset="-128"/>
                <a:cs typeface="Arial Unicode MS" pitchFamily="34" charset="-128"/>
              </a:rPr>
              <a:t>65 </a:t>
            </a:r>
            <a:r>
              <a:rPr kumimoji="0" lang="en-US" b="0" i="0" u="none"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rPr>
              <a:t>And he said, Therefore said I unto you, that no man can come unto me, except it were given unto him of my Father.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Arial Unicode MS" pitchFamily="34" charset="-128"/>
                <a:cs typeface="Arial Unicode MS" pitchFamily="34" charset="-128"/>
              </a:rPr>
              <a:t>66</a:t>
            </a:r>
            <a:r>
              <a:rPr kumimoji="0" lang="en-US" b="1" i="0" u="sng" strike="noStrike" cap="none" normalizeH="0" baseline="30000" dirty="0" smtClean="0">
                <a:ln>
                  <a:noFill/>
                </a:ln>
                <a:solidFill>
                  <a:schemeClr val="tx1"/>
                </a:solidFill>
                <a:effectLst/>
                <a:latin typeface="Tempus Sans ITC" pitchFamily="82" charset="0"/>
                <a:ea typeface="Arial Unicode MS" pitchFamily="34" charset="-128"/>
                <a:cs typeface="Arial Unicode MS" pitchFamily="34" charset="-128"/>
              </a:rPr>
              <a:t> </a:t>
            </a:r>
            <a:r>
              <a:rPr kumimoji="0" lang="en-US" b="1" i="0" u="sng"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rPr>
              <a:t>From that time many of his disciples went back, and walked no more with him.</a:t>
            </a:r>
            <a:endParaRPr kumimoji="0" lang="en-US" b="0" i="0" u="none"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30000" dirty="0" smtClean="0">
                <a:ln>
                  <a:noFill/>
                </a:ln>
                <a:solidFill>
                  <a:schemeClr val="tx1"/>
                </a:solidFill>
                <a:effectLst/>
                <a:latin typeface="Tempus Sans ITC" pitchFamily="82" charset="0"/>
                <a:ea typeface="Arial Unicode MS" pitchFamily="34" charset="-128"/>
                <a:cs typeface="Arial Unicode MS" pitchFamily="34" charset="-128"/>
              </a:rPr>
              <a:t>67</a:t>
            </a:r>
            <a:r>
              <a:rPr kumimoji="0" lang="en-US" b="0" i="0" u="sng" strike="noStrike" cap="none" normalizeH="0" baseline="30000" dirty="0" smtClean="0">
                <a:ln>
                  <a:noFill/>
                </a:ln>
                <a:solidFill>
                  <a:schemeClr val="tx1"/>
                </a:solidFill>
                <a:effectLst/>
                <a:latin typeface="Tempus Sans ITC" pitchFamily="82" charset="0"/>
                <a:ea typeface="Arial Unicode MS" pitchFamily="34" charset="-128"/>
                <a:cs typeface="Arial Unicode MS" pitchFamily="34" charset="-128"/>
              </a:rPr>
              <a:t> </a:t>
            </a:r>
            <a:r>
              <a:rPr kumimoji="0" lang="en-US" b="1" i="0" u="sng"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rPr>
              <a:t>Then said Jesus unto the twelve, Will ye also go away?</a:t>
            </a:r>
            <a:endParaRPr kumimoji="0" lang="en-US" b="0" i="0" u="none" strike="noStrike" cap="none" normalizeH="0" baseline="0" dirty="0" smtClean="0">
              <a:ln>
                <a:noFill/>
              </a:ln>
              <a:solidFill>
                <a:schemeClr val="tx1"/>
              </a:solidFill>
              <a:effectLst/>
              <a:latin typeface="Tempus Sans ITC" pitchFamily="82" charset="0"/>
              <a:ea typeface="Arial Unicode MS" pitchFamily="34" charset="-128"/>
              <a:cs typeface="Arial Unicode MS" pitchFamily="34" charset="-128"/>
            </a:endParaRPr>
          </a:p>
        </p:txBody>
      </p:sp>
      <p:sp>
        <p:nvSpPr>
          <p:cNvPr id="6" name="Rectangle 5"/>
          <p:cNvSpPr/>
          <p:nvPr/>
        </p:nvSpPr>
        <p:spPr>
          <a:xfrm>
            <a:off x="381000" y="2133600"/>
            <a:ext cx="6629400" cy="3970318"/>
          </a:xfrm>
          <a:prstGeom prst="rect">
            <a:avLst/>
          </a:prstGeom>
        </p:spPr>
        <p:txBody>
          <a:bodyPr wrap="square">
            <a:spAutoFit/>
          </a:bodyPr>
          <a:lstStyle/>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51</a:t>
            </a:r>
            <a:r>
              <a:rPr lang="en-US" b="1" u="sng" baseline="30000" dirty="0" smtClean="0">
                <a:latin typeface="Tempus Sans ITC" pitchFamily="82" charset="0"/>
                <a:ea typeface="Arial Unicode MS" pitchFamily="34" charset="-128"/>
                <a:cs typeface="Arial Unicode MS" pitchFamily="34" charset="-128"/>
              </a:rPr>
              <a:t> </a:t>
            </a:r>
            <a:r>
              <a:rPr lang="en-US" b="1" u="sng" dirty="0" smtClean="0">
                <a:latin typeface="Tempus Sans ITC" pitchFamily="82" charset="0"/>
                <a:ea typeface="Arial Unicode MS" pitchFamily="34" charset="-128"/>
                <a:cs typeface="Arial Unicode MS" pitchFamily="34" charset="-128"/>
              </a:rPr>
              <a:t>I am the living bread which came down from heaven: if any man eat of this bread, he shall live for ever: and the bread that I will give is my flesh, which I will give for the life of the world.</a:t>
            </a:r>
            <a:endParaRPr lang="en-US" dirty="0" smtClean="0">
              <a:latin typeface="Tempus Sans ITC" pitchFamily="82" charset="0"/>
              <a:ea typeface="Arial Unicode MS" pitchFamily="34" charset="-128"/>
              <a:cs typeface="Arial Unicode MS" pitchFamily="34" charset="-128"/>
            </a:endParaRP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52 </a:t>
            </a:r>
            <a:r>
              <a:rPr lang="en-US" dirty="0" smtClean="0">
                <a:latin typeface="Tempus Sans ITC" pitchFamily="82" charset="0"/>
                <a:ea typeface="Arial Unicode MS" pitchFamily="34" charset="-128"/>
                <a:cs typeface="Arial Unicode MS" pitchFamily="34" charset="-128"/>
              </a:rPr>
              <a:t>The Jews therefore strove among themselves, saying, How can this man give us his flesh to eat?</a:t>
            </a: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57 </a:t>
            </a:r>
            <a:r>
              <a:rPr lang="en-US" dirty="0" smtClean="0">
                <a:latin typeface="Tempus Sans ITC" pitchFamily="82" charset="0"/>
                <a:ea typeface="Arial Unicode MS" pitchFamily="34" charset="-128"/>
                <a:cs typeface="Arial Unicode MS" pitchFamily="34" charset="-128"/>
              </a:rPr>
              <a:t>As the living Father hath sent me, and I live by the Father: so he that eateth me, even he shall live by me.</a:t>
            </a: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58 </a:t>
            </a:r>
            <a:r>
              <a:rPr lang="en-US" dirty="0" smtClean="0">
                <a:latin typeface="Tempus Sans ITC" pitchFamily="82" charset="0"/>
                <a:ea typeface="Arial Unicode MS" pitchFamily="34" charset="-128"/>
                <a:cs typeface="Arial Unicode MS" pitchFamily="34" charset="-128"/>
              </a:rPr>
              <a:t>This is that bread which came down from heaven: not as your fathers did eat manna, and are dead: he that eateth of this bread shall live for ever.</a:t>
            </a: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59 </a:t>
            </a:r>
            <a:r>
              <a:rPr lang="en-US" dirty="0" smtClean="0">
                <a:latin typeface="Tempus Sans ITC" pitchFamily="82" charset="0"/>
                <a:ea typeface="Arial Unicode MS" pitchFamily="34" charset="-128"/>
                <a:cs typeface="Arial Unicode MS" pitchFamily="34" charset="-128"/>
              </a:rPr>
              <a:t>These things said he in the synagogue, as he taught in Capernaum.</a:t>
            </a:r>
          </a:p>
          <a:p>
            <a:pPr lvl="0" eaLnBrk="0" fontAlgn="base" hangingPunct="0">
              <a:spcBef>
                <a:spcPct val="0"/>
              </a:spcBef>
              <a:spcAft>
                <a:spcPct val="0"/>
              </a:spcAft>
            </a:pPr>
            <a:r>
              <a:rPr lang="en-US" baseline="30000" dirty="0" smtClean="0">
                <a:latin typeface="Tempus Sans ITC" pitchFamily="82" charset="0"/>
                <a:ea typeface="Arial Unicode MS" pitchFamily="34" charset="-128"/>
                <a:cs typeface="Arial Unicode MS" pitchFamily="34" charset="-128"/>
              </a:rPr>
              <a:t>60 </a:t>
            </a:r>
            <a:r>
              <a:rPr lang="en-US" b="1" u="sng" dirty="0" smtClean="0">
                <a:latin typeface="Tempus Sans ITC" pitchFamily="82" charset="0"/>
                <a:ea typeface="Arial Unicode MS" pitchFamily="34" charset="-128"/>
                <a:cs typeface="Arial Unicode MS" pitchFamily="34" charset="-128"/>
              </a:rPr>
              <a:t>Many therefore of his disciples, when they had heard this, said, This is an hard saying; who can hear it?</a:t>
            </a:r>
            <a:endParaRPr lang="en-US" dirty="0" smtClean="0">
              <a:latin typeface="Tempus Sans ITC" pitchFamily="82"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odern No. 20" pitchFamily="18" charset="0"/>
              </a:rPr>
              <a:t>Importance of Understanding the Correct Methodology Cont’</a:t>
            </a:r>
            <a:endParaRPr lang="en-US" dirty="0"/>
          </a:p>
        </p:txBody>
      </p:sp>
      <p:sp>
        <p:nvSpPr>
          <p:cNvPr id="3" name="Rectangle 4"/>
          <p:cNvSpPr>
            <a:spLocks noChangeArrowheads="1"/>
          </p:cNvSpPr>
          <p:nvPr/>
        </p:nvSpPr>
        <p:spPr bwMode="auto">
          <a:xfrm>
            <a:off x="228600" y="1295400"/>
            <a:ext cx="6248400"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teaching of the prophets made plain the deep spiritual lesson in the miracle of the loaves. This lesson Christ was seeking to open to His hearers in the synagogue.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Had they understood the Scriptures, they would have understood His words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when He said, “I am the bread of life.” Only the day before, the great multitude, when faint and weary, had been fed by the bread which He had given. As from that bread they had received physical strength and refreshment, so from Christ they might receive spiritual strength unto eternal life. “He that cometh to Me,” He said, “shall never hunger; and he that believeth on Me shall never thirst.” But He added, “Ye also have seen Me, and believe not.” {DA 386.2}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6"/>
          <p:cNvSpPr>
            <a:spLocks noChangeArrowheads="1"/>
          </p:cNvSpPr>
          <p:nvPr/>
        </p:nvSpPr>
        <p:spPr bwMode="auto">
          <a:xfrm>
            <a:off x="228600" y="3962401"/>
            <a:ext cx="6172200" cy="2895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the words, “They shall be all taught of God,” Jesus referred to the prophecy of Isaiah: “All thy children shall be taught of the Lord; and great shall be the peace of thy children.” Isaiah 54:13. This scripture the Jews appropriated to themselves.</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It was their boast that God was their teacher. But Jesus showed how vain is this claim</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He said,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Every man therefore that hath heard, and hath learned of the Father, cometh unto Me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Only through Christ could they receive a knowledge of the Father. Humanity could not endure the vision of His glory. </a:t>
            </a:r>
            <a:r>
              <a:rPr kumimoji="0" lang="en-US" sz="16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Those who had learned of God had been listening to the voice of His Son, and in Jesus of Nazareth they would recognize Him who through nature and revelation has declared the Father.</a:t>
            </a:r>
            <a:r>
              <a:rPr kumimoji="0" lang="en-US" sz="16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 387.5}</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6705600" y="1295400"/>
            <a:ext cx="704080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Christ had spoken a sacred, eternal truth regarding the relation between Himself and His followers. He knew the character of those who claimed to be His disciples, and His words tested their faith.</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He declared that they were to believe and act upon His teaching. All who received Him would partake of His nature, and be conformed to His character. This involved the relinquishment of their cherished ambitions. It required the complete surrender of themselves to Jesus. </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They were called to become self-sacrificing, meek and lowly in heart. They must walk in the narrow path traveled by the Man of Calvary, if they would share in the gift of life and the glory of heaven.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 391.2}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6858000" y="3657600"/>
            <a:ext cx="6676859"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“Whose fan is in His hand, and He will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throughly</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purge His floor, and gather His wheat into the garner.” Matthew 3:12. </a:t>
            </a:r>
            <a:r>
              <a:rPr kumimoji="0" lang="en-US" sz="160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was one of the times of purging. By the words of truth, the chaff was being separated from the wheat.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Because they were too vain and self-righteous to receive reproof, too world-loving to accept a life of humility, many turned away from Jesus.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Many are still doing the same thing. Souls are tested today as were those disciples in the synagogue at Capernaum. </a:t>
            </a:r>
            <a:r>
              <a:rPr kumimoji="0" lang="en-US" sz="16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truth is brought home to the heart, they see that their lives are not in accordance with the will of God. They see the need of an entire change in themselves; but they are not willing to take up the self-denying work. Therefore they are angry when their sins are discovered. They go away offended, even as the disciples left Jesus, murmuring, “This is an hard saying; who can hear it?”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 392.2}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3167361" cy="1143000"/>
          </a:xfrm>
        </p:spPr>
        <p:txBody>
          <a:bodyPr/>
          <a:lstStyle/>
          <a:p>
            <a:r>
              <a:rPr lang="en-US" u="sng" dirty="0" smtClean="0">
                <a:latin typeface="Bernard MT Condensed" pitchFamily="18" charset="0"/>
              </a:rPr>
              <a:t>Progression VS Line Upon Line</a:t>
            </a:r>
            <a:endParaRPr lang="en-US" u="sng" dirty="0">
              <a:latin typeface="Bernard MT Condensed" pitchFamily="18" charset="0"/>
            </a:endParaRPr>
          </a:p>
        </p:txBody>
      </p:sp>
      <p:sp>
        <p:nvSpPr>
          <p:cNvPr id="13" name="Rectangle 12"/>
          <p:cNvSpPr/>
          <p:nvPr/>
        </p:nvSpPr>
        <p:spPr>
          <a:xfrm>
            <a:off x="3581400" y="5638800"/>
            <a:ext cx="12954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52400" y="2590800"/>
            <a:ext cx="3276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581400" y="2209800"/>
            <a:ext cx="12954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581400" y="3810000"/>
            <a:ext cx="12954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152400" y="6096000"/>
            <a:ext cx="3276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52400" y="4267200"/>
            <a:ext cx="3276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906000" y="2667000"/>
            <a:ext cx="3276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906000" y="6096000"/>
            <a:ext cx="3276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906000" y="4267200"/>
            <a:ext cx="3276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8305800" y="2133600"/>
            <a:ext cx="12954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8382000" y="5638800"/>
            <a:ext cx="12954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458200" y="3886200"/>
            <a:ext cx="12954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62000" y="2743200"/>
            <a:ext cx="1981200" cy="461665"/>
          </a:xfrm>
          <a:prstGeom prst="rect">
            <a:avLst/>
          </a:prstGeom>
          <a:noFill/>
        </p:spPr>
        <p:txBody>
          <a:bodyPr wrap="square" rtlCol="0">
            <a:spAutoFit/>
          </a:bodyPr>
          <a:lstStyle/>
          <a:p>
            <a:pPr algn="ctr"/>
            <a:r>
              <a:rPr lang="en-US" sz="2400" b="1" dirty="0" smtClean="0">
                <a:latin typeface="Lucida Calligraphy" pitchFamily="66" charset="0"/>
              </a:rPr>
              <a:t>Sentence</a:t>
            </a:r>
            <a:endParaRPr lang="en-US" sz="2400" b="1" dirty="0">
              <a:latin typeface="Lucida Calligraphy" pitchFamily="66" charset="0"/>
            </a:endParaRPr>
          </a:p>
        </p:txBody>
      </p:sp>
      <p:sp>
        <p:nvSpPr>
          <p:cNvPr id="37" name="TextBox 36"/>
          <p:cNvSpPr txBox="1"/>
          <p:nvPr/>
        </p:nvSpPr>
        <p:spPr>
          <a:xfrm>
            <a:off x="685800" y="4343400"/>
            <a:ext cx="2133600" cy="461665"/>
          </a:xfrm>
          <a:prstGeom prst="rect">
            <a:avLst/>
          </a:prstGeom>
          <a:noFill/>
        </p:spPr>
        <p:txBody>
          <a:bodyPr wrap="square" rtlCol="0">
            <a:spAutoFit/>
          </a:bodyPr>
          <a:lstStyle/>
          <a:p>
            <a:pPr algn="ctr"/>
            <a:r>
              <a:rPr lang="en-US" sz="2400" b="1" dirty="0" smtClean="0">
                <a:latin typeface="Lucida Calligraphy" pitchFamily="66" charset="0"/>
              </a:rPr>
              <a:t>Storyline</a:t>
            </a:r>
            <a:endParaRPr lang="en-US" sz="2400" b="1" dirty="0">
              <a:latin typeface="Lucida Calligraphy" pitchFamily="66" charset="0"/>
            </a:endParaRPr>
          </a:p>
        </p:txBody>
      </p:sp>
      <p:sp>
        <p:nvSpPr>
          <p:cNvPr id="38" name="TextBox 37"/>
          <p:cNvSpPr txBox="1"/>
          <p:nvPr/>
        </p:nvSpPr>
        <p:spPr>
          <a:xfrm>
            <a:off x="838200" y="6172200"/>
            <a:ext cx="1828800" cy="461665"/>
          </a:xfrm>
          <a:prstGeom prst="rect">
            <a:avLst/>
          </a:prstGeom>
          <a:noFill/>
        </p:spPr>
        <p:txBody>
          <a:bodyPr wrap="square" rtlCol="0">
            <a:spAutoFit/>
          </a:bodyPr>
          <a:lstStyle/>
          <a:p>
            <a:r>
              <a:rPr lang="en-US" sz="2400" b="1" dirty="0" smtClean="0">
                <a:latin typeface="Lucida Calligraphy" pitchFamily="66" charset="0"/>
              </a:rPr>
              <a:t>Message</a:t>
            </a:r>
            <a:endParaRPr lang="en-US" sz="2400" b="1" dirty="0">
              <a:latin typeface="Lucida Calligraphy" pitchFamily="66" charset="0"/>
            </a:endParaRPr>
          </a:p>
        </p:txBody>
      </p:sp>
      <p:sp>
        <p:nvSpPr>
          <p:cNvPr id="39" name="TextBox 38"/>
          <p:cNvSpPr txBox="1"/>
          <p:nvPr/>
        </p:nvSpPr>
        <p:spPr>
          <a:xfrm>
            <a:off x="10744200" y="2819400"/>
            <a:ext cx="1600200" cy="461665"/>
          </a:xfrm>
          <a:prstGeom prst="rect">
            <a:avLst/>
          </a:prstGeom>
          <a:noFill/>
        </p:spPr>
        <p:txBody>
          <a:bodyPr wrap="square" rtlCol="0">
            <a:spAutoFit/>
          </a:bodyPr>
          <a:lstStyle/>
          <a:p>
            <a:r>
              <a:rPr lang="en-US" sz="2400" b="1" dirty="0" smtClean="0">
                <a:latin typeface="Lucida Calligraphy" pitchFamily="66" charset="0"/>
              </a:rPr>
              <a:t>History</a:t>
            </a:r>
            <a:endParaRPr lang="en-US" sz="2400" b="1" dirty="0">
              <a:latin typeface="Lucida Calligraphy" pitchFamily="66" charset="0"/>
            </a:endParaRPr>
          </a:p>
        </p:txBody>
      </p:sp>
      <p:sp>
        <p:nvSpPr>
          <p:cNvPr id="40" name="TextBox 39"/>
          <p:cNvSpPr txBox="1"/>
          <p:nvPr/>
        </p:nvSpPr>
        <p:spPr>
          <a:xfrm>
            <a:off x="10287000" y="4419600"/>
            <a:ext cx="2743200" cy="461665"/>
          </a:xfrm>
          <a:prstGeom prst="rect">
            <a:avLst/>
          </a:prstGeom>
          <a:noFill/>
        </p:spPr>
        <p:txBody>
          <a:bodyPr wrap="square" rtlCol="0">
            <a:spAutoFit/>
          </a:bodyPr>
          <a:lstStyle/>
          <a:p>
            <a:pPr algn="ctr"/>
            <a:r>
              <a:rPr lang="en-US" sz="2400" b="1" dirty="0" smtClean="0">
                <a:latin typeface="Lucida Calligraphy" pitchFamily="66" charset="0"/>
              </a:rPr>
              <a:t>Dispensation</a:t>
            </a:r>
            <a:endParaRPr lang="en-US" sz="2400" b="1" dirty="0">
              <a:latin typeface="Lucida Calligraphy" pitchFamily="66" charset="0"/>
            </a:endParaRPr>
          </a:p>
        </p:txBody>
      </p:sp>
      <p:sp>
        <p:nvSpPr>
          <p:cNvPr id="41" name="TextBox 40"/>
          <p:cNvSpPr txBox="1"/>
          <p:nvPr/>
        </p:nvSpPr>
        <p:spPr>
          <a:xfrm>
            <a:off x="10515600" y="6172200"/>
            <a:ext cx="2133600" cy="461665"/>
          </a:xfrm>
          <a:prstGeom prst="rect">
            <a:avLst/>
          </a:prstGeom>
          <a:noFill/>
        </p:spPr>
        <p:txBody>
          <a:bodyPr wrap="square" rtlCol="0">
            <a:spAutoFit/>
          </a:bodyPr>
          <a:lstStyle/>
          <a:p>
            <a:r>
              <a:rPr lang="en-US" sz="2400" b="1" dirty="0" smtClean="0">
                <a:latin typeface="Lucida Calligraphy" pitchFamily="66" charset="0"/>
              </a:rPr>
              <a:t>Path/way</a:t>
            </a:r>
            <a:endParaRPr lang="en-US" sz="2400" b="1" dirty="0">
              <a:latin typeface="Lucida Calligraphy" pitchFamily="66" charset="0"/>
            </a:endParaRPr>
          </a:p>
        </p:txBody>
      </p:sp>
      <p:cxnSp>
        <p:nvCxnSpPr>
          <p:cNvPr id="43" name="Straight Connector 42"/>
          <p:cNvCxnSpPr/>
          <p:nvPr/>
        </p:nvCxnSpPr>
        <p:spPr>
          <a:xfrm>
            <a:off x="3810000" y="25146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810000" y="27432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810000" y="41148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0" y="43434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810000" y="59436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810000" y="61722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610600" y="24384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610600" y="26670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686800" y="41910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686800" y="44196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686800" y="58674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686800" y="6172200"/>
            <a:ext cx="76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181600" y="2438400"/>
            <a:ext cx="2819400" cy="584775"/>
          </a:xfrm>
          <a:prstGeom prst="rect">
            <a:avLst/>
          </a:prstGeom>
          <a:noFill/>
        </p:spPr>
        <p:txBody>
          <a:bodyPr wrap="square" rtlCol="0">
            <a:spAutoFit/>
          </a:bodyPr>
          <a:lstStyle/>
          <a:p>
            <a:r>
              <a:rPr lang="en-US" sz="3200" b="1" dirty="0" smtClean="0">
                <a:latin typeface="Lucida Calligraphy" pitchFamily="66" charset="0"/>
              </a:rPr>
              <a:t>Progressive</a:t>
            </a:r>
            <a:endParaRPr lang="en-US" sz="3200" b="1" dirty="0">
              <a:latin typeface="Lucida Calligraphy" pitchFamily="66" charset="0"/>
            </a:endParaRPr>
          </a:p>
        </p:txBody>
      </p:sp>
      <p:sp>
        <p:nvSpPr>
          <p:cNvPr id="58" name="TextBox 57"/>
          <p:cNvSpPr txBox="1"/>
          <p:nvPr/>
        </p:nvSpPr>
        <p:spPr>
          <a:xfrm>
            <a:off x="5257800" y="5715000"/>
            <a:ext cx="2819400" cy="584775"/>
          </a:xfrm>
          <a:prstGeom prst="rect">
            <a:avLst/>
          </a:prstGeom>
          <a:noFill/>
        </p:spPr>
        <p:txBody>
          <a:bodyPr wrap="square" rtlCol="0">
            <a:spAutoFit/>
          </a:bodyPr>
          <a:lstStyle/>
          <a:p>
            <a:r>
              <a:rPr lang="en-US" sz="3200" b="1" dirty="0" smtClean="0">
                <a:latin typeface="Lucida Calligraphy" pitchFamily="66" charset="0"/>
              </a:rPr>
              <a:t>Progressive</a:t>
            </a:r>
            <a:endParaRPr lang="en-US" sz="3200" b="1" dirty="0">
              <a:latin typeface="Lucida Calligraphy" pitchFamily="66" charset="0"/>
            </a:endParaRPr>
          </a:p>
        </p:txBody>
      </p:sp>
      <p:sp>
        <p:nvSpPr>
          <p:cNvPr id="59" name="TextBox 58"/>
          <p:cNvSpPr txBox="1"/>
          <p:nvPr/>
        </p:nvSpPr>
        <p:spPr>
          <a:xfrm>
            <a:off x="5181600" y="4038600"/>
            <a:ext cx="2819400" cy="584775"/>
          </a:xfrm>
          <a:prstGeom prst="rect">
            <a:avLst/>
          </a:prstGeom>
          <a:noFill/>
        </p:spPr>
        <p:txBody>
          <a:bodyPr wrap="square" rtlCol="0">
            <a:spAutoFit/>
          </a:bodyPr>
          <a:lstStyle/>
          <a:p>
            <a:r>
              <a:rPr lang="en-US" sz="3200" b="1" dirty="0" smtClean="0">
                <a:latin typeface="Lucida Calligraphy" pitchFamily="66" charset="0"/>
              </a:rPr>
              <a:t>Progressive</a:t>
            </a:r>
            <a:endParaRPr lang="en-US" sz="3200" b="1" dirty="0">
              <a:latin typeface="Lucida Calligraphy" pitchFamily="66" charset="0"/>
            </a:endParaRPr>
          </a:p>
        </p:txBody>
      </p:sp>
      <p:cxnSp>
        <p:nvCxnSpPr>
          <p:cNvPr id="61" name="Straight Connector 60"/>
          <p:cNvCxnSpPr/>
          <p:nvPr/>
        </p:nvCxnSpPr>
        <p:spPr>
          <a:xfrm rot="5400000">
            <a:off x="76200" y="2286000"/>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1447800" y="2286000"/>
            <a:ext cx="610394" cy="7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2894806" y="2286000"/>
            <a:ext cx="610394" cy="7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1295400"/>
            <a:ext cx="914400" cy="307777"/>
          </a:xfrm>
          <a:prstGeom prst="rect">
            <a:avLst/>
          </a:prstGeom>
          <a:noFill/>
        </p:spPr>
        <p:txBody>
          <a:bodyPr wrap="square" rtlCol="0">
            <a:spAutoFit/>
          </a:bodyPr>
          <a:lstStyle/>
          <a:p>
            <a:pPr algn="ctr"/>
            <a:r>
              <a:rPr lang="en-US" sz="1400" b="1" dirty="0" smtClean="0"/>
              <a:t>Word 1</a:t>
            </a:r>
            <a:endParaRPr lang="en-US" sz="1400" b="1" dirty="0"/>
          </a:p>
        </p:txBody>
      </p:sp>
      <p:sp>
        <p:nvSpPr>
          <p:cNvPr id="72" name="TextBox 71"/>
          <p:cNvSpPr txBox="1"/>
          <p:nvPr/>
        </p:nvSpPr>
        <p:spPr>
          <a:xfrm>
            <a:off x="1219200" y="1371600"/>
            <a:ext cx="1143000" cy="307777"/>
          </a:xfrm>
          <a:prstGeom prst="rect">
            <a:avLst/>
          </a:prstGeom>
          <a:noFill/>
        </p:spPr>
        <p:txBody>
          <a:bodyPr wrap="square" rtlCol="0">
            <a:spAutoFit/>
          </a:bodyPr>
          <a:lstStyle/>
          <a:p>
            <a:pPr algn="ctr"/>
            <a:r>
              <a:rPr lang="en-US" sz="1400" b="1" dirty="0" smtClean="0"/>
              <a:t>Word 2</a:t>
            </a:r>
            <a:endParaRPr lang="en-US" sz="1400" b="1" dirty="0"/>
          </a:p>
        </p:txBody>
      </p:sp>
      <p:sp>
        <p:nvSpPr>
          <p:cNvPr id="73" name="TextBox 72"/>
          <p:cNvSpPr txBox="1"/>
          <p:nvPr/>
        </p:nvSpPr>
        <p:spPr>
          <a:xfrm>
            <a:off x="2743200" y="1295400"/>
            <a:ext cx="990600" cy="307777"/>
          </a:xfrm>
          <a:prstGeom prst="rect">
            <a:avLst/>
          </a:prstGeom>
          <a:noFill/>
        </p:spPr>
        <p:txBody>
          <a:bodyPr wrap="square" rtlCol="0">
            <a:spAutoFit/>
          </a:bodyPr>
          <a:lstStyle/>
          <a:p>
            <a:pPr algn="ctr"/>
            <a:r>
              <a:rPr lang="en-US" sz="1400" b="1" dirty="0" smtClean="0"/>
              <a:t>Word 3</a:t>
            </a:r>
            <a:endParaRPr lang="en-US" sz="1400" b="1" dirty="0"/>
          </a:p>
        </p:txBody>
      </p:sp>
      <p:sp>
        <p:nvSpPr>
          <p:cNvPr id="75" name="Oval 74"/>
          <p:cNvSpPr/>
          <p:nvPr/>
        </p:nvSpPr>
        <p:spPr>
          <a:xfrm>
            <a:off x="152400" y="33528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1600200" y="16764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048000" y="16764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a:off x="9753600" y="1828800"/>
            <a:ext cx="3810000" cy="2286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TextBox 82"/>
          <p:cNvSpPr txBox="1"/>
          <p:nvPr/>
        </p:nvSpPr>
        <p:spPr>
          <a:xfrm>
            <a:off x="3810000" y="1676400"/>
            <a:ext cx="838200" cy="338554"/>
          </a:xfrm>
          <a:prstGeom prst="rect">
            <a:avLst/>
          </a:prstGeom>
          <a:noFill/>
        </p:spPr>
        <p:txBody>
          <a:bodyPr wrap="square" rtlCol="0">
            <a:spAutoFit/>
          </a:bodyPr>
          <a:lstStyle/>
          <a:p>
            <a:r>
              <a:rPr lang="en-US" sz="1600" dirty="0" smtClean="0"/>
              <a:t>Theme</a:t>
            </a:r>
            <a:endParaRPr lang="en-US" sz="1600" dirty="0"/>
          </a:p>
        </p:txBody>
      </p:sp>
      <p:cxnSp>
        <p:nvCxnSpPr>
          <p:cNvPr id="84" name="Straight Connector 83"/>
          <p:cNvCxnSpPr/>
          <p:nvPr/>
        </p:nvCxnSpPr>
        <p:spPr>
          <a:xfrm rot="5400000">
            <a:off x="794" y="39616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1448594" y="39616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2896394" y="39616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76994" y="57142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1448594" y="57904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2972594" y="57904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9906794" y="23614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1125994" y="23614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12497594" y="23614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9906794" y="39616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9830594" y="57904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11125994" y="39616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12497594" y="39616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11125994" y="57904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12649994" y="5790406"/>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048000" y="33528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12649200" y="1752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1600200" y="33528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228600" y="51054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1600200" y="5181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3124200" y="5181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10058400" y="1752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11277600" y="1752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2801600" y="5181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0058400" y="33528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11277600" y="33528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12649200" y="33528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9982200" y="5181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1277600" y="5181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28600" y="16764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9753600" y="1447800"/>
            <a:ext cx="838200" cy="307777"/>
          </a:xfrm>
          <a:prstGeom prst="rect">
            <a:avLst/>
          </a:prstGeom>
          <a:noFill/>
        </p:spPr>
        <p:txBody>
          <a:bodyPr wrap="square" rtlCol="0">
            <a:spAutoFit/>
          </a:bodyPr>
          <a:lstStyle/>
          <a:p>
            <a:pPr algn="ctr"/>
            <a:r>
              <a:rPr lang="en-US" sz="1400" b="1" dirty="0" smtClean="0"/>
              <a:t>Event 1</a:t>
            </a:r>
            <a:endParaRPr lang="en-US" sz="1400" b="1" dirty="0"/>
          </a:p>
        </p:txBody>
      </p:sp>
      <p:sp>
        <p:nvSpPr>
          <p:cNvPr id="107" name="TextBox 106"/>
          <p:cNvSpPr txBox="1"/>
          <p:nvPr/>
        </p:nvSpPr>
        <p:spPr>
          <a:xfrm>
            <a:off x="11049000" y="1447800"/>
            <a:ext cx="838200" cy="307777"/>
          </a:xfrm>
          <a:prstGeom prst="rect">
            <a:avLst/>
          </a:prstGeom>
          <a:noFill/>
        </p:spPr>
        <p:txBody>
          <a:bodyPr wrap="square" rtlCol="0">
            <a:spAutoFit/>
          </a:bodyPr>
          <a:lstStyle/>
          <a:p>
            <a:pPr algn="ctr"/>
            <a:r>
              <a:rPr lang="en-US" sz="1400" b="1" dirty="0" smtClean="0"/>
              <a:t>Event 2</a:t>
            </a:r>
            <a:endParaRPr lang="en-US" sz="1400" b="1" dirty="0"/>
          </a:p>
        </p:txBody>
      </p:sp>
      <p:sp>
        <p:nvSpPr>
          <p:cNvPr id="108" name="TextBox 107"/>
          <p:cNvSpPr txBox="1"/>
          <p:nvPr/>
        </p:nvSpPr>
        <p:spPr>
          <a:xfrm>
            <a:off x="12420600" y="1447800"/>
            <a:ext cx="838200" cy="307777"/>
          </a:xfrm>
          <a:prstGeom prst="rect">
            <a:avLst/>
          </a:prstGeom>
          <a:noFill/>
        </p:spPr>
        <p:txBody>
          <a:bodyPr wrap="square" rtlCol="0">
            <a:spAutoFit/>
          </a:bodyPr>
          <a:lstStyle/>
          <a:p>
            <a:pPr algn="ctr"/>
            <a:r>
              <a:rPr lang="en-US" sz="1400" b="1" dirty="0" smtClean="0"/>
              <a:t>Event 3</a:t>
            </a:r>
            <a:endParaRPr lang="en-US" sz="1400" b="1" dirty="0"/>
          </a:p>
        </p:txBody>
      </p:sp>
      <p:sp>
        <p:nvSpPr>
          <p:cNvPr id="109" name="Freeform 108"/>
          <p:cNvSpPr/>
          <p:nvPr/>
        </p:nvSpPr>
        <p:spPr>
          <a:xfrm>
            <a:off x="0" y="1752600"/>
            <a:ext cx="3810000" cy="2286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TextBox 109"/>
          <p:cNvSpPr txBox="1"/>
          <p:nvPr/>
        </p:nvSpPr>
        <p:spPr>
          <a:xfrm>
            <a:off x="13487400" y="1752600"/>
            <a:ext cx="838200" cy="338554"/>
          </a:xfrm>
          <a:prstGeom prst="rect">
            <a:avLst/>
          </a:prstGeom>
          <a:noFill/>
        </p:spPr>
        <p:txBody>
          <a:bodyPr wrap="square" rtlCol="0">
            <a:spAutoFit/>
          </a:bodyPr>
          <a:lstStyle/>
          <a:p>
            <a:r>
              <a:rPr lang="en-US" sz="1600" dirty="0" smtClean="0"/>
              <a:t>Theme</a:t>
            </a:r>
            <a:endParaRPr lang="en-US" sz="1600" dirty="0"/>
          </a:p>
        </p:txBody>
      </p:sp>
      <p:sp>
        <p:nvSpPr>
          <p:cNvPr id="112" name="Freeform 111"/>
          <p:cNvSpPr/>
          <p:nvPr/>
        </p:nvSpPr>
        <p:spPr>
          <a:xfrm>
            <a:off x="0" y="5257800"/>
            <a:ext cx="3810000" cy="2286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0" y="3429000"/>
            <a:ext cx="3810000" cy="2286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TextBox 113"/>
          <p:cNvSpPr txBox="1"/>
          <p:nvPr/>
        </p:nvSpPr>
        <p:spPr>
          <a:xfrm>
            <a:off x="3810000" y="3276600"/>
            <a:ext cx="838200" cy="338554"/>
          </a:xfrm>
          <a:prstGeom prst="rect">
            <a:avLst/>
          </a:prstGeom>
          <a:noFill/>
        </p:spPr>
        <p:txBody>
          <a:bodyPr wrap="square" rtlCol="0">
            <a:spAutoFit/>
          </a:bodyPr>
          <a:lstStyle/>
          <a:p>
            <a:r>
              <a:rPr lang="en-US" sz="1600" dirty="0" smtClean="0"/>
              <a:t>Theme</a:t>
            </a:r>
            <a:endParaRPr lang="en-US" sz="1600" dirty="0"/>
          </a:p>
        </p:txBody>
      </p:sp>
      <p:sp>
        <p:nvSpPr>
          <p:cNvPr id="116" name="TextBox 115"/>
          <p:cNvSpPr txBox="1"/>
          <p:nvPr/>
        </p:nvSpPr>
        <p:spPr>
          <a:xfrm>
            <a:off x="3733800" y="5181600"/>
            <a:ext cx="838200" cy="338554"/>
          </a:xfrm>
          <a:prstGeom prst="rect">
            <a:avLst/>
          </a:prstGeom>
          <a:noFill/>
        </p:spPr>
        <p:txBody>
          <a:bodyPr wrap="square" rtlCol="0">
            <a:spAutoFit/>
          </a:bodyPr>
          <a:lstStyle/>
          <a:p>
            <a:r>
              <a:rPr lang="en-US" sz="1600" dirty="0" smtClean="0"/>
              <a:t>Theme</a:t>
            </a:r>
            <a:endParaRPr lang="en-US" sz="1600" dirty="0"/>
          </a:p>
        </p:txBody>
      </p:sp>
      <p:sp>
        <p:nvSpPr>
          <p:cNvPr id="117" name="Freeform 116"/>
          <p:cNvSpPr/>
          <p:nvPr/>
        </p:nvSpPr>
        <p:spPr>
          <a:xfrm>
            <a:off x="9601200" y="3429000"/>
            <a:ext cx="3810000" cy="2286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9601200" y="5257800"/>
            <a:ext cx="3810000" cy="2286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TextBox 118"/>
          <p:cNvSpPr txBox="1"/>
          <p:nvPr/>
        </p:nvSpPr>
        <p:spPr>
          <a:xfrm>
            <a:off x="13335000" y="5181600"/>
            <a:ext cx="838200" cy="338554"/>
          </a:xfrm>
          <a:prstGeom prst="rect">
            <a:avLst/>
          </a:prstGeom>
          <a:noFill/>
        </p:spPr>
        <p:txBody>
          <a:bodyPr wrap="square" rtlCol="0">
            <a:spAutoFit/>
          </a:bodyPr>
          <a:lstStyle/>
          <a:p>
            <a:r>
              <a:rPr lang="en-US" sz="1600" dirty="0" smtClean="0"/>
              <a:t>Theme</a:t>
            </a:r>
            <a:endParaRPr lang="en-US" sz="1600" dirty="0"/>
          </a:p>
        </p:txBody>
      </p:sp>
      <p:sp>
        <p:nvSpPr>
          <p:cNvPr id="121" name="TextBox 120"/>
          <p:cNvSpPr txBox="1"/>
          <p:nvPr/>
        </p:nvSpPr>
        <p:spPr>
          <a:xfrm>
            <a:off x="13335000" y="3352800"/>
            <a:ext cx="838200" cy="338554"/>
          </a:xfrm>
          <a:prstGeom prst="rect">
            <a:avLst/>
          </a:prstGeom>
          <a:noFill/>
        </p:spPr>
        <p:txBody>
          <a:bodyPr wrap="square" rtlCol="0">
            <a:spAutoFit/>
          </a:bodyPr>
          <a:lstStyle/>
          <a:p>
            <a:r>
              <a:rPr lang="en-US" sz="1600" dirty="0" smtClean="0"/>
              <a:t>Theme</a:t>
            </a:r>
            <a:endParaRPr lang="en-US" sz="1600" dirty="0"/>
          </a:p>
        </p:txBody>
      </p:sp>
      <p:sp>
        <p:nvSpPr>
          <p:cNvPr id="102" name="TextBox 101"/>
          <p:cNvSpPr txBox="1"/>
          <p:nvPr/>
        </p:nvSpPr>
        <p:spPr>
          <a:xfrm>
            <a:off x="2743200" y="3048000"/>
            <a:ext cx="914400" cy="307777"/>
          </a:xfrm>
          <a:prstGeom prst="rect">
            <a:avLst/>
          </a:prstGeom>
          <a:noFill/>
        </p:spPr>
        <p:txBody>
          <a:bodyPr wrap="square" rtlCol="0">
            <a:spAutoFit/>
          </a:bodyPr>
          <a:lstStyle/>
          <a:p>
            <a:pPr algn="ctr"/>
            <a:r>
              <a:rPr lang="en-US" sz="1400" b="1" dirty="0" smtClean="0"/>
              <a:t>Act 3</a:t>
            </a:r>
            <a:endParaRPr lang="en-US" sz="1400" b="1" dirty="0"/>
          </a:p>
        </p:txBody>
      </p:sp>
      <p:sp>
        <p:nvSpPr>
          <p:cNvPr id="103" name="TextBox 102"/>
          <p:cNvSpPr txBox="1"/>
          <p:nvPr/>
        </p:nvSpPr>
        <p:spPr>
          <a:xfrm>
            <a:off x="1524000" y="3657600"/>
            <a:ext cx="1066800" cy="307777"/>
          </a:xfrm>
          <a:prstGeom prst="rect">
            <a:avLst/>
          </a:prstGeom>
          <a:noFill/>
        </p:spPr>
        <p:txBody>
          <a:bodyPr wrap="square" rtlCol="0">
            <a:spAutoFit/>
          </a:bodyPr>
          <a:lstStyle/>
          <a:p>
            <a:pPr algn="ctr"/>
            <a:r>
              <a:rPr lang="en-US" sz="1400" b="1" dirty="0" smtClean="0"/>
              <a:t>Act 2</a:t>
            </a:r>
            <a:endParaRPr lang="en-US" sz="1400" b="1" dirty="0"/>
          </a:p>
        </p:txBody>
      </p:sp>
      <p:sp>
        <p:nvSpPr>
          <p:cNvPr id="104" name="TextBox 103"/>
          <p:cNvSpPr txBox="1"/>
          <p:nvPr/>
        </p:nvSpPr>
        <p:spPr>
          <a:xfrm>
            <a:off x="228600" y="3505200"/>
            <a:ext cx="914400" cy="307777"/>
          </a:xfrm>
          <a:prstGeom prst="rect">
            <a:avLst/>
          </a:prstGeom>
          <a:noFill/>
        </p:spPr>
        <p:txBody>
          <a:bodyPr wrap="square" rtlCol="0">
            <a:spAutoFit/>
          </a:bodyPr>
          <a:lstStyle/>
          <a:p>
            <a:pPr algn="ctr"/>
            <a:r>
              <a:rPr lang="en-US" sz="1400" b="1" dirty="0" smtClean="0"/>
              <a:t>Act 1</a:t>
            </a:r>
            <a:endParaRPr lang="en-US" sz="1400" b="1" dirty="0"/>
          </a:p>
        </p:txBody>
      </p:sp>
      <p:sp>
        <p:nvSpPr>
          <p:cNvPr id="105" name="TextBox 104"/>
          <p:cNvSpPr txBox="1"/>
          <p:nvPr/>
        </p:nvSpPr>
        <p:spPr>
          <a:xfrm>
            <a:off x="0" y="4800600"/>
            <a:ext cx="838200" cy="307777"/>
          </a:xfrm>
          <a:prstGeom prst="rect">
            <a:avLst/>
          </a:prstGeom>
          <a:noFill/>
        </p:spPr>
        <p:txBody>
          <a:bodyPr wrap="square" rtlCol="0">
            <a:spAutoFit/>
          </a:bodyPr>
          <a:lstStyle/>
          <a:p>
            <a:pPr algn="ctr"/>
            <a:r>
              <a:rPr lang="en-US" sz="1400" b="1" dirty="0" smtClean="0"/>
              <a:t>1AM</a:t>
            </a:r>
            <a:endParaRPr lang="en-US" sz="1400" b="1" dirty="0"/>
          </a:p>
        </p:txBody>
      </p:sp>
      <p:sp>
        <p:nvSpPr>
          <p:cNvPr id="111" name="TextBox 110"/>
          <p:cNvSpPr txBox="1"/>
          <p:nvPr/>
        </p:nvSpPr>
        <p:spPr>
          <a:xfrm>
            <a:off x="1295400" y="4876800"/>
            <a:ext cx="838200" cy="307777"/>
          </a:xfrm>
          <a:prstGeom prst="rect">
            <a:avLst/>
          </a:prstGeom>
          <a:noFill/>
        </p:spPr>
        <p:txBody>
          <a:bodyPr wrap="square" rtlCol="0">
            <a:spAutoFit/>
          </a:bodyPr>
          <a:lstStyle/>
          <a:p>
            <a:pPr algn="ctr"/>
            <a:r>
              <a:rPr lang="en-US" sz="1400" b="1" dirty="0" smtClean="0"/>
              <a:t>2AM</a:t>
            </a:r>
            <a:endParaRPr lang="en-US" sz="1400" b="1" dirty="0"/>
          </a:p>
        </p:txBody>
      </p:sp>
      <p:sp>
        <p:nvSpPr>
          <p:cNvPr id="115" name="TextBox 114"/>
          <p:cNvSpPr txBox="1"/>
          <p:nvPr/>
        </p:nvSpPr>
        <p:spPr>
          <a:xfrm>
            <a:off x="2819400" y="4876800"/>
            <a:ext cx="838200" cy="307777"/>
          </a:xfrm>
          <a:prstGeom prst="rect">
            <a:avLst/>
          </a:prstGeom>
          <a:noFill/>
        </p:spPr>
        <p:txBody>
          <a:bodyPr wrap="square" rtlCol="0">
            <a:spAutoFit/>
          </a:bodyPr>
          <a:lstStyle/>
          <a:p>
            <a:pPr algn="ctr"/>
            <a:r>
              <a:rPr lang="en-US" sz="1400" b="1" dirty="0" smtClean="0"/>
              <a:t>3AM</a:t>
            </a:r>
            <a:endParaRPr lang="en-US" sz="1400" b="1" dirty="0"/>
          </a:p>
        </p:txBody>
      </p:sp>
      <p:sp>
        <p:nvSpPr>
          <p:cNvPr id="120" name="TextBox 119"/>
          <p:cNvSpPr txBox="1"/>
          <p:nvPr/>
        </p:nvSpPr>
        <p:spPr>
          <a:xfrm>
            <a:off x="9677400" y="3048000"/>
            <a:ext cx="1143000" cy="307777"/>
          </a:xfrm>
          <a:prstGeom prst="rect">
            <a:avLst/>
          </a:prstGeom>
          <a:noFill/>
        </p:spPr>
        <p:txBody>
          <a:bodyPr wrap="square" rtlCol="0">
            <a:spAutoFit/>
          </a:bodyPr>
          <a:lstStyle/>
          <a:p>
            <a:pPr algn="ctr"/>
            <a:r>
              <a:rPr lang="en-US" sz="1400" b="1" dirty="0" smtClean="0"/>
              <a:t>Point 1</a:t>
            </a:r>
            <a:endParaRPr lang="en-US" sz="1400" b="1" dirty="0"/>
          </a:p>
        </p:txBody>
      </p:sp>
      <p:sp>
        <p:nvSpPr>
          <p:cNvPr id="122" name="TextBox 121"/>
          <p:cNvSpPr txBox="1"/>
          <p:nvPr/>
        </p:nvSpPr>
        <p:spPr>
          <a:xfrm>
            <a:off x="11277600" y="3733800"/>
            <a:ext cx="1066800" cy="307777"/>
          </a:xfrm>
          <a:prstGeom prst="rect">
            <a:avLst/>
          </a:prstGeom>
          <a:noFill/>
        </p:spPr>
        <p:txBody>
          <a:bodyPr wrap="square" rtlCol="0">
            <a:spAutoFit/>
          </a:bodyPr>
          <a:lstStyle/>
          <a:p>
            <a:pPr algn="ctr"/>
            <a:r>
              <a:rPr lang="en-US" sz="1400" b="1" dirty="0" smtClean="0"/>
              <a:t>Point 2</a:t>
            </a:r>
            <a:endParaRPr lang="en-US" sz="1400" b="1" dirty="0"/>
          </a:p>
        </p:txBody>
      </p:sp>
      <p:sp>
        <p:nvSpPr>
          <p:cNvPr id="123" name="TextBox 122"/>
          <p:cNvSpPr txBox="1"/>
          <p:nvPr/>
        </p:nvSpPr>
        <p:spPr>
          <a:xfrm>
            <a:off x="12420600" y="3048000"/>
            <a:ext cx="838200" cy="307777"/>
          </a:xfrm>
          <a:prstGeom prst="rect">
            <a:avLst/>
          </a:prstGeom>
          <a:noFill/>
        </p:spPr>
        <p:txBody>
          <a:bodyPr wrap="square" rtlCol="0">
            <a:spAutoFit/>
          </a:bodyPr>
          <a:lstStyle/>
          <a:p>
            <a:pPr algn="ctr"/>
            <a:r>
              <a:rPr lang="en-US" sz="1400" b="1" dirty="0" smtClean="0"/>
              <a:t>Point 3</a:t>
            </a:r>
            <a:endParaRPr lang="en-US" sz="1400" b="1" dirty="0"/>
          </a:p>
        </p:txBody>
      </p:sp>
      <p:sp>
        <p:nvSpPr>
          <p:cNvPr id="124" name="TextBox 123"/>
          <p:cNvSpPr txBox="1"/>
          <p:nvPr/>
        </p:nvSpPr>
        <p:spPr>
          <a:xfrm>
            <a:off x="9753600" y="4876800"/>
            <a:ext cx="838200" cy="307777"/>
          </a:xfrm>
          <a:prstGeom prst="rect">
            <a:avLst/>
          </a:prstGeom>
          <a:noFill/>
        </p:spPr>
        <p:txBody>
          <a:bodyPr wrap="square" rtlCol="0">
            <a:spAutoFit/>
          </a:bodyPr>
          <a:lstStyle/>
          <a:p>
            <a:pPr algn="ctr"/>
            <a:r>
              <a:rPr lang="en-US" sz="1400" b="1" dirty="0" smtClean="0"/>
              <a:t>Step 1</a:t>
            </a:r>
            <a:endParaRPr lang="en-US" sz="1400" b="1" dirty="0"/>
          </a:p>
        </p:txBody>
      </p:sp>
      <p:sp>
        <p:nvSpPr>
          <p:cNvPr id="125" name="TextBox 124"/>
          <p:cNvSpPr txBox="1"/>
          <p:nvPr/>
        </p:nvSpPr>
        <p:spPr>
          <a:xfrm>
            <a:off x="11049000" y="4876800"/>
            <a:ext cx="838200" cy="307777"/>
          </a:xfrm>
          <a:prstGeom prst="rect">
            <a:avLst/>
          </a:prstGeom>
          <a:noFill/>
        </p:spPr>
        <p:txBody>
          <a:bodyPr wrap="square" rtlCol="0">
            <a:spAutoFit/>
          </a:bodyPr>
          <a:lstStyle/>
          <a:p>
            <a:pPr algn="ctr"/>
            <a:r>
              <a:rPr lang="en-US" sz="1400" b="1" dirty="0" smtClean="0"/>
              <a:t>Step 2</a:t>
            </a:r>
            <a:endParaRPr lang="en-US" sz="1400" b="1" dirty="0"/>
          </a:p>
        </p:txBody>
      </p:sp>
      <p:sp>
        <p:nvSpPr>
          <p:cNvPr id="126" name="TextBox 125"/>
          <p:cNvSpPr txBox="1"/>
          <p:nvPr/>
        </p:nvSpPr>
        <p:spPr>
          <a:xfrm>
            <a:off x="12496800" y="4876800"/>
            <a:ext cx="838200" cy="307777"/>
          </a:xfrm>
          <a:prstGeom prst="rect">
            <a:avLst/>
          </a:prstGeom>
          <a:noFill/>
        </p:spPr>
        <p:txBody>
          <a:bodyPr wrap="square" rtlCol="0">
            <a:spAutoFit/>
          </a:bodyPr>
          <a:lstStyle/>
          <a:p>
            <a:pPr algn="ctr"/>
            <a:r>
              <a:rPr lang="en-US" sz="1400" b="1" dirty="0" smtClean="0"/>
              <a:t>Step 3</a:t>
            </a:r>
            <a:endParaRPr 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p:cNvSpPr/>
          <p:nvPr/>
        </p:nvSpPr>
        <p:spPr>
          <a:xfrm>
            <a:off x="7620000" y="1828800"/>
            <a:ext cx="1219200" cy="1828800"/>
          </a:xfrm>
          <a:prstGeom prst="ellipse">
            <a:avLst/>
          </a:prstGeom>
          <a:solidFill>
            <a:schemeClr val="bg1"/>
          </a:solid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u="sng" dirty="0" smtClean="0">
                <a:latin typeface="Bernard MT Condensed" pitchFamily="18" charset="0"/>
              </a:rPr>
              <a:t>Progression VS Line Upon Line Cont’</a:t>
            </a:r>
            <a:endParaRPr lang="en-US" dirty="0"/>
          </a:p>
        </p:txBody>
      </p:sp>
      <p:cxnSp>
        <p:nvCxnSpPr>
          <p:cNvPr id="4" name="Straight Connector 3"/>
          <p:cNvCxnSpPr/>
          <p:nvPr/>
        </p:nvCxnSpPr>
        <p:spPr>
          <a:xfrm>
            <a:off x="7696200" y="3276600"/>
            <a:ext cx="4495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735094" y="2780506"/>
            <a:ext cx="989806" cy="7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9487694" y="2780506"/>
            <a:ext cx="989806" cy="7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1240294" y="2780506"/>
            <a:ext cx="989806" cy="7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1582400" y="19812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829800" y="19812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077200" y="19812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7848600" y="1981200"/>
            <a:ext cx="4953000" cy="3810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228600" y="2514600"/>
            <a:ext cx="6019800" cy="1354217"/>
          </a:xfrm>
          <a:prstGeom prst="rect">
            <a:avLst/>
          </a:prstGeom>
          <a:noFill/>
        </p:spPr>
        <p:txBody>
          <a:bodyPr wrap="square" rtlCol="0">
            <a:spAutoFit/>
          </a:bodyPr>
          <a:lstStyle/>
          <a:p>
            <a:r>
              <a:rPr lang="en-US" sz="1600" b="1" dirty="0" smtClean="0">
                <a:latin typeface="Ink Free" pitchFamily="66" charset="0"/>
              </a:rPr>
              <a:t>Theme: </a:t>
            </a:r>
            <a:r>
              <a:rPr lang="en-US" sz="1600" dirty="0" smtClean="0">
                <a:latin typeface="Ink Free" pitchFamily="66" charset="0"/>
              </a:rPr>
              <a:t>The subject of talk, a piece of writing, a person’s thoughts, or an exhibition; a topic </a:t>
            </a:r>
          </a:p>
          <a:p>
            <a:pPr>
              <a:buFont typeface="Wingdings" pitchFamily="2" charset="2"/>
              <a:buChar char="Ø"/>
            </a:pPr>
            <a:r>
              <a:rPr lang="en-US" sz="1600" dirty="0" smtClean="0">
                <a:latin typeface="Ink Free" pitchFamily="66" charset="0"/>
              </a:rPr>
              <a:t>Theme in a story is its underlying message; or a critical belief about life the author is conveying.</a:t>
            </a:r>
          </a:p>
          <a:p>
            <a:endParaRPr lang="en-US" dirty="0">
              <a:latin typeface="Ink Free" pitchFamily="66" charset="0"/>
            </a:endParaRPr>
          </a:p>
        </p:txBody>
      </p:sp>
      <p:sp>
        <p:nvSpPr>
          <p:cNvPr id="22" name="TextBox 21"/>
          <p:cNvSpPr txBox="1"/>
          <p:nvPr/>
        </p:nvSpPr>
        <p:spPr>
          <a:xfrm>
            <a:off x="12725400" y="1905000"/>
            <a:ext cx="1066800" cy="369332"/>
          </a:xfrm>
          <a:prstGeom prst="rect">
            <a:avLst/>
          </a:prstGeom>
          <a:noFill/>
        </p:spPr>
        <p:txBody>
          <a:bodyPr wrap="square" rtlCol="0">
            <a:spAutoFit/>
          </a:bodyPr>
          <a:lstStyle/>
          <a:p>
            <a:r>
              <a:rPr lang="en-US" dirty="0" smtClean="0"/>
              <a:t>Theme:</a:t>
            </a:r>
            <a:endParaRPr lang="en-US" dirty="0"/>
          </a:p>
        </p:txBody>
      </p:sp>
      <p:sp>
        <p:nvSpPr>
          <p:cNvPr id="28" name="Oval 27"/>
          <p:cNvSpPr/>
          <p:nvPr/>
        </p:nvSpPr>
        <p:spPr>
          <a:xfrm>
            <a:off x="6934200" y="1219200"/>
            <a:ext cx="5867400" cy="28194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rot="5400000">
            <a:off x="7048500" y="3162300"/>
            <a:ext cx="685800" cy="609600"/>
          </a:xfrm>
          <a:prstGeom prst="straightConnector1">
            <a:avLst/>
          </a:prstGeom>
          <a:ln w="28575">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26" idx="0"/>
          </p:cNvCxnSpPr>
          <p:nvPr/>
        </p:nvCxnSpPr>
        <p:spPr>
          <a:xfrm rot="5400000">
            <a:off x="8954294" y="4381500"/>
            <a:ext cx="68500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V="1">
            <a:off x="11696700" y="2933700"/>
            <a:ext cx="1066800" cy="838200"/>
          </a:xfrm>
          <a:prstGeom prst="straightConnector1">
            <a:avLst/>
          </a:prstGeom>
          <a:ln w="28575">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915400" y="3429000"/>
            <a:ext cx="2209800" cy="400110"/>
          </a:xfrm>
          <a:prstGeom prst="rect">
            <a:avLst/>
          </a:prstGeom>
          <a:noFill/>
        </p:spPr>
        <p:txBody>
          <a:bodyPr wrap="square" rtlCol="0">
            <a:spAutoFit/>
          </a:bodyPr>
          <a:lstStyle/>
          <a:p>
            <a:r>
              <a:rPr lang="en-US" sz="2000" dirty="0" smtClean="0">
                <a:latin typeface="Lucida Calligraphy" pitchFamily="66" charset="0"/>
              </a:rPr>
              <a:t>Dispensation</a:t>
            </a:r>
            <a:endParaRPr lang="en-US" sz="2000" dirty="0">
              <a:latin typeface="Lucida Calligraphy" pitchFamily="66" charset="0"/>
            </a:endParaRPr>
          </a:p>
        </p:txBody>
      </p:sp>
      <p:sp>
        <p:nvSpPr>
          <p:cNvPr id="44" name="TextBox 43"/>
          <p:cNvSpPr txBox="1"/>
          <p:nvPr/>
        </p:nvSpPr>
        <p:spPr>
          <a:xfrm>
            <a:off x="11201400" y="1676400"/>
            <a:ext cx="914400" cy="338554"/>
          </a:xfrm>
          <a:prstGeom prst="rect">
            <a:avLst/>
          </a:prstGeom>
          <a:noFill/>
        </p:spPr>
        <p:txBody>
          <a:bodyPr wrap="square" rtlCol="0">
            <a:spAutoFit/>
          </a:bodyPr>
          <a:lstStyle/>
          <a:p>
            <a:pPr algn="ctr"/>
            <a:r>
              <a:rPr lang="en-US" sz="1600" b="1" dirty="0" smtClean="0"/>
              <a:t>Point 3</a:t>
            </a:r>
            <a:endParaRPr lang="en-US" sz="1600" b="1" dirty="0"/>
          </a:p>
        </p:txBody>
      </p:sp>
      <p:sp>
        <p:nvSpPr>
          <p:cNvPr id="45" name="TextBox 44"/>
          <p:cNvSpPr txBox="1"/>
          <p:nvPr/>
        </p:nvSpPr>
        <p:spPr>
          <a:xfrm>
            <a:off x="9525000" y="1600200"/>
            <a:ext cx="914400" cy="338554"/>
          </a:xfrm>
          <a:prstGeom prst="rect">
            <a:avLst/>
          </a:prstGeom>
          <a:noFill/>
        </p:spPr>
        <p:txBody>
          <a:bodyPr wrap="square" rtlCol="0">
            <a:spAutoFit/>
          </a:bodyPr>
          <a:lstStyle/>
          <a:p>
            <a:pPr algn="ctr"/>
            <a:r>
              <a:rPr lang="en-US" sz="1600" b="1" dirty="0" smtClean="0"/>
              <a:t>Point 2</a:t>
            </a:r>
            <a:endParaRPr lang="en-US" sz="1600" b="1" dirty="0"/>
          </a:p>
        </p:txBody>
      </p:sp>
      <p:sp>
        <p:nvSpPr>
          <p:cNvPr id="46" name="TextBox 45"/>
          <p:cNvSpPr txBox="1"/>
          <p:nvPr/>
        </p:nvSpPr>
        <p:spPr>
          <a:xfrm>
            <a:off x="8001000" y="1524000"/>
            <a:ext cx="914400" cy="338554"/>
          </a:xfrm>
          <a:prstGeom prst="rect">
            <a:avLst/>
          </a:prstGeom>
          <a:noFill/>
        </p:spPr>
        <p:txBody>
          <a:bodyPr wrap="square" rtlCol="0">
            <a:spAutoFit/>
          </a:bodyPr>
          <a:lstStyle/>
          <a:p>
            <a:pPr algn="ctr"/>
            <a:r>
              <a:rPr lang="en-US" sz="1600" b="1" dirty="0" smtClean="0"/>
              <a:t>Point 1</a:t>
            </a:r>
            <a:endParaRPr lang="en-US" sz="1600" b="1" dirty="0"/>
          </a:p>
        </p:txBody>
      </p:sp>
      <p:cxnSp>
        <p:nvCxnSpPr>
          <p:cNvPr id="52" name="Straight Arrow Connector 51"/>
          <p:cNvCxnSpPr/>
          <p:nvPr/>
        </p:nvCxnSpPr>
        <p:spPr>
          <a:xfrm rot="16200000" flipH="1">
            <a:off x="10591799" y="3657599"/>
            <a:ext cx="990600" cy="228602"/>
          </a:xfrm>
          <a:prstGeom prst="straightConnector1">
            <a:avLst/>
          </a:prstGeom>
          <a:ln w="28575">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811811">
            <a:off x="6483212" y="3784358"/>
            <a:ext cx="1066800" cy="369332"/>
          </a:xfrm>
          <a:prstGeom prst="rect">
            <a:avLst/>
          </a:prstGeom>
          <a:noFill/>
        </p:spPr>
        <p:txBody>
          <a:bodyPr wrap="square" rtlCol="0">
            <a:spAutoFit/>
          </a:bodyPr>
          <a:lstStyle/>
          <a:p>
            <a:pPr algn="ctr"/>
            <a:r>
              <a:rPr lang="en-US" dirty="0" smtClean="0"/>
              <a:t>Parable:</a:t>
            </a:r>
            <a:endParaRPr lang="en-US" dirty="0"/>
          </a:p>
        </p:txBody>
      </p:sp>
      <p:sp>
        <p:nvSpPr>
          <p:cNvPr id="26" name="TextBox 25"/>
          <p:cNvSpPr txBox="1"/>
          <p:nvPr/>
        </p:nvSpPr>
        <p:spPr>
          <a:xfrm>
            <a:off x="8763000" y="4724400"/>
            <a:ext cx="1066800" cy="369332"/>
          </a:xfrm>
          <a:prstGeom prst="rect">
            <a:avLst/>
          </a:prstGeom>
          <a:noFill/>
        </p:spPr>
        <p:txBody>
          <a:bodyPr wrap="square" rtlCol="0">
            <a:spAutoFit/>
          </a:bodyPr>
          <a:lstStyle/>
          <a:p>
            <a:pPr algn="ctr"/>
            <a:r>
              <a:rPr lang="en-US" dirty="0" smtClean="0"/>
              <a:t>Parable:</a:t>
            </a:r>
            <a:endParaRPr lang="en-US" dirty="0"/>
          </a:p>
        </p:txBody>
      </p:sp>
      <p:sp>
        <p:nvSpPr>
          <p:cNvPr id="29" name="TextBox 28"/>
          <p:cNvSpPr txBox="1"/>
          <p:nvPr/>
        </p:nvSpPr>
        <p:spPr>
          <a:xfrm rot="21344703">
            <a:off x="10909146" y="4221585"/>
            <a:ext cx="838200" cy="369332"/>
          </a:xfrm>
          <a:prstGeom prst="rect">
            <a:avLst/>
          </a:prstGeom>
          <a:noFill/>
        </p:spPr>
        <p:txBody>
          <a:bodyPr wrap="square" rtlCol="0">
            <a:spAutoFit/>
          </a:bodyPr>
          <a:lstStyle/>
          <a:p>
            <a:pPr algn="ctr"/>
            <a:r>
              <a:rPr lang="en-US" dirty="0" smtClean="0"/>
              <a:t>Line:</a:t>
            </a:r>
          </a:p>
        </p:txBody>
      </p:sp>
      <p:sp>
        <p:nvSpPr>
          <p:cNvPr id="31" name="TextBox 30"/>
          <p:cNvSpPr txBox="1"/>
          <p:nvPr/>
        </p:nvSpPr>
        <p:spPr>
          <a:xfrm>
            <a:off x="12268200" y="3810000"/>
            <a:ext cx="1143000" cy="369332"/>
          </a:xfrm>
          <a:prstGeom prst="rect">
            <a:avLst/>
          </a:prstGeom>
          <a:noFill/>
        </p:spPr>
        <p:txBody>
          <a:bodyPr wrap="square" rtlCol="0">
            <a:spAutoFit/>
          </a:bodyPr>
          <a:lstStyle/>
          <a:p>
            <a:r>
              <a:rPr lang="en-US" dirty="0" smtClean="0"/>
              <a:t>Waymark:</a:t>
            </a:r>
            <a:endParaRPr lang="en-US" dirty="0"/>
          </a:p>
        </p:txBody>
      </p:sp>
      <p:sp>
        <p:nvSpPr>
          <p:cNvPr id="50" name="Arc 49"/>
          <p:cNvSpPr/>
          <p:nvPr/>
        </p:nvSpPr>
        <p:spPr>
          <a:xfrm rot="19043928">
            <a:off x="7725465" y="2199724"/>
            <a:ext cx="3578017" cy="4633581"/>
          </a:xfrm>
          <a:prstGeom prst="arc">
            <a:avLst>
              <a:gd name="adj1" fmla="val 16671957"/>
              <a:gd name="adj2" fmla="val 19559829"/>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3" name="Straight Arrow Connector 52"/>
          <p:cNvCxnSpPr/>
          <p:nvPr/>
        </p:nvCxnSpPr>
        <p:spPr>
          <a:xfrm rot="5400000">
            <a:off x="8992394" y="2666206"/>
            <a:ext cx="3048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915400" y="2819400"/>
            <a:ext cx="685800" cy="276999"/>
          </a:xfrm>
          <a:prstGeom prst="rect">
            <a:avLst/>
          </a:prstGeom>
          <a:noFill/>
        </p:spPr>
        <p:txBody>
          <a:bodyPr wrap="square" rtlCol="0">
            <a:spAutoFit/>
          </a:bodyPr>
          <a:lstStyle/>
          <a:p>
            <a:r>
              <a:rPr lang="en-US" sz="1200" b="1" dirty="0" smtClean="0"/>
              <a:t>Period</a:t>
            </a:r>
            <a:endParaRPr lang="en-US" sz="1200" b="1" dirty="0"/>
          </a:p>
        </p:txBody>
      </p:sp>
      <p:graphicFrame>
        <p:nvGraphicFramePr>
          <p:cNvPr id="62" name="Table 61"/>
          <p:cNvGraphicFramePr>
            <a:graphicFrameLocks noGrp="1"/>
          </p:cNvGraphicFramePr>
          <p:nvPr/>
        </p:nvGraphicFramePr>
        <p:xfrm>
          <a:off x="7696200" y="3200400"/>
          <a:ext cx="685800" cy="396240"/>
        </p:xfrm>
        <a:graphic>
          <a:graphicData uri="http://schemas.openxmlformats.org/drawingml/2006/table">
            <a:tbl>
              <a:tblPr/>
              <a:tblGrid>
                <a:gridCol w="391886"/>
                <a:gridCol w="293914"/>
              </a:tblGrid>
              <a:tr h="0">
                <a:tc>
                  <a:txBody>
                    <a:bodyPr/>
                    <a:lstStyle/>
                    <a:p>
                      <a:endParaRPr lang="en-US" dirty="0"/>
                    </a:p>
                  </a:txBody>
                  <a:tcPr anchor="ctr">
                    <a:lnL>
                      <a:noFill/>
                    </a:lnL>
                    <a:lnR>
                      <a:noFill/>
                    </a:lnR>
                    <a:lnT>
                      <a:noFill/>
                    </a:lnT>
                    <a:lnB>
                      <a:noFill/>
                    </a:lnB>
                  </a:tcPr>
                </a:tc>
                <a:tc>
                  <a:txBody>
                    <a:bodyPr/>
                    <a:lstStyle/>
                    <a:p>
                      <a:pPr algn="ctr"/>
                      <a:r>
                        <a:rPr lang="el-GR" sz="2000" b="1" dirty="0"/>
                        <a:t>α</a:t>
                      </a:r>
                    </a:p>
                  </a:txBody>
                  <a:tcPr anchor="ctr">
                    <a:lnL>
                      <a:noFill/>
                    </a:lnL>
                    <a:lnR>
                      <a:noFill/>
                    </a:lnR>
                    <a:lnT>
                      <a:noFill/>
                    </a:lnT>
                    <a:lnB>
                      <a:noFill/>
                    </a:lnB>
                  </a:tcPr>
                </a:tc>
              </a:tr>
            </a:tbl>
          </a:graphicData>
        </a:graphic>
      </p:graphicFrame>
      <p:sp>
        <p:nvSpPr>
          <p:cNvPr id="63" name="Rectangle 62"/>
          <p:cNvSpPr/>
          <p:nvPr/>
        </p:nvSpPr>
        <p:spPr>
          <a:xfrm rot="21406209">
            <a:off x="11517048" y="3215083"/>
            <a:ext cx="532518" cy="400110"/>
          </a:xfrm>
          <a:prstGeom prst="rect">
            <a:avLst/>
          </a:prstGeom>
        </p:spPr>
        <p:txBody>
          <a:bodyPr wrap="none">
            <a:spAutoFit/>
          </a:bodyPr>
          <a:lstStyle/>
          <a:p>
            <a:r>
              <a:rPr lang="en-US" sz="2000" b="1" dirty="0" smtClean="0"/>
              <a:t> </a:t>
            </a:r>
            <a:r>
              <a:rPr lang="el-GR" sz="2000" b="1" dirty="0" smtClean="0"/>
              <a:t>Ω</a:t>
            </a:r>
            <a:r>
              <a:rPr lang="en-US" sz="2000" b="1" dirty="0" smtClean="0"/>
              <a:t>  </a:t>
            </a:r>
            <a:endParaRPr lang="en-US" sz="2000" b="1" dirty="0"/>
          </a:p>
        </p:txBody>
      </p:sp>
      <p:sp>
        <p:nvSpPr>
          <p:cNvPr id="64" name="TextBox 63"/>
          <p:cNvSpPr txBox="1"/>
          <p:nvPr/>
        </p:nvSpPr>
        <p:spPr>
          <a:xfrm>
            <a:off x="10896600" y="5688449"/>
            <a:ext cx="3505200" cy="1169551"/>
          </a:xfrm>
          <a:prstGeom prst="rect">
            <a:avLst/>
          </a:prstGeom>
          <a:noFill/>
        </p:spPr>
        <p:txBody>
          <a:bodyPr wrap="square" rtlCol="0">
            <a:spAutoFit/>
          </a:bodyPr>
          <a:lstStyle/>
          <a:p>
            <a:r>
              <a:rPr lang="en-US" sz="1400" dirty="0" smtClean="0">
                <a:latin typeface="Ink Free" pitchFamily="66" charset="0"/>
              </a:rPr>
              <a:t>Isaiah 46:10 Declaring the end from the beginning, and from ancient times the things that are not yet done, saying, my counsel shall stand, and I will do all my pleasure:</a:t>
            </a:r>
            <a:endParaRPr lang="en-US" sz="1400" dirty="0">
              <a:latin typeface="Ink Free" pitchFamily="66" charset="0"/>
            </a:endParaRPr>
          </a:p>
        </p:txBody>
      </p:sp>
      <p:sp>
        <p:nvSpPr>
          <p:cNvPr id="67" name="TextBox 66"/>
          <p:cNvSpPr txBox="1"/>
          <p:nvPr/>
        </p:nvSpPr>
        <p:spPr>
          <a:xfrm>
            <a:off x="11963400" y="4191000"/>
            <a:ext cx="2514600" cy="1169551"/>
          </a:xfrm>
          <a:prstGeom prst="rect">
            <a:avLst/>
          </a:prstGeom>
          <a:noFill/>
        </p:spPr>
        <p:txBody>
          <a:bodyPr wrap="square" rtlCol="0">
            <a:spAutoFit/>
          </a:bodyPr>
          <a:lstStyle/>
          <a:p>
            <a:pPr algn="ctr"/>
            <a:r>
              <a:rPr lang="en-US" sz="1400" dirty="0" smtClean="0">
                <a:latin typeface="Ink Free" pitchFamily="66" charset="0"/>
              </a:rPr>
              <a:t>Historical events. Some have past and some are in the future but all are historical events.</a:t>
            </a:r>
          </a:p>
          <a:p>
            <a:pPr algn="ctr"/>
            <a:r>
              <a:rPr lang="en-US" sz="1400" dirty="0" smtClean="0">
                <a:latin typeface="Ink Free" pitchFamily="66" charset="0"/>
              </a:rPr>
              <a:t>Marks along the way</a:t>
            </a:r>
            <a:endParaRPr lang="en-US" sz="1400" dirty="0">
              <a:latin typeface="Ink Free" pitchFamily="66" charset="0"/>
            </a:endParaRPr>
          </a:p>
        </p:txBody>
      </p:sp>
      <p:sp>
        <p:nvSpPr>
          <p:cNvPr id="69" name="TextBox 68"/>
          <p:cNvSpPr txBox="1"/>
          <p:nvPr/>
        </p:nvSpPr>
        <p:spPr>
          <a:xfrm>
            <a:off x="10591800" y="4495800"/>
            <a:ext cx="1371600" cy="523220"/>
          </a:xfrm>
          <a:prstGeom prst="rect">
            <a:avLst/>
          </a:prstGeom>
          <a:noFill/>
        </p:spPr>
        <p:txBody>
          <a:bodyPr wrap="square" rtlCol="0">
            <a:spAutoFit/>
          </a:bodyPr>
          <a:lstStyle/>
          <a:p>
            <a:pPr algn="ctr"/>
            <a:r>
              <a:rPr lang="en-US" sz="1400" dirty="0" smtClean="0">
                <a:latin typeface="Ink Free" pitchFamily="66" charset="0"/>
              </a:rPr>
              <a:t>The way or path</a:t>
            </a:r>
            <a:endParaRPr lang="en-US" sz="1400" dirty="0">
              <a:latin typeface="Ink Free" pitchFamily="66" charset="0"/>
            </a:endParaRPr>
          </a:p>
        </p:txBody>
      </p:sp>
      <p:sp>
        <p:nvSpPr>
          <p:cNvPr id="70" name="TextBox 69"/>
          <p:cNvSpPr txBox="1"/>
          <p:nvPr/>
        </p:nvSpPr>
        <p:spPr>
          <a:xfrm>
            <a:off x="8458200" y="5029200"/>
            <a:ext cx="1752600" cy="523220"/>
          </a:xfrm>
          <a:prstGeom prst="rect">
            <a:avLst/>
          </a:prstGeom>
          <a:noFill/>
        </p:spPr>
        <p:txBody>
          <a:bodyPr wrap="square" rtlCol="0">
            <a:spAutoFit/>
          </a:bodyPr>
          <a:lstStyle/>
          <a:p>
            <a:pPr algn="ctr"/>
            <a:r>
              <a:rPr lang="en-US" sz="1400" dirty="0" smtClean="0">
                <a:latin typeface="Ink Free" pitchFamily="66" charset="0"/>
              </a:rPr>
              <a:t>Additional information</a:t>
            </a:r>
            <a:endParaRPr lang="en-US" sz="1400" dirty="0">
              <a:latin typeface="Ink Free" pitchFamily="66" charset="0"/>
            </a:endParaRPr>
          </a:p>
        </p:txBody>
      </p:sp>
      <p:sp>
        <p:nvSpPr>
          <p:cNvPr id="72" name="TextBox 71"/>
          <p:cNvSpPr txBox="1"/>
          <p:nvPr/>
        </p:nvSpPr>
        <p:spPr>
          <a:xfrm rot="1892627">
            <a:off x="5952766" y="3994861"/>
            <a:ext cx="1728437" cy="523220"/>
          </a:xfrm>
          <a:prstGeom prst="rect">
            <a:avLst/>
          </a:prstGeom>
          <a:noFill/>
        </p:spPr>
        <p:txBody>
          <a:bodyPr wrap="square" rtlCol="0">
            <a:spAutoFit/>
          </a:bodyPr>
          <a:lstStyle/>
          <a:p>
            <a:pPr algn="ctr"/>
            <a:r>
              <a:rPr lang="en-US" sz="1400" dirty="0" smtClean="0">
                <a:latin typeface="Ink Free" pitchFamily="66" charset="0"/>
              </a:rPr>
              <a:t>Additional information</a:t>
            </a:r>
            <a:endParaRPr lang="en-US" sz="1400" dirty="0">
              <a:latin typeface="Ink Free" pitchFamily="66" charset="0"/>
            </a:endParaRPr>
          </a:p>
        </p:txBody>
      </p:sp>
      <p:sp>
        <p:nvSpPr>
          <p:cNvPr id="74" name="TextBox 73"/>
          <p:cNvSpPr txBox="1"/>
          <p:nvPr/>
        </p:nvSpPr>
        <p:spPr>
          <a:xfrm>
            <a:off x="12877800" y="2209800"/>
            <a:ext cx="609600" cy="307777"/>
          </a:xfrm>
          <a:prstGeom prst="rect">
            <a:avLst/>
          </a:prstGeom>
          <a:noFill/>
        </p:spPr>
        <p:txBody>
          <a:bodyPr wrap="square" rtlCol="0">
            <a:spAutoFit/>
          </a:bodyPr>
          <a:lstStyle/>
          <a:p>
            <a:r>
              <a:rPr lang="en-US" sz="1400" dirty="0" smtClean="0">
                <a:latin typeface="Ink Free" pitchFamily="66" charset="0"/>
              </a:rPr>
              <a:t>Topic</a:t>
            </a:r>
            <a:endParaRPr lang="en-US" sz="1400" dirty="0">
              <a:latin typeface="Ink Free" pitchFamily="66" charset="0"/>
            </a:endParaRPr>
          </a:p>
        </p:txBody>
      </p:sp>
      <p:sp>
        <p:nvSpPr>
          <p:cNvPr id="84" name="TextBox 83"/>
          <p:cNvSpPr txBox="1"/>
          <p:nvPr/>
        </p:nvSpPr>
        <p:spPr>
          <a:xfrm>
            <a:off x="11049000" y="5334000"/>
            <a:ext cx="1905000" cy="369332"/>
          </a:xfrm>
          <a:prstGeom prst="rect">
            <a:avLst/>
          </a:prstGeom>
          <a:noFill/>
        </p:spPr>
        <p:txBody>
          <a:bodyPr wrap="square" rtlCol="0">
            <a:spAutoFit/>
          </a:bodyPr>
          <a:lstStyle/>
          <a:p>
            <a:r>
              <a:rPr lang="en-US" dirty="0" smtClean="0"/>
              <a:t>Alpha and Omega:</a:t>
            </a:r>
            <a:endParaRPr lang="en-US" dirty="0"/>
          </a:p>
        </p:txBody>
      </p:sp>
      <p:sp>
        <p:nvSpPr>
          <p:cNvPr id="85" name="TextBox 84"/>
          <p:cNvSpPr txBox="1"/>
          <p:nvPr/>
        </p:nvSpPr>
        <p:spPr>
          <a:xfrm>
            <a:off x="228600" y="1600200"/>
            <a:ext cx="5791200" cy="830997"/>
          </a:xfrm>
          <a:prstGeom prst="rect">
            <a:avLst/>
          </a:prstGeom>
          <a:noFill/>
        </p:spPr>
        <p:txBody>
          <a:bodyPr wrap="square" rtlCol="0">
            <a:spAutoFit/>
          </a:bodyPr>
          <a:lstStyle/>
          <a:p>
            <a:r>
              <a:rPr lang="en-US" sz="1600" dirty="0" smtClean="0">
                <a:latin typeface="Ink Free" pitchFamily="66" charset="0"/>
              </a:rPr>
              <a:t>When approach studies, think about themes. It helps us to see the symbology of what we are studying. Stories then become a living reality</a:t>
            </a:r>
            <a:endParaRPr lang="en-US" sz="1600" dirty="0">
              <a:latin typeface="Ink Free" pitchFamily="66" charset="0"/>
            </a:endParaRPr>
          </a:p>
        </p:txBody>
      </p:sp>
      <p:cxnSp>
        <p:nvCxnSpPr>
          <p:cNvPr id="89" name="Straight Connector 88"/>
          <p:cNvCxnSpPr/>
          <p:nvPr/>
        </p:nvCxnSpPr>
        <p:spPr>
          <a:xfrm>
            <a:off x="1219200" y="4876800"/>
            <a:ext cx="3505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105694" y="4533106"/>
            <a:ext cx="685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3163094" y="4533106"/>
            <a:ext cx="685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4153694" y="4533106"/>
            <a:ext cx="685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2096294" y="4533106"/>
            <a:ext cx="685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1143000" y="3886200"/>
            <a:ext cx="609600" cy="307777"/>
          </a:xfrm>
          <a:prstGeom prst="rect">
            <a:avLst/>
          </a:prstGeom>
          <a:noFill/>
        </p:spPr>
        <p:txBody>
          <a:bodyPr wrap="square" rtlCol="0">
            <a:spAutoFit/>
          </a:bodyPr>
          <a:lstStyle/>
          <a:p>
            <a:pPr algn="ctr"/>
            <a:r>
              <a:rPr lang="en-US" sz="1400" dirty="0" smtClean="0"/>
              <a:t>1989</a:t>
            </a:r>
            <a:endParaRPr lang="en-US" sz="1400" dirty="0"/>
          </a:p>
        </p:txBody>
      </p:sp>
      <p:sp>
        <p:nvSpPr>
          <p:cNvPr id="102" name="TextBox 101"/>
          <p:cNvSpPr txBox="1"/>
          <p:nvPr/>
        </p:nvSpPr>
        <p:spPr>
          <a:xfrm>
            <a:off x="2133600" y="3886200"/>
            <a:ext cx="609600" cy="307777"/>
          </a:xfrm>
          <a:prstGeom prst="rect">
            <a:avLst/>
          </a:prstGeom>
          <a:noFill/>
        </p:spPr>
        <p:txBody>
          <a:bodyPr wrap="square" rtlCol="0">
            <a:spAutoFit/>
          </a:bodyPr>
          <a:lstStyle/>
          <a:p>
            <a:pPr algn="ctr"/>
            <a:r>
              <a:rPr lang="en-US" sz="1400" dirty="0" smtClean="0"/>
              <a:t>9/11</a:t>
            </a:r>
            <a:endParaRPr lang="en-US" sz="1400" dirty="0"/>
          </a:p>
        </p:txBody>
      </p:sp>
      <p:sp>
        <p:nvSpPr>
          <p:cNvPr id="103" name="TextBox 102"/>
          <p:cNvSpPr txBox="1"/>
          <p:nvPr/>
        </p:nvSpPr>
        <p:spPr>
          <a:xfrm>
            <a:off x="3200400" y="3886200"/>
            <a:ext cx="609600" cy="307777"/>
          </a:xfrm>
          <a:prstGeom prst="rect">
            <a:avLst/>
          </a:prstGeom>
          <a:noFill/>
        </p:spPr>
        <p:txBody>
          <a:bodyPr wrap="square" rtlCol="0">
            <a:spAutoFit/>
          </a:bodyPr>
          <a:lstStyle/>
          <a:p>
            <a:pPr algn="ctr"/>
            <a:r>
              <a:rPr lang="en-US" sz="1400" dirty="0" smtClean="0"/>
              <a:t>MC</a:t>
            </a:r>
            <a:endParaRPr lang="en-US" sz="1400" dirty="0"/>
          </a:p>
        </p:txBody>
      </p:sp>
      <p:sp>
        <p:nvSpPr>
          <p:cNvPr id="104" name="TextBox 103"/>
          <p:cNvSpPr txBox="1"/>
          <p:nvPr/>
        </p:nvSpPr>
        <p:spPr>
          <a:xfrm>
            <a:off x="4191000" y="3886200"/>
            <a:ext cx="609600" cy="307777"/>
          </a:xfrm>
          <a:prstGeom prst="rect">
            <a:avLst/>
          </a:prstGeom>
          <a:noFill/>
        </p:spPr>
        <p:txBody>
          <a:bodyPr wrap="square" rtlCol="0">
            <a:spAutoFit/>
          </a:bodyPr>
          <a:lstStyle/>
          <a:p>
            <a:pPr algn="ctr"/>
            <a:r>
              <a:rPr lang="en-US" sz="1400" dirty="0" smtClean="0"/>
              <a:t>SL</a:t>
            </a:r>
            <a:endParaRPr lang="en-US" sz="1400" dirty="0"/>
          </a:p>
        </p:txBody>
      </p:sp>
      <p:sp>
        <p:nvSpPr>
          <p:cNvPr id="105" name="TextBox 104"/>
          <p:cNvSpPr txBox="1"/>
          <p:nvPr/>
        </p:nvSpPr>
        <p:spPr>
          <a:xfrm>
            <a:off x="838200" y="4953000"/>
            <a:ext cx="4267200" cy="307777"/>
          </a:xfrm>
          <a:prstGeom prst="rect">
            <a:avLst/>
          </a:prstGeom>
          <a:noFill/>
        </p:spPr>
        <p:txBody>
          <a:bodyPr wrap="square" rtlCol="0">
            <a:spAutoFit/>
          </a:bodyPr>
          <a:lstStyle/>
          <a:p>
            <a:pPr algn="ctr"/>
            <a:r>
              <a:rPr lang="en-US" sz="1400" dirty="0" smtClean="0">
                <a:latin typeface="Ink Free" pitchFamily="66" charset="0"/>
              </a:rPr>
              <a:t>This reform line can be understood by varying themes.</a:t>
            </a:r>
            <a:endParaRPr lang="en-US" sz="1400" dirty="0">
              <a:latin typeface="Ink Free" pitchFamily="66" charset="0"/>
            </a:endParaRPr>
          </a:p>
        </p:txBody>
      </p:sp>
      <p:cxnSp>
        <p:nvCxnSpPr>
          <p:cNvPr id="108" name="Curved Connector 107"/>
          <p:cNvCxnSpPr/>
          <p:nvPr/>
        </p:nvCxnSpPr>
        <p:spPr>
          <a:xfrm rot="16200000" flipH="1">
            <a:off x="4685556" y="4687045"/>
            <a:ext cx="611089" cy="228600"/>
          </a:xfrm>
          <a:prstGeom prst="curvedConnector4">
            <a:avLst>
              <a:gd name="adj1" fmla="val 7778"/>
              <a:gd name="adj2" fmla="val 20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228600" y="5410200"/>
            <a:ext cx="5715000" cy="646331"/>
          </a:xfrm>
          <a:prstGeom prst="rect">
            <a:avLst/>
          </a:prstGeom>
          <a:noFill/>
        </p:spPr>
        <p:txBody>
          <a:bodyPr wrap="square" rtlCol="0">
            <a:spAutoFit/>
          </a:bodyPr>
          <a:lstStyle/>
          <a:p>
            <a:pPr algn="ctr"/>
            <a:r>
              <a:rPr lang="en-US" dirty="0" smtClean="0">
                <a:latin typeface="Bell MT" pitchFamily="18" charset="0"/>
              </a:rPr>
              <a:t>When we begin to look at reform lines, we should begin to understand them by themes/models.</a:t>
            </a:r>
            <a:endParaRPr lang="en-US" dirty="0">
              <a:latin typeface="Bell MT" pitchFamily="18" charset="0"/>
            </a:endParaRPr>
          </a:p>
        </p:txBody>
      </p:sp>
      <p:sp>
        <p:nvSpPr>
          <p:cNvPr id="119" name="TextBox 118"/>
          <p:cNvSpPr txBox="1"/>
          <p:nvPr/>
        </p:nvSpPr>
        <p:spPr>
          <a:xfrm>
            <a:off x="381000" y="6248400"/>
            <a:ext cx="5791200" cy="430887"/>
          </a:xfrm>
          <a:prstGeom prst="rect">
            <a:avLst/>
          </a:prstGeom>
          <a:noFill/>
        </p:spPr>
        <p:txBody>
          <a:bodyPr wrap="square" rtlCol="0">
            <a:spAutoFit/>
          </a:bodyPr>
          <a:lstStyle/>
          <a:p>
            <a:pPr algn="ctr"/>
            <a:r>
              <a:rPr lang="en-US" sz="2200" b="1" dirty="0" smtClean="0">
                <a:latin typeface="Bell MT" pitchFamily="18" charset="0"/>
              </a:rPr>
              <a:t>Three themes/models are used repeatedly…</a:t>
            </a:r>
            <a:endParaRPr lang="en-US" sz="2200" b="1" dirty="0">
              <a:latin typeface="Bell MT" pitchFamily="18" charset="0"/>
            </a:endParaRPr>
          </a:p>
        </p:txBody>
      </p:sp>
      <p:cxnSp>
        <p:nvCxnSpPr>
          <p:cNvPr id="55" name="Straight Arrow Connector 54"/>
          <p:cNvCxnSpPr/>
          <p:nvPr/>
        </p:nvCxnSpPr>
        <p:spPr>
          <a:xfrm rot="10800000" flipV="1">
            <a:off x="10287000" y="5562600"/>
            <a:ext cx="7620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162800" y="5903893"/>
            <a:ext cx="3200400" cy="954107"/>
          </a:xfrm>
          <a:prstGeom prst="rect">
            <a:avLst/>
          </a:prstGeom>
          <a:noFill/>
        </p:spPr>
        <p:txBody>
          <a:bodyPr wrap="square" rtlCol="0">
            <a:spAutoFit/>
          </a:bodyPr>
          <a:lstStyle/>
          <a:p>
            <a:r>
              <a:rPr lang="en-US" sz="1400" dirty="0" smtClean="0">
                <a:latin typeface="Ink Free" pitchFamily="66" charset="0"/>
              </a:rPr>
              <a:t>Marks the beginning and the end. The middle is the period of everything that happens in between that leads to the next mark.</a:t>
            </a:r>
            <a:endParaRPr lang="en-US" sz="1400" dirty="0">
              <a:latin typeface="Ink Free" pitchFamily="66" charset="0"/>
            </a:endParaRPr>
          </a:p>
        </p:txBody>
      </p:sp>
      <p:cxnSp>
        <p:nvCxnSpPr>
          <p:cNvPr id="59" name="Straight Arrow Connector 58"/>
          <p:cNvCxnSpPr/>
          <p:nvPr/>
        </p:nvCxnSpPr>
        <p:spPr>
          <a:xfrm flipV="1">
            <a:off x="12649200" y="3505200"/>
            <a:ext cx="5334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3182600" y="3352800"/>
            <a:ext cx="1143000" cy="523220"/>
          </a:xfrm>
          <a:prstGeom prst="rect">
            <a:avLst/>
          </a:prstGeom>
          <a:noFill/>
        </p:spPr>
        <p:txBody>
          <a:bodyPr wrap="square" rtlCol="0">
            <a:spAutoFit/>
          </a:bodyPr>
          <a:lstStyle/>
          <a:p>
            <a:r>
              <a:rPr lang="en-US" sz="1400" dirty="0" smtClean="0">
                <a:latin typeface="Ink Free" pitchFamily="66" charset="0"/>
              </a:rPr>
              <a:t>Unique and the same</a:t>
            </a:r>
            <a:endParaRPr lang="en-US" sz="1400" dirty="0">
              <a:latin typeface="Ink Free"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The Three Themes</a:t>
            </a:r>
            <a:endParaRPr lang="en-US" dirty="0"/>
          </a:p>
        </p:txBody>
      </p:sp>
      <p:sp>
        <p:nvSpPr>
          <p:cNvPr id="3" name="TextBox 2"/>
          <p:cNvSpPr txBox="1"/>
          <p:nvPr/>
        </p:nvSpPr>
        <p:spPr>
          <a:xfrm>
            <a:off x="533400" y="1295400"/>
            <a:ext cx="3886200" cy="1446550"/>
          </a:xfrm>
          <a:prstGeom prst="rect">
            <a:avLst/>
          </a:prstGeom>
          <a:noFill/>
        </p:spPr>
        <p:txBody>
          <a:bodyPr wrap="square" rtlCol="0">
            <a:spAutoFit/>
          </a:bodyPr>
          <a:lstStyle/>
          <a:p>
            <a:r>
              <a:rPr lang="en-US" sz="2200" u="sng" dirty="0" smtClean="0">
                <a:latin typeface="Ink Free" pitchFamily="66" charset="0"/>
              </a:rPr>
              <a:t>Three Themes/Models:</a:t>
            </a:r>
          </a:p>
          <a:p>
            <a:r>
              <a:rPr lang="en-US" sz="2200" dirty="0" smtClean="0">
                <a:latin typeface="Ink Free" pitchFamily="66" charset="0"/>
              </a:rPr>
              <a:t>1. Marriage</a:t>
            </a:r>
          </a:p>
          <a:p>
            <a:r>
              <a:rPr lang="en-US" sz="2200" dirty="0" smtClean="0">
                <a:latin typeface="Ink Free" pitchFamily="66" charset="0"/>
              </a:rPr>
              <a:t>2. Building</a:t>
            </a:r>
          </a:p>
          <a:p>
            <a:r>
              <a:rPr lang="en-US" sz="2200" dirty="0" smtClean="0">
                <a:latin typeface="Ink Free" pitchFamily="66" charset="0"/>
              </a:rPr>
              <a:t>3. Agriculture</a:t>
            </a:r>
            <a:endParaRPr lang="en-US" sz="2200" dirty="0">
              <a:latin typeface="Ink Free" pitchFamily="66" charset="0"/>
            </a:endParaRPr>
          </a:p>
        </p:txBody>
      </p:sp>
      <p:sp>
        <p:nvSpPr>
          <p:cNvPr id="5" name="TextBox 4"/>
          <p:cNvSpPr txBox="1"/>
          <p:nvPr/>
        </p:nvSpPr>
        <p:spPr>
          <a:xfrm>
            <a:off x="11353800" y="5562600"/>
            <a:ext cx="2895600" cy="646331"/>
          </a:xfrm>
          <a:prstGeom prst="rect">
            <a:avLst/>
          </a:prstGeom>
          <a:noFill/>
        </p:spPr>
        <p:txBody>
          <a:bodyPr wrap="square" rtlCol="0">
            <a:spAutoFit/>
          </a:bodyPr>
          <a:lstStyle/>
          <a:p>
            <a:r>
              <a:rPr lang="en-US" dirty="0" smtClean="0">
                <a:latin typeface="Ink Free" pitchFamily="66" charset="0"/>
              </a:rPr>
              <a:t>Individual is separate from structure</a:t>
            </a:r>
            <a:endParaRPr lang="en-US" dirty="0">
              <a:latin typeface="Ink Free" pitchFamily="66" charset="0"/>
            </a:endParaRPr>
          </a:p>
        </p:txBody>
      </p:sp>
      <p:sp>
        <p:nvSpPr>
          <p:cNvPr id="6" name="TextBox 5"/>
          <p:cNvSpPr txBox="1"/>
          <p:nvPr/>
        </p:nvSpPr>
        <p:spPr>
          <a:xfrm>
            <a:off x="11353800" y="6172200"/>
            <a:ext cx="3048000" cy="584775"/>
          </a:xfrm>
          <a:prstGeom prst="rect">
            <a:avLst/>
          </a:prstGeom>
          <a:noFill/>
        </p:spPr>
        <p:txBody>
          <a:bodyPr wrap="square" rtlCol="0">
            <a:spAutoFit/>
          </a:bodyPr>
          <a:lstStyle/>
          <a:p>
            <a:r>
              <a:rPr lang="en-US" sz="1600" dirty="0" smtClean="0">
                <a:latin typeface="Ink Free" pitchFamily="66" charset="0"/>
              </a:rPr>
              <a:t>We need to keep our eye upon the structure not the individual.</a:t>
            </a:r>
            <a:endParaRPr lang="en-US" sz="1600" dirty="0">
              <a:latin typeface="Ink Free" pitchFamily="66" charset="0"/>
            </a:endParaRPr>
          </a:p>
        </p:txBody>
      </p:sp>
      <p:sp>
        <p:nvSpPr>
          <p:cNvPr id="10" name="TextBox 9"/>
          <p:cNvSpPr txBox="1"/>
          <p:nvPr/>
        </p:nvSpPr>
        <p:spPr>
          <a:xfrm>
            <a:off x="7315200" y="1905000"/>
            <a:ext cx="2209800" cy="923330"/>
          </a:xfrm>
          <a:prstGeom prst="rect">
            <a:avLst/>
          </a:prstGeom>
          <a:noFill/>
        </p:spPr>
        <p:txBody>
          <a:bodyPr wrap="square" rtlCol="0">
            <a:spAutoFit/>
          </a:bodyPr>
          <a:lstStyle/>
          <a:p>
            <a:r>
              <a:rPr lang="en-US" dirty="0" smtClean="0">
                <a:latin typeface="Ink Free" pitchFamily="66" charset="0"/>
              </a:rPr>
              <a:t>Symbols</a:t>
            </a:r>
          </a:p>
          <a:p>
            <a:r>
              <a:rPr lang="en-US" dirty="0" smtClean="0">
                <a:latin typeface="Ink Free" pitchFamily="66" charset="0"/>
              </a:rPr>
              <a:t>No defect all the way through</a:t>
            </a:r>
            <a:endParaRPr lang="en-US" dirty="0">
              <a:latin typeface="Ink Free" pitchFamily="66" charset="0"/>
            </a:endParaRPr>
          </a:p>
        </p:txBody>
      </p:sp>
      <p:sp>
        <p:nvSpPr>
          <p:cNvPr id="11" name="TextBox 10"/>
          <p:cNvSpPr txBox="1"/>
          <p:nvPr/>
        </p:nvSpPr>
        <p:spPr>
          <a:xfrm>
            <a:off x="9982200" y="2209800"/>
            <a:ext cx="2819400" cy="523220"/>
          </a:xfrm>
          <a:prstGeom prst="rect">
            <a:avLst/>
          </a:prstGeom>
          <a:noFill/>
        </p:spPr>
        <p:txBody>
          <a:bodyPr wrap="square" rtlCol="0">
            <a:spAutoFit/>
          </a:bodyPr>
          <a:lstStyle/>
          <a:p>
            <a:pPr algn="ctr"/>
            <a:r>
              <a:rPr lang="en-US" sz="1400" dirty="0" smtClean="0"/>
              <a:t>The structure is perfect to the beginning, middle, and end.</a:t>
            </a:r>
            <a:endParaRPr lang="en-US" sz="1400" dirty="0"/>
          </a:p>
        </p:txBody>
      </p:sp>
      <p:sp>
        <p:nvSpPr>
          <p:cNvPr id="12" name="TextBox 11"/>
          <p:cNvSpPr txBox="1"/>
          <p:nvPr/>
        </p:nvSpPr>
        <p:spPr>
          <a:xfrm>
            <a:off x="11353800" y="5029200"/>
            <a:ext cx="3124200" cy="523220"/>
          </a:xfrm>
          <a:prstGeom prst="rect">
            <a:avLst/>
          </a:prstGeom>
          <a:noFill/>
        </p:spPr>
        <p:txBody>
          <a:bodyPr wrap="square" rtlCol="0">
            <a:spAutoFit/>
          </a:bodyPr>
          <a:lstStyle/>
          <a:p>
            <a:r>
              <a:rPr lang="en-US" sz="1400" dirty="0" smtClean="0"/>
              <a:t>Being built by both good and bad people.</a:t>
            </a:r>
            <a:endParaRPr lang="en-US" sz="1400" dirty="0"/>
          </a:p>
        </p:txBody>
      </p:sp>
      <p:sp>
        <p:nvSpPr>
          <p:cNvPr id="13" name="TextBox 12"/>
          <p:cNvSpPr txBox="1"/>
          <p:nvPr/>
        </p:nvSpPr>
        <p:spPr>
          <a:xfrm>
            <a:off x="685800" y="3581400"/>
            <a:ext cx="2819400" cy="954107"/>
          </a:xfrm>
          <a:prstGeom prst="rect">
            <a:avLst/>
          </a:prstGeom>
          <a:noFill/>
        </p:spPr>
        <p:txBody>
          <a:bodyPr wrap="square" rtlCol="0">
            <a:spAutoFit/>
          </a:bodyPr>
          <a:lstStyle/>
          <a:p>
            <a:r>
              <a:rPr lang="en-US" sz="1400" dirty="0" smtClean="0"/>
              <a:t>Ex 40:2 </a:t>
            </a:r>
          </a:p>
          <a:p>
            <a:r>
              <a:rPr lang="en-US" sz="1400" dirty="0" smtClean="0"/>
              <a:t>Rev 19:7</a:t>
            </a:r>
          </a:p>
          <a:p>
            <a:r>
              <a:rPr lang="en-US" sz="1400" dirty="0" smtClean="0"/>
              <a:t>Wife being made ready. When is the wife ready? Marriage</a:t>
            </a:r>
            <a:endParaRPr lang="en-US" sz="1400" dirty="0"/>
          </a:p>
        </p:txBody>
      </p:sp>
      <p:sp>
        <p:nvSpPr>
          <p:cNvPr id="15" name="TextBox 14"/>
          <p:cNvSpPr txBox="1"/>
          <p:nvPr/>
        </p:nvSpPr>
        <p:spPr>
          <a:xfrm>
            <a:off x="2895600" y="1905000"/>
            <a:ext cx="2819400" cy="646331"/>
          </a:xfrm>
          <a:prstGeom prst="rect">
            <a:avLst/>
          </a:prstGeom>
          <a:noFill/>
        </p:spPr>
        <p:txBody>
          <a:bodyPr wrap="square" rtlCol="0">
            <a:spAutoFit/>
          </a:bodyPr>
          <a:lstStyle/>
          <a:p>
            <a:r>
              <a:rPr lang="en-US" dirty="0" smtClean="0">
                <a:latin typeface="Ink Free" pitchFamily="66" charset="0"/>
              </a:rPr>
              <a:t>Will take you all the way through a reform line.</a:t>
            </a:r>
            <a:endParaRPr lang="en-US" dirty="0">
              <a:latin typeface="Ink Free" pitchFamily="66" charset="0"/>
            </a:endParaRPr>
          </a:p>
        </p:txBody>
      </p:sp>
      <p:cxnSp>
        <p:nvCxnSpPr>
          <p:cNvPr id="16" name="Straight Connector 15"/>
          <p:cNvCxnSpPr/>
          <p:nvPr/>
        </p:nvCxnSpPr>
        <p:spPr>
          <a:xfrm>
            <a:off x="10058400" y="2133600"/>
            <a:ext cx="2590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0058400" y="1828800"/>
            <a:ext cx="610394"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2039600" y="1828800"/>
            <a:ext cx="610394"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049000" y="1828800"/>
            <a:ext cx="610394"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1201400" y="129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2192000" y="129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0287000" y="129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9982200" y="1295400"/>
            <a:ext cx="2895600" cy="3810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p:cNvSpPr txBox="1"/>
          <p:nvPr/>
        </p:nvSpPr>
        <p:spPr>
          <a:xfrm>
            <a:off x="4114800" y="4876800"/>
            <a:ext cx="3657600" cy="954107"/>
          </a:xfrm>
          <a:prstGeom prst="rect">
            <a:avLst/>
          </a:prstGeom>
          <a:noFill/>
        </p:spPr>
        <p:txBody>
          <a:bodyPr wrap="square" rtlCol="0">
            <a:spAutoFit/>
          </a:bodyPr>
          <a:lstStyle/>
          <a:p>
            <a:r>
              <a:rPr lang="en-US" sz="1400" dirty="0" smtClean="0"/>
              <a:t>All the stories that deal with houses, walls, foundations are dealing with construction. Think about what those stories are teaching us symbolically on a reform line.</a:t>
            </a:r>
            <a:endParaRPr lang="en-US" sz="1400" dirty="0"/>
          </a:p>
        </p:txBody>
      </p:sp>
      <p:sp>
        <p:nvSpPr>
          <p:cNvPr id="26" name="TextBox 25"/>
          <p:cNvSpPr txBox="1"/>
          <p:nvPr/>
        </p:nvSpPr>
        <p:spPr>
          <a:xfrm>
            <a:off x="4191000" y="4114800"/>
            <a:ext cx="3124200" cy="738664"/>
          </a:xfrm>
          <a:prstGeom prst="rect">
            <a:avLst/>
          </a:prstGeom>
          <a:noFill/>
        </p:spPr>
        <p:txBody>
          <a:bodyPr wrap="square" rtlCol="0">
            <a:spAutoFit/>
          </a:bodyPr>
          <a:lstStyle/>
          <a:p>
            <a:r>
              <a:rPr lang="en-US" sz="1400" dirty="0" smtClean="0"/>
              <a:t>Line upon line– </a:t>
            </a:r>
          </a:p>
          <a:p>
            <a:r>
              <a:rPr lang="en-US" sz="1400" dirty="0" smtClean="0"/>
              <a:t>What is the theme of line upon line? Building. Isa 28:17 gives us this clue.</a:t>
            </a:r>
          </a:p>
        </p:txBody>
      </p:sp>
      <p:sp>
        <p:nvSpPr>
          <p:cNvPr id="27" name="TextBox 26"/>
          <p:cNvSpPr txBox="1"/>
          <p:nvPr/>
        </p:nvSpPr>
        <p:spPr>
          <a:xfrm>
            <a:off x="4572000" y="3581400"/>
            <a:ext cx="1447800" cy="584775"/>
          </a:xfrm>
          <a:prstGeom prst="rect">
            <a:avLst/>
          </a:prstGeom>
          <a:noFill/>
        </p:spPr>
        <p:txBody>
          <a:bodyPr wrap="square" rtlCol="0">
            <a:spAutoFit/>
          </a:bodyPr>
          <a:lstStyle/>
          <a:p>
            <a:r>
              <a:rPr lang="en-US" sz="1600" dirty="0" smtClean="0"/>
              <a:t>Ezra 6:14 building </a:t>
            </a:r>
            <a:endParaRPr lang="en-US" sz="1600" dirty="0"/>
          </a:p>
        </p:txBody>
      </p:sp>
      <p:sp>
        <p:nvSpPr>
          <p:cNvPr id="30" name="TextBox 29"/>
          <p:cNvSpPr txBox="1"/>
          <p:nvPr/>
        </p:nvSpPr>
        <p:spPr>
          <a:xfrm>
            <a:off x="4114800" y="5867400"/>
            <a:ext cx="3733800" cy="738664"/>
          </a:xfrm>
          <a:prstGeom prst="rect">
            <a:avLst/>
          </a:prstGeom>
          <a:noFill/>
        </p:spPr>
        <p:txBody>
          <a:bodyPr wrap="square" rtlCol="0">
            <a:spAutoFit/>
          </a:bodyPr>
          <a:lstStyle/>
          <a:p>
            <a:r>
              <a:rPr lang="en-US" sz="1400" dirty="0" smtClean="0"/>
              <a:t>The theme of building teaches a very important principle, which is that righteousness is expected at every single waymark</a:t>
            </a:r>
            <a:endParaRPr lang="en-US" sz="1400" dirty="0"/>
          </a:p>
        </p:txBody>
      </p:sp>
      <p:sp>
        <p:nvSpPr>
          <p:cNvPr id="32" name="Left Brace 31"/>
          <p:cNvSpPr/>
          <p:nvPr/>
        </p:nvSpPr>
        <p:spPr>
          <a:xfrm rot="10800000">
            <a:off x="6705600" y="1752600"/>
            <a:ext cx="457200" cy="762000"/>
          </a:xfrm>
          <a:prstGeom prst="leftBrace">
            <a:avLst>
              <a:gd name="adj1" fmla="val 2574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7772400" y="4267200"/>
            <a:ext cx="3505200" cy="738664"/>
          </a:xfrm>
          <a:prstGeom prst="rect">
            <a:avLst/>
          </a:prstGeom>
          <a:noFill/>
        </p:spPr>
        <p:txBody>
          <a:bodyPr wrap="square" rtlCol="0">
            <a:spAutoFit/>
          </a:bodyPr>
          <a:lstStyle/>
          <a:p>
            <a:r>
              <a:rPr lang="en-US" sz="1400" dirty="0" smtClean="0"/>
              <a:t>Plummet, in the olden days, was a string with a weight at the end. We now use a level. It is used to check if the wall is vertical.</a:t>
            </a:r>
            <a:endParaRPr lang="en-US" sz="1400" dirty="0"/>
          </a:p>
        </p:txBody>
      </p:sp>
      <p:sp>
        <p:nvSpPr>
          <p:cNvPr id="35" name="TextBox 34"/>
          <p:cNvSpPr txBox="1"/>
          <p:nvPr/>
        </p:nvSpPr>
        <p:spPr>
          <a:xfrm>
            <a:off x="11277600" y="4267200"/>
            <a:ext cx="3200400" cy="738664"/>
          </a:xfrm>
          <a:prstGeom prst="rect">
            <a:avLst/>
          </a:prstGeom>
          <a:noFill/>
        </p:spPr>
        <p:txBody>
          <a:bodyPr wrap="square" rtlCol="0">
            <a:spAutoFit/>
          </a:bodyPr>
          <a:lstStyle/>
          <a:p>
            <a:r>
              <a:rPr lang="en-US" sz="1400" dirty="0" smtClean="0"/>
              <a:t>What is a line for? It’s for measuring. Rev 11—reed= measuring stick– to measuring a building.</a:t>
            </a:r>
            <a:endParaRPr lang="en-US" sz="1400" dirty="0"/>
          </a:p>
        </p:txBody>
      </p:sp>
      <p:sp>
        <p:nvSpPr>
          <p:cNvPr id="36" name="TextBox 35"/>
          <p:cNvSpPr txBox="1"/>
          <p:nvPr/>
        </p:nvSpPr>
        <p:spPr>
          <a:xfrm>
            <a:off x="7772400" y="5029200"/>
            <a:ext cx="3352800" cy="523220"/>
          </a:xfrm>
          <a:prstGeom prst="rect">
            <a:avLst/>
          </a:prstGeom>
          <a:noFill/>
        </p:spPr>
        <p:txBody>
          <a:bodyPr wrap="square" rtlCol="0">
            <a:spAutoFit/>
          </a:bodyPr>
          <a:lstStyle/>
          <a:p>
            <a:r>
              <a:rPr lang="en-US" sz="1400" dirty="0" smtClean="0"/>
              <a:t>Three plummets—vertical lines checking to see if these walls are upright.</a:t>
            </a:r>
            <a:endParaRPr lang="en-US" sz="1400" dirty="0"/>
          </a:p>
        </p:txBody>
      </p:sp>
      <p:sp>
        <p:nvSpPr>
          <p:cNvPr id="37" name="TextBox 36"/>
          <p:cNvSpPr txBox="1"/>
          <p:nvPr/>
        </p:nvSpPr>
        <p:spPr>
          <a:xfrm>
            <a:off x="12877800" y="1295400"/>
            <a:ext cx="838200" cy="338554"/>
          </a:xfrm>
          <a:prstGeom prst="rect">
            <a:avLst/>
          </a:prstGeom>
          <a:noFill/>
        </p:spPr>
        <p:txBody>
          <a:bodyPr wrap="square" rtlCol="0">
            <a:spAutoFit/>
          </a:bodyPr>
          <a:lstStyle/>
          <a:p>
            <a:r>
              <a:rPr lang="en-US" sz="1600" dirty="0" smtClean="0"/>
              <a:t>Theme</a:t>
            </a:r>
            <a:endParaRPr lang="en-US" sz="1600" dirty="0"/>
          </a:p>
        </p:txBody>
      </p:sp>
      <p:sp>
        <p:nvSpPr>
          <p:cNvPr id="38" name="TextBox 37"/>
          <p:cNvSpPr txBox="1"/>
          <p:nvPr/>
        </p:nvSpPr>
        <p:spPr>
          <a:xfrm>
            <a:off x="12344400" y="1600200"/>
            <a:ext cx="838200" cy="276999"/>
          </a:xfrm>
          <a:prstGeom prst="rect">
            <a:avLst/>
          </a:prstGeom>
          <a:noFill/>
        </p:spPr>
        <p:txBody>
          <a:bodyPr wrap="square" rtlCol="0">
            <a:spAutoFit/>
          </a:bodyPr>
          <a:lstStyle/>
          <a:p>
            <a:r>
              <a:rPr lang="en-US" sz="1200" dirty="0" smtClean="0"/>
              <a:t>Right</a:t>
            </a:r>
            <a:endParaRPr lang="en-US" sz="1200" dirty="0"/>
          </a:p>
        </p:txBody>
      </p:sp>
      <p:sp>
        <p:nvSpPr>
          <p:cNvPr id="39" name="TextBox 38"/>
          <p:cNvSpPr txBox="1"/>
          <p:nvPr/>
        </p:nvSpPr>
        <p:spPr>
          <a:xfrm>
            <a:off x="11353800" y="1600200"/>
            <a:ext cx="838200" cy="276999"/>
          </a:xfrm>
          <a:prstGeom prst="rect">
            <a:avLst/>
          </a:prstGeom>
          <a:noFill/>
        </p:spPr>
        <p:txBody>
          <a:bodyPr wrap="square" rtlCol="0">
            <a:spAutoFit/>
          </a:bodyPr>
          <a:lstStyle/>
          <a:p>
            <a:r>
              <a:rPr lang="en-US" sz="1200" dirty="0" smtClean="0"/>
              <a:t>Right</a:t>
            </a:r>
            <a:endParaRPr lang="en-US" sz="1200" dirty="0"/>
          </a:p>
        </p:txBody>
      </p:sp>
      <p:sp>
        <p:nvSpPr>
          <p:cNvPr id="40" name="TextBox 39"/>
          <p:cNvSpPr txBox="1"/>
          <p:nvPr/>
        </p:nvSpPr>
        <p:spPr>
          <a:xfrm>
            <a:off x="10363200" y="1600200"/>
            <a:ext cx="533400" cy="276999"/>
          </a:xfrm>
          <a:prstGeom prst="rect">
            <a:avLst/>
          </a:prstGeom>
          <a:noFill/>
        </p:spPr>
        <p:txBody>
          <a:bodyPr wrap="square" rtlCol="0">
            <a:spAutoFit/>
          </a:bodyPr>
          <a:lstStyle/>
          <a:p>
            <a:r>
              <a:rPr lang="en-US" sz="1200" dirty="0" smtClean="0"/>
              <a:t>Right</a:t>
            </a:r>
            <a:endParaRPr lang="en-US" sz="1200" dirty="0"/>
          </a:p>
        </p:txBody>
      </p:sp>
      <p:sp>
        <p:nvSpPr>
          <p:cNvPr id="43" name="TextBox 42"/>
          <p:cNvSpPr txBox="1"/>
          <p:nvPr/>
        </p:nvSpPr>
        <p:spPr>
          <a:xfrm>
            <a:off x="7772400" y="5715000"/>
            <a:ext cx="3581400" cy="954107"/>
          </a:xfrm>
          <a:prstGeom prst="rect">
            <a:avLst/>
          </a:prstGeom>
          <a:noFill/>
        </p:spPr>
        <p:txBody>
          <a:bodyPr wrap="square" rtlCol="0">
            <a:spAutoFit/>
          </a:bodyPr>
          <a:lstStyle/>
          <a:p>
            <a:r>
              <a:rPr lang="en-US" sz="1400" dirty="0" smtClean="0"/>
              <a:t>What is it a symbol of? Judgment. Judgment  is measuring 1SA  28:17 judgment will I put upon this line. The work of judgment begins at the TOE.</a:t>
            </a:r>
            <a:endParaRPr lang="en-US" sz="1400" dirty="0"/>
          </a:p>
        </p:txBody>
      </p:sp>
      <p:sp>
        <p:nvSpPr>
          <p:cNvPr id="42" name="Rectangle 41"/>
          <p:cNvSpPr/>
          <p:nvPr/>
        </p:nvSpPr>
        <p:spPr>
          <a:xfrm>
            <a:off x="304800" y="3048000"/>
            <a:ext cx="2362200" cy="523220"/>
          </a:xfrm>
          <a:prstGeom prst="rect">
            <a:avLst/>
          </a:prstGeom>
        </p:spPr>
        <p:txBody>
          <a:bodyPr wrap="square">
            <a:spAutoFit/>
          </a:bodyPr>
          <a:lstStyle/>
          <a:p>
            <a:r>
              <a:rPr lang="en-US" sz="2800" dirty="0" smtClean="0">
                <a:latin typeface="Modern No. 20" pitchFamily="18" charset="0"/>
                <a:cs typeface="Segoe UI Light" pitchFamily="34" charset="0"/>
              </a:rPr>
              <a:t>1. Marriage</a:t>
            </a:r>
          </a:p>
        </p:txBody>
      </p:sp>
      <p:cxnSp>
        <p:nvCxnSpPr>
          <p:cNvPr id="45" name="Straight Arrow Connector 44"/>
          <p:cNvCxnSpPr/>
          <p:nvPr/>
        </p:nvCxnSpPr>
        <p:spPr>
          <a:xfrm>
            <a:off x="2133600" y="3352800"/>
            <a:ext cx="1143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276600" y="3048000"/>
            <a:ext cx="1015021" cy="523220"/>
          </a:xfrm>
          <a:prstGeom prst="rect">
            <a:avLst/>
          </a:prstGeom>
        </p:spPr>
        <p:txBody>
          <a:bodyPr wrap="none">
            <a:spAutoFit/>
          </a:bodyPr>
          <a:lstStyle/>
          <a:p>
            <a:r>
              <a:rPr lang="en-US" sz="2800" dirty="0" smtClean="0">
                <a:latin typeface="Modern No. 20" pitchFamily="18" charset="0"/>
                <a:cs typeface="Segoe UI Light" pitchFamily="34" charset="0"/>
              </a:rPr>
              <a:t>Bride</a:t>
            </a:r>
            <a:endParaRPr lang="en-US" sz="2800" dirty="0"/>
          </a:p>
        </p:txBody>
      </p:sp>
      <p:sp>
        <p:nvSpPr>
          <p:cNvPr id="47" name="Rectangle 46"/>
          <p:cNvSpPr/>
          <p:nvPr/>
        </p:nvSpPr>
        <p:spPr>
          <a:xfrm>
            <a:off x="4419600" y="3048000"/>
            <a:ext cx="1830950" cy="523220"/>
          </a:xfrm>
          <a:prstGeom prst="rect">
            <a:avLst/>
          </a:prstGeom>
        </p:spPr>
        <p:txBody>
          <a:bodyPr wrap="none">
            <a:spAutoFit/>
          </a:bodyPr>
          <a:lstStyle/>
          <a:p>
            <a:r>
              <a:rPr lang="en-US" sz="2800" dirty="0" smtClean="0">
                <a:latin typeface="Modern No. 20" pitchFamily="18" charset="0"/>
                <a:cs typeface="Segoe UI Light" pitchFamily="34" charset="0"/>
              </a:rPr>
              <a:t>2. Building</a:t>
            </a:r>
          </a:p>
        </p:txBody>
      </p:sp>
      <p:cxnSp>
        <p:nvCxnSpPr>
          <p:cNvPr id="48" name="Straight Arrow Connector 47"/>
          <p:cNvCxnSpPr/>
          <p:nvPr/>
        </p:nvCxnSpPr>
        <p:spPr>
          <a:xfrm>
            <a:off x="6172200" y="3352800"/>
            <a:ext cx="1143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7315200" y="3048000"/>
            <a:ext cx="877163" cy="523220"/>
          </a:xfrm>
          <a:prstGeom prst="rect">
            <a:avLst/>
          </a:prstGeom>
        </p:spPr>
        <p:txBody>
          <a:bodyPr wrap="none">
            <a:spAutoFit/>
          </a:bodyPr>
          <a:lstStyle/>
          <a:p>
            <a:r>
              <a:rPr lang="en-US" sz="2800" dirty="0" smtClean="0">
                <a:latin typeface="Modern No. 20" pitchFamily="18" charset="0"/>
                <a:cs typeface="Segoe UI Light" pitchFamily="34" charset="0"/>
              </a:rPr>
              <a:t>Boat</a:t>
            </a:r>
            <a:endParaRPr lang="en-US" sz="2800" dirty="0"/>
          </a:p>
        </p:txBody>
      </p:sp>
      <p:sp>
        <p:nvSpPr>
          <p:cNvPr id="53" name="Rectangle 52"/>
          <p:cNvSpPr/>
          <p:nvPr/>
        </p:nvSpPr>
        <p:spPr>
          <a:xfrm>
            <a:off x="5562600" y="1600200"/>
            <a:ext cx="2286000" cy="1107996"/>
          </a:xfrm>
          <a:prstGeom prst="rect">
            <a:avLst/>
          </a:prstGeom>
        </p:spPr>
        <p:txBody>
          <a:bodyPr wrap="square">
            <a:spAutoFit/>
          </a:bodyPr>
          <a:lstStyle/>
          <a:p>
            <a:r>
              <a:rPr lang="en-US" sz="2200" dirty="0" smtClean="0">
                <a:latin typeface="Ink Free" pitchFamily="66" charset="0"/>
              </a:rPr>
              <a:t>1.Bride</a:t>
            </a:r>
          </a:p>
          <a:p>
            <a:r>
              <a:rPr lang="en-US" sz="2200" dirty="0" smtClean="0">
                <a:latin typeface="Ink Free" pitchFamily="66" charset="0"/>
              </a:rPr>
              <a:t>2. Boat</a:t>
            </a:r>
          </a:p>
          <a:p>
            <a:r>
              <a:rPr lang="en-US" sz="2200" dirty="0" smtClean="0">
                <a:latin typeface="Ink Free" pitchFamily="66" charset="0"/>
              </a:rPr>
              <a:t>3. Field</a:t>
            </a:r>
            <a:endParaRPr lang="en-US" sz="2200" dirty="0">
              <a:latin typeface="Ink Free" pitchFamily="66" charset="0"/>
            </a:endParaRPr>
          </a:p>
        </p:txBody>
      </p:sp>
      <p:sp>
        <p:nvSpPr>
          <p:cNvPr id="55" name="Left Brace 54"/>
          <p:cNvSpPr/>
          <p:nvPr/>
        </p:nvSpPr>
        <p:spPr>
          <a:xfrm rot="10800000">
            <a:off x="2362200" y="1752600"/>
            <a:ext cx="457200" cy="762000"/>
          </a:xfrm>
          <a:prstGeom prst="leftBrace">
            <a:avLst>
              <a:gd name="adj1" fmla="val 2574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The Three Themes Cont’</a:t>
            </a:r>
            <a:endParaRPr lang="en-US" dirty="0"/>
          </a:p>
        </p:txBody>
      </p:sp>
      <p:sp>
        <p:nvSpPr>
          <p:cNvPr id="3" name="TextBox 2"/>
          <p:cNvSpPr txBox="1"/>
          <p:nvPr/>
        </p:nvSpPr>
        <p:spPr>
          <a:xfrm>
            <a:off x="1219200" y="3200400"/>
            <a:ext cx="4800600" cy="2031325"/>
          </a:xfrm>
          <a:prstGeom prst="rect">
            <a:avLst/>
          </a:prstGeom>
          <a:noFill/>
        </p:spPr>
        <p:txBody>
          <a:bodyPr wrap="square" rtlCol="0">
            <a:spAutoFit/>
          </a:bodyPr>
          <a:lstStyle/>
          <a:p>
            <a:r>
              <a:rPr lang="en-US" dirty="0" smtClean="0">
                <a:latin typeface="Bell MT" pitchFamily="18" charset="0"/>
              </a:rPr>
              <a:t>PS. 77:13</a:t>
            </a:r>
          </a:p>
          <a:p>
            <a:r>
              <a:rPr lang="en-US" dirty="0" smtClean="0">
                <a:latin typeface="Bell MT" pitchFamily="18" charset="0"/>
              </a:rPr>
              <a:t> Thy way is in the sanctuary.</a:t>
            </a:r>
          </a:p>
          <a:p>
            <a:r>
              <a:rPr lang="en-US" dirty="0" smtClean="0">
                <a:latin typeface="Bell MT" pitchFamily="18" charset="0"/>
              </a:rPr>
              <a:t>Sanctuary is connected to the reform line.</a:t>
            </a:r>
          </a:p>
          <a:p>
            <a:r>
              <a:rPr lang="en-US" dirty="0" smtClean="0">
                <a:latin typeface="Bell MT" pitchFamily="18" charset="0"/>
              </a:rPr>
              <a:t>There is an experience at every way</a:t>
            </a:r>
          </a:p>
          <a:p>
            <a:r>
              <a:rPr lang="en-US" dirty="0" smtClean="0">
                <a:latin typeface="Bell MT" pitchFamily="18" charset="0"/>
              </a:rPr>
              <a:t>Justification, Sanctification, glorification: First, second, third</a:t>
            </a:r>
          </a:p>
          <a:p>
            <a:endParaRPr lang="en-US" dirty="0"/>
          </a:p>
        </p:txBody>
      </p:sp>
      <p:sp>
        <p:nvSpPr>
          <p:cNvPr id="4" name="TextBox 3"/>
          <p:cNvSpPr txBox="1"/>
          <p:nvPr/>
        </p:nvSpPr>
        <p:spPr>
          <a:xfrm>
            <a:off x="1219200" y="2057400"/>
            <a:ext cx="2971800" cy="923330"/>
          </a:xfrm>
          <a:prstGeom prst="rect">
            <a:avLst/>
          </a:prstGeom>
          <a:noFill/>
        </p:spPr>
        <p:txBody>
          <a:bodyPr wrap="square" rtlCol="0">
            <a:spAutoFit/>
          </a:bodyPr>
          <a:lstStyle/>
          <a:p>
            <a:r>
              <a:rPr lang="en-US" dirty="0" smtClean="0">
                <a:latin typeface="Bell MT" pitchFamily="18" charset="0"/>
              </a:rPr>
              <a:t>Waymark:</a:t>
            </a:r>
          </a:p>
          <a:p>
            <a:r>
              <a:rPr lang="en-US" dirty="0" smtClean="0">
                <a:latin typeface="Bell MT" pitchFamily="18" charset="0"/>
              </a:rPr>
              <a:t>--Speaks about a way</a:t>
            </a:r>
          </a:p>
          <a:p>
            <a:r>
              <a:rPr lang="en-US" dirty="0" smtClean="0">
                <a:latin typeface="Bell MT" pitchFamily="18" charset="0"/>
              </a:rPr>
              <a:t>--Speaks about a path</a:t>
            </a:r>
            <a:endParaRPr lang="en-US" dirty="0">
              <a:latin typeface="Bell MT" pitchFamily="18" charset="0"/>
            </a:endParaRPr>
          </a:p>
        </p:txBody>
      </p:sp>
      <p:sp>
        <p:nvSpPr>
          <p:cNvPr id="6" name="Right Bracket 5"/>
          <p:cNvSpPr/>
          <p:nvPr/>
        </p:nvSpPr>
        <p:spPr>
          <a:xfrm rot="5400000">
            <a:off x="914400" y="4953000"/>
            <a:ext cx="381000" cy="114300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ket 6"/>
          <p:cNvSpPr/>
          <p:nvPr/>
        </p:nvSpPr>
        <p:spPr>
          <a:xfrm rot="5400000">
            <a:off x="2743200" y="4953000"/>
            <a:ext cx="381000" cy="114300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0" y="5257800"/>
            <a:ext cx="838200" cy="381000"/>
          </a:xfrm>
          <a:prstGeom prst="rect">
            <a:avLst/>
          </a:prstGeom>
          <a:noFill/>
        </p:spPr>
        <p:txBody>
          <a:bodyPr wrap="square" rtlCol="0">
            <a:spAutoFit/>
          </a:bodyPr>
          <a:lstStyle/>
          <a:p>
            <a:r>
              <a:rPr lang="en-US" dirty="0" smtClean="0"/>
              <a:t>Mill</a:t>
            </a:r>
            <a:endParaRPr lang="en-US" dirty="0"/>
          </a:p>
        </p:txBody>
      </p:sp>
      <p:sp>
        <p:nvSpPr>
          <p:cNvPr id="9" name="TextBox 8"/>
          <p:cNvSpPr txBox="1"/>
          <p:nvPr/>
        </p:nvSpPr>
        <p:spPr>
          <a:xfrm>
            <a:off x="2590800" y="5334000"/>
            <a:ext cx="838200" cy="381000"/>
          </a:xfrm>
          <a:prstGeom prst="rect">
            <a:avLst/>
          </a:prstGeom>
          <a:noFill/>
        </p:spPr>
        <p:txBody>
          <a:bodyPr wrap="square" rtlCol="0">
            <a:spAutoFit/>
          </a:bodyPr>
          <a:lstStyle/>
          <a:p>
            <a:r>
              <a:rPr lang="en-US" dirty="0" smtClean="0"/>
              <a:t>144k</a:t>
            </a:r>
            <a:endParaRPr lang="en-US" dirty="0"/>
          </a:p>
        </p:txBody>
      </p:sp>
      <p:cxnSp>
        <p:nvCxnSpPr>
          <p:cNvPr id="11" name="Elbow Connector 10"/>
          <p:cNvCxnSpPr/>
          <p:nvPr/>
        </p:nvCxnSpPr>
        <p:spPr>
          <a:xfrm rot="6240000">
            <a:off x="1667468" y="5597693"/>
            <a:ext cx="640080" cy="324612"/>
          </a:xfrm>
          <a:prstGeom prst="bentConnector3">
            <a:avLst>
              <a:gd name="adj1" fmla="val 44059"/>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85800" y="5791200"/>
            <a:ext cx="609600" cy="307777"/>
          </a:xfrm>
          <a:prstGeom prst="rect">
            <a:avLst/>
          </a:prstGeom>
          <a:noFill/>
        </p:spPr>
        <p:txBody>
          <a:bodyPr wrap="square" rtlCol="0">
            <a:spAutoFit/>
          </a:bodyPr>
          <a:lstStyle/>
          <a:p>
            <a:pPr algn="ctr"/>
            <a:r>
              <a:rPr lang="en-US" sz="1400" dirty="0" smtClean="0"/>
              <a:t>1AM</a:t>
            </a:r>
            <a:endParaRPr lang="en-US" sz="1400" dirty="0"/>
          </a:p>
        </p:txBody>
      </p:sp>
      <p:sp>
        <p:nvSpPr>
          <p:cNvPr id="18" name="TextBox 17"/>
          <p:cNvSpPr txBox="1"/>
          <p:nvPr/>
        </p:nvSpPr>
        <p:spPr>
          <a:xfrm>
            <a:off x="2514600" y="5791200"/>
            <a:ext cx="762000" cy="307777"/>
          </a:xfrm>
          <a:prstGeom prst="rect">
            <a:avLst/>
          </a:prstGeom>
          <a:noFill/>
        </p:spPr>
        <p:txBody>
          <a:bodyPr wrap="square" rtlCol="0">
            <a:spAutoFit/>
          </a:bodyPr>
          <a:lstStyle/>
          <a:p>
            <a:pPr algn="ctr"/>
            <a:r>
              <a:rPr lang="en-US" sz="1400" dirty="0" smtClean="0"/>
              <a:t>3AM</a:t>
            </a:r>
            <a:endParaRPr lang="en-US" sz="1400" dirty="0"/>
          </a:p>
        </p:txBody>
      </p:sp>
      <p:sp>
        <p:nvSpPr>
          <p:cNvPr id="19" name="TextBox 18"/>
          <p:cNvSpPr txBox="1"/>
          <p:nvPr/>
        </p:nvSpPr>
        <p:spPr>
          <a:xfrm>
            <a:off x="3429000" y="5780782"/>
            <a:ext cx="3200400" cy="1077218"/>
          </a:xfrm>
          <a:prstGeom prst="rect">
            <a:avLst/>
          </a:prstGeom>
          <a:noFill/>
        </p:spPr>
        <p:txBody>
          <a:bodyPr wrap="square" rtlCol="0">
            <a:spAutoFit/>
          </a:bodyPr>
          <a:lstStyle/>
          <a:p>
            <a:pPr algn="ctr"/>
            <a:r>
              <a:rPr lang="en-US" sz="1600" dirty="0" smtClean="0"/>
              <a:t>No 2AM history in this concept, which is why the 2</a:t>
            </a:r>
            <a:r>
              <a:rPr lang="en-US" sz="1600" baseline="30000" dirty="0" smtClean="0"/>
              <a:t>nd</a:t>
            </a:r>
            <a:r>
              <a:rPr lang="en-US" sz="1600" dirty="0" smtClean="0"/>
              <a:t> angel is brought to view here and repeated in our history</a:t>
            </a:r>
            <a:endParaRPr lang="en-US" sz="1600" dirty="0"/>
          </a:p>
        </p:txBody>
      </p:sp>
      <p:sp>
        <p:nvSpPr>
          <p:cNvPr id="22" name="TextBox 21"/>
          <p:cNvSpPr txBox="1"/>
          <p:nvPr/>
        </p:nvSpPr>
        <p:spPr>
          <a:xfrm>
            <a:off x="2743200" y="6019800"/>
            <a:ext cx="1066800" cy="276999"/>
          </a:xfrm>
          <a:prstGeom prst="rect">
            <a:avLst/>
          </a:prstGeom>
          <a:noFill/>
        </p:spPr>
        <p:txBody>
          <a:bodyPr wrap="square" rtlCol="0">
            <a:spAutoFit/>
          </a:bodyPr>
          <a:lstStyle/>
          <a:p>
            <a:r>
              <a:rPr lang="en-US" sz="1200" dirty="0" smtClean="0"/>
              <a:t>Rev. 14:9-11</a:t>
            </a:r>
            <a:endParaRPr lang="en-US" sz="1200" dirty="0"/>
          </a:p>
        </p:txBody>
      </p:sp>
      <p:sp>
        <p:nvSpPr>
          <p:cNvPr id="23" name="TextBox 22"/>
          <p:cNvSpPr txBox="1"/>
          <p:nvPr/>
        </p:nvSpPr>
        <p:spPr>
          <a:xfrm>
            <a:off x="6629400" y="2057400"/>
            <a:ext cx="3048000" cy="1477328"/>
          </a:xfrm>
          <a:prstGeom prst="rect">
            <a:avLst/>
          </a:prstGeom>
          <a:noFill/>
        </p:spPr>
        <p:txBody>
          <a:bodyPr wrap="square" rtlCol="0">
            <a:spAutoFit/>
          </a:bodyPr>
          <a:lstStyle/>
          <a:p>
            <a:r>
              <a:rPr lang="en-US" dirty="0" smtClean="0">
                <a:latin typeface="Bell MT" pitchFamily="18" charset="0"/>
              </a:rPr>
              <a:t>Isa 28:17</a:t>
            </a:r>
          </a:p>
          <a:p>
            <a:r>
              <a:rPr lang="en-US" dirty="0" smtClean="0">
                <a:latin typeface="Bell MT" pitchFamily="18" charset="0"/>
              </a:rPr>
              <a:t>Rest and Refreshing</a:t>
            </a:r>
          </a:p>
          <a:p>
            <a:r>
              <a:rPr lang="en-US" dirty="0" smtClean="0">
                <a:latin typeface="Bell MT" pitchFamily="18" charset="0"/>
              </a:rPr>
              <a:t>This is the rest </a:t>
            </a:r>
          </a:p>
          <a:p>
            <a:r>
              <a:rPr lang="en-US" dirty="0" smtClean="0">
                <a:latin typeface="Bell MT" pitchFamily="18" charset="0"/>
              </a:rPr>
              <a:t>This is the refreshing</a:t>
            </a:r>
          </a:p>
          <a:p>
            <a:endParaRPr lang="en-US" dirty="0"/>
          </a:p>
        </p:txBody>
      </p:sp>
      <p:sp>
        <p:nvSpPr>
          <p:cNvPr id="26" name="TextBox 25"/>
          <p:cNvSpPr txBox="1"/>
          <p:nvPr/>
        </p:nvSpPr>
        <p:spPr>
          <a:xfrm>
            <a:off x="6553200" y="4267200"/>
            <a:ext cx="2133600" cy="369332"/>
          </a:xfrm>
          <a:prstGeom prst="rect">
            <a:avLst/>
          </a:prstGeom>
          <a:noFill/>
        </p:spPr>
        <p:txBody>
          <a:bodyPr wrap="square" rtlCol="0">
            <a:spAutoFit/>
          </a:bodyPr>
          <a:lstStyle/>
          <a:p>
            <a:r>
              <a:rPr lang="en-US" dirty="0" smtClean="0">
                <a:latin typeface="Bell MT" pitchFamily="18" charset="0"/>
              </a:rPr>
              <a:t>Jer6:16 Message</a:t>
            </a:r>
          </a:p>
        </p:txBody>
      </p:sp>
      <p:sp>
        <p:nvSpPr>
          <p:cNvPr id="28" name="TextBox 27"/>
          <p:cNvSpPr txBox="1"/>
          <p:nvPr/>
        </p:nvSpPr>
        <p:spPr>
          <a:xfrm>
            <a:off x="6629400" y="3657600"/>
            <a:ext cx="3200400" cy="646331"/>
          </a:xfrm>
          <a:prstGeom prst="rect">
            <a:avLst/>
          </a:prstGeom>
          <a:noFill/>
        </p:spPr>
        <p:txBody>
          <a:bodyPr wrap="square" rtlCol="0">
            <a:spAutoFit/>
          </a:bodyPr>
          <a:lstStyle/>
          <a:p>
            <a:r>
              <a:rPr lang="en-US" dirty="0" smtClean="0">
                <a:latin typeface="Bell MT" pitchFamily="18" charset="0"/>
              </a:rPr>
              <a:t>If you’re in the path, you will find rest.</a:t>
            </a:r>
            <a:endParaRPr lang="en-US" dirty="0">
              <a:latin typeface="Bell MT" pitchFamily="18" charset="0"/>
            </a:endParaRPr>
          </a:p>
        </p:txBody>
      </p:sp>
      <p:sp>
        <p:nvSpPr>
          <p:cNvPr id="32" name="TextBox 31"/>
          <p:cNvSpPr txBox="1"/>
          <p:nvPr/>
        </p:nvSpPr>
        <p:spPr>
          <a:xfrm>
            <a:off x="6553200" y="4572000"/>
            <a:ext cx="4267200" cy="923330"/>
          </a:xfrm>
          <a:prstGeom prst="rect">
            <a:avLst/>
          </a:prstGeom>
          <a:noFill/>
        </p:spPr>
        <p:txBody>
          <a:bodyPr wrap="square" rtlCol="0">
            <a:spAutoFit/>
          </a:bodyPr>
          <a:lstStyle/>
          <a:p>
            <a:r>
              <a:rPr lang="en-US" dirty="0" smtClean="0">
                <a:latin typeface="Bell MT" pitchFamily="18" charset="0"/>
              </a:rPr>
              <a:t>They said, they will not walk</a:t>
            </a:r>
          </a:p>
          <a:p>
            <a:r>
              <a:rPr lang="en-US" dirty="0" smtClean="0">
                <a:latin typeface="Bell MT" pitchFamily="18" charset="0"/>
              </a:rPr>
              <a:t>They will no hearken—listen =repeat and enlarge </a:t>
            </a:r>
            <a:endParaRPr lang="en-US" dirty="0">
              <a:latin typeface="Bell MT" pitchFamily="18" charset="0"/>
            </a:endParaRPr>
          </a:p>
        </p:txBody>
      </p:sp>
      <p:sp>
        <p:nvSpPr>
          <p:cNvPr id="33" name="TextBox 32"/>
          <p:cNvSpPr txBox="1"/>
          <p:nvPr/>
        </p:nvSpPr>
        <p:spPr>
          <a:xfrm>
            <a:off x="6629400" y="3276600"/>
            <a:ext cx="3048000" cy="369332"/>
          </a:xfrm>
          <a:prstGeom prst="rect">
            <a:avLst/>
          </a:prstGeom>
          <a:noFill/>
        </p:spPr>
        <p:txBody>
          <a:bodyPr wrap="square" rtlCol="0">
            <a:spAutoFit/>
          </a:bodyPr>
          <a:lstStyle/>
          <a:p>
            <a:r>
              <a:rPr lang="en-US" dirty="0" smtClean="0"/>
              <a:t>Rest=Refreshing=LR=Message</a:t>
            </a:r>
            <a:endParaRPr lang="en-US" dirty="0"/>
          </a:p>
        </p:txBody>
      </p:sp>
      <p:sp>
        <p:nvSpPr>
          <p:cNvPr id="27" name="Rectangle 26"/>
          <p:cNvSpPr/>
          <p:nvPr/>
        </p:nvSpPr>
        <p:spPr>
          <a:xfrm>
            <a:off x="6324600" y="1600200"/>
            <a:ext cx="2204450" cy="523220"/>
          </a:xfrm>
          <a:prstGeom prst="rect">
            <a:avLst/>
          </a:prstGeom>
        </p:spPr>
        <p:txBody>
          <a:bodyPr wrap="none">
            <a:spAutoFit/>
          </a:bodyPr>
          <a:lstStyle/>
          <a:p>
            <a:r>
              <a:rPr lang="en-US" sz="2800" dirty="0" smtClean="0">
                <a:latin typeface="Modern No. 20" pitchFamily="18" charset="0"/>
                <a:cs typeface="Segoe UI Light" pitchFamily="34" charset="0"/>
              </a:rPr>
              <a:t>3. Agriculture</a:t>
            </a:r>
          </a:p>
        </p:txBody>
      </p:sp>
      <p:cxnSp>
        <p:nvCxnSpPr>
          <p:cNvPr id="29" name="Straight Arrow Connector 28"/>
          <p:cNvCxnSpPr/>
          <p:nvPr/>
        </p:nvCxnSpPr>
        <p:spPr>
          <a:xfrm>
            <a:off x="8458200" y="1905000"/>
            <a:ext cx="1143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9677400" y="1676400"/>
            <a:ext cx="957313" cy="523220"/>
          </a:xfrm>
          <a:prstGeom prst="rect">
            <a:avLst/>
          </a:prstGeom>
        </p:spPr>
        <p:txBody>
          <a:bodyPr wrap="none">
            <a:spAutoFit/>
          </a:bodyPr>
          <a:lstStyle/>
          <a:p>
            <a:r>
              <a:rPr lang="en-US" sz="2800" dirty="0" smtClean="0">
                <a:latin typeface="Modern No. 20" pitchFamily="18" charset="0"/>
                <a:cs typeface="Segoe UI Light" pitchFamily="34" charset="0"/>
              </a:rPr>
              <a:t>Field</a:t>
            </a:r>
            <a:endParaRPr lang="en-US" sz="2800" dirty="0"/>
          </a:p>
        </p:txBody>
      </p:sp>
      <p:sp>
        <p:nvSpPr>
          <p:cNvPr id="34" name="Rectangle 33"/>
          <p:cNvSpPr/>
          <p:nvPr/>
        </p:nvSpPr>
        <p:spPr>
          <a:xfrm>
            <a:off x="990600" y="1524000"/>
            <a:ext cx="1830950" cy="523220"/>
          </a:xfrm>
          <a:prstGeom prst="rect">
            <a:avLst/>
          </a:prstGeom>
        </p:spPr>
        <p:txBody>
          <a:bodyPr wrap="none">
            <a:spAutoFit/>
          </a:bodyPr>
          <a:lstStyle/>
          <a:p>
            <a:r>
              <a:rPr lang="en-US" sz="2800" dirty="0" smtClean="0">
                <a:latin typeface="Modern No. 20" pitchFamily="18" charset="0"/>
                <a:cs typeface="Segoe UI Light" pitchFamily="34" charset="0"/>
              </a:rPr>
              <a:t>2. Building</a:t>
            </a:r>
          </a:p>
        </p:txBody>
      </p:sp>
      <p:cxnSp>
        <p:nvCxnSpPr>
          <p:cNvPr id="35" name="Straight Arrow Connector 34"/>
          <p:cNvCxnSpPr/>
          <p:nvPr/>
        </p:nvCxnSpPr>
        <p:spPr>
          <a:xfrm>
            <a:off x="2819400" y="1828800"/>
            <a:ext cx="1143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038600" y="1524000"/>
            <a:ext cx="877163" cy="523220"/>
          </a:xfrm>
          <a:prstGeom prst="rect">
            <a:avLst/>
          </a:prstGeom>
        </p:spPr>
        <p:txBody>
          <a:bodyPr wrap="none">
            <a:spAutoFit/>
          </a:bodyPr>
          <a:lstStyle/>
          <a:p>
            <a:r>
              <a:rPr lang="en-US" sz="2800" dirty="0" smtClean="0">
                <a:latin typeface="Modern No. 20" pitchFamily="18" charset="0"/>
                <a:cs typeface="Segoe UI Light" pitchFamily="34" charset="0"/>
              </a:rPr>
              <a:t>Boat</a:t>
            </a:r>
            <a:endParaRPr lang="en-US" sz="2800" dirty="0"/>
          </a:p>
        </p:txBody>
      </p:sp>
      <p:sp>
        <p:nvSpPr>
          <p:cNvPr id="37" name="TextBox 36"/>
          <p:cNvSpPr txBox="1"/>
          <p:nvPr/>
        </p:nvSpPr>
        <p:spPr>
          <a:xfrm>
            <a:off x="381000" y="6019800"/>
            <a:ext cx="1447800" cy="307777"/>
          </a:xfrm>
          <a:prstGeom prst="rect">
            <a:avLst/>
          </a:prstGeom>
          <a:noFill/>
        </p:spPr>
        <p:txBody>
          <a:bodyPr wrap="square" rtlCol="0">
            <a:spAutoFit/>
          </a:bodyPr>
          <a:lstStyle/>
          <a:p>
            <a:r>
              <a:rPr lang="en-US" sz="1400" dirty="0" smtClean="0"/>
              <a:t>1,2,3: E. Gospel</a:t>
            </a:r>
            <a:endParaRPr lang="en-US" sz="1400" dirty="0"/>
          </a:p>
        </p:txBody>
      </p:sp>
      <p:cxnSp>
        <p:nvCxnSpPr>
          <p:cNvPr id="39" name="Elbow Connector 38"/>
          <p:cNvCxnSpPr/>
          <p:nvPr/>
        </p:nvCxnSpPr>
        <p:spPr>
          <a:xfrm>
            <a:off x="2209800" y="6096000"/>
            <a:ext cx="1066800" cy="533400"/>
          </a:xfrm>
          <a:prstGeom prst="bentConnector3">
            <a:avLst>
              <a:gd name="adj1" fmla="val 3811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Left Brace 41"/>
          <p:cNvSpPr/>
          <p:nvPr/>
        </p:nvSpPr>
        <p:spPr>
          <a:xfrm rot="10800000">
            <a:off x="10515600" y="4724400"/>
            <a:ext cx="457200" cy="762000"/>
          </a:xfrm>
          <a:prstGeom prst="leftBrace">
            <a:avLst>
              <a:gd name="adj1" fmla="val 2574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Rectangle 42"/>
          <p:cNvSpPr/>
          <p:nvPr/>
        </p:nvSpPr>
        <p:spPr>
          <a:xfrm>
            <a:off x="11049000" y="4876800"/>
            <a:ext cx="1003736" cy="369332"/>
          </a:xfrm>
          <a:prstGeom prst="rect">
            <a:avLst/>
          </a:prstGeom>
        </p:spPr>
        <p:txBody>
          <a:bodyPr wrap="none">
            <a:spAutoFit/>
          </a:bodyPr>
          <a:lstStyle/>
          <a:p>
            <a:r>
              <a:rPr lang="en-US" dirty="0" smtClean="0">
                <a:latin typeface="Bell MT" pitchFamily="18" charset="0"/>
              </a:rPr>
              <a:t>Message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Image result for cross"/>
          <p:cNvPicPr>
            <a:picLocks noChangeAspect="1" noChangeArrowheads="1"/>
          </p:cNvPicPr>
          <p:nvPr/>
        </p:nvPicPr>
        <p:blipFill>
          <a:blip r:embed="rId3" cstate="print"/>
          <a:srcRect/>
          <a:stretch>
            <a:fillRect/>
          </a:stretch>
        </p:blipFill>
        <p:spPr bwMode="auto">
          <a:xfrm>
            <a:off x="9753600" y="1143000"/>
            <a:ext cx="304800" cy="381000"/>
          </a:xfrm>
          <a:prstGeom prst="rect">
            <a:avLst/>
          </a:prstGeom>
          <a:noFill/>
        </p:spPr>
      </p:pic>
      <p:sp>
        <p:nvSpPr>
          <p:cNvPr id="2" name="Title 1"/>
          <p:cNvSpPr>
            <a:spLocks noGrp="1"/>
          </p:cNvSpPr>
          <p:nvPr>
            <p:ph type="title"/>
          </p:nvPr>
        </p:nvSpPr>
        <p:spPr>
          <a:xfrm>
            <a:off x="685800" y="0"/>
            <a:ext cx="13167361" cy="1143000"/>
          </a:xfrm>
        </p:spPr>
        <p:txBody>
          <a:bodyPr/>
          <a:lstStyle/>
          <a:p>
            <a:r>
              <a:rPr lang="en-US" u="sng" dirty="0" smtClean="0">
                <a:latin typeface="Bernard MT Condensed" pitchFamily="18" charset="0"/>
              </a:rPr>
              <a:t>Dispensationalism</a:t>
            </a:r>
            <a:endParaRPr lang="en-US" dirty="0"/>
          </a:p>
        </p:txBody>
      </p:sp>
      <p:sp>
        <p:nvSpPr>
          <p:cNvPr id="5" name="TextBox 4"/>
          <p:cNvSpPr txBox="1"/>
          <p:nvPr/>
        </p:nvSpPr>
        <p:spPr>
          <a:xfrm>
            <a:off x="381000" y="4724400"/>
            <a:ext cx="6248400" cy="2031325"/>
          </a:xfrm>
          <a:prstGeom prst="rect">
            <a:avLst/>
          </a:prstGeom>
          <a:noFill/>
        </p:spPr>
        <p:txBody>
          <a:bodyPr wrap="square" rtlCol="0">
            <a:spAutoFit/>
          </a:bodyPr>
          <a:lstStyle/>
          <a:p>
            <a:r>
              <a:rPr lang="en-US" u="sng" dirty="0" smtClean="0">
                <a:latin typeface="Ink Free" pitchFamily="66" charset="0"/>
              </a:rPr>
              <a:t>Dispensation: </a:t>
            </a:r>
          </a:p>
          <a:p>
            <a:pPr marL="342900" indent="-342900">
              <a:buFont typeface="+mj-lt"/>
              <a:buAutoNum type="arabicPeriod"/>
            </a:pPr>
            <a:r>
              <a:rPr lang="en-US" dirty="0" smtClean="0">
                <a:latin typeface="Ink Free" pitchFamily="66" charset="0"/>
              </a:rPr>
              <a:t>A general state or ordering of things; specifically, a system of revealed commands and promises regulating human affairs.</a:t>
            </a:r>
          </a:p>
          <a:p>
            <a:pPr marL="342900" indent="-342900">
              <a:buFont typeface="+mj-lt"/>
              <a:buAutoNum type="arabicPeriod"/>
            </a:pPr>
            <a:r>
              <a:rPr lang="en-US" dirty="0" smtClean="0">
                <a:latin typeface="Ink Free" pitchFamily="66" charset="0"/>
              </a:rPr>
              <a:t>In theology, one meaning of the term dispensation is as a distinctive arrangement or period in history that forms the framework through which God relates to mankind.</a:t>
            </a:r>
            <a:endParaRPr lang="en-US" dirty="0">
              <a:latin typeface="Ink Free" pitchFamily="66" charset="0"/>
            </a:endParaRPr>
          </a:p>
        </p:txBody>
      </p:sp>
      <p:sp>
        <p:nvSpPr>
          <p:cNvPr id="6" name="TextBox 5"/>
          <p:cNvSpPr txBox="1"/>
          <p:nvPr/>
        </p:nvSpPr>
        <p:spPr>
          <a:xfrm>
            <a:off x="7391400" y="4572000"/>
            <a:ext cx="5334000" cy="523220"/>
          </a:xfrm>
          <a:prstGeom prst="rect">
            <a:avLst/>
          </a:prstGeom>
          <a:noFill/>
        </p:spPr>
        <p:txBody>
          <a:bodyPr wrap="square" rtlCol="0">
            <a:spAutoFit/>
          </a:bodyPr>
          <a:lstStyle/>
          <a:p>
            <a:pPr algn="ctr"/>
            <a:r>
              <a:rPr lang="en-US" sz="2800" b="1" dirty="0" smtClean="0"/>
              <a:t>Parable = Dispensationalism </a:t>
            </a:r>
          </a:p>
        </p:txBody>
      </p:sp>
      <p:sp>
        <p:nvSpPr>
          <p:cNvPr id="7" name="TextBox 6"/>
          <p:cNvSpPr txBox="1"/>
          <p:nvPr/>
        </p:nvSpPr>
        <p:spPr>
          <a:xfrm>
            <a:off x="7391400" y="5105400"/>
            <a:ext cx="5486400" cy="646331"/>
          </a:xfrm>
          <a:prstGeom prst="rect">
            <a:avLst/>
          </a:prstGeom>
          <a:noFill/>
        </p:spPr>
        <p:txBody>
          <a:bodyPr wrap="square" rtlCol="0">
            <a:spAutoFit/>
          </a:bodyPr>
          <a:lstStyle/>
          <a:p>
            <a:pPr algn="ctr"/>
            <a:r>
              <a:rPr lang="en-US" dirty="0" smtClean="0">
                <a:latin typeface="Ink Free" pitchFamily="66" charset="0"/>
              </a:rPr>
              <a:t>When you start realizing the concept of dispensationalism, everything becomes clearer.</a:t>
            </a:r>
            <a:endParaRPr lang="en-US" dirty="0">
              <a:latin typeface="Ink Free" pitchFamily="66" charset="0"/>
            </a:endParaRPr>
          </a:p>
        </p:txBody>
      </p:sp>
      <p:cxnSp>
        <p:nvCxnSpPr>
          <p:cNvPr id="9" name="Straight Connector 8"/>
          <p:cNvCxnSpPr/>
          <p:nvPr/>
        </p:nvCxnSpPr>
        <p:spPr>
          <a:xfrm>
            <a:off x="8229600" y="2209800"/>
            <a:ext cx="3276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201400" y="3581400"/>
            <a:ext cx="3276600" cy="954107"/>
          </a:xfrm>
          <a:prstGeom prst="rect">
            <a:avLst/>
          </a:prstGeom>
          <a:noFill/>
        </p:spPr>
        <p:txBody>
          <a:bodyPr wrap="square" rtlCol="0">
            <a:spAutoFit/>
          </a:bodyPr>
          <a:lstStyle/>
          <a:p>
            <a:pPr algn="ctr"/>
            <a:r>
              <a:rPr lang="en-US" sz="1400" dirty="0" smtClean="0">
                <a:latin typeface="Bell MT" pitchFamily="18" charset="0"/>
              </a:rPr>
              <a:t>Some kind of system or order of religion that comes about in a certain history or time.</a:t>
            </a:r>
          </a:p>
          <a:p>
            <a:pPr algn="ctr"/>
            <a:r>
              <a:rPr lang="en-US" sz="1400" dirty="0" smtClean="0">
                <a:latin typeface="Bell MT" pitchFamily="18" charset="0"/>
              </a:rPr>
              <a:t>~Parminder Biant</a:t>
            </a:r>
            <a:endParaRPr lang="en-US" sz="1400" dirty="0">
              <a:latin typeface="Bell MT" pitchFamily="18" charset="0"/>
            </a:endParaRPr>
          </a:p>
        </p:txBody>
      </p:sp>
      <p:sp>
        <p:nvSpPr>
          <p:cNvPr id="15" name="TextBox 14"/>
          <p:cNvSpPr txBox="1"/>
          <p:nvPr/>
        </p:nvSpPr>
        <p:spPr>
          <a:xfrm>
            <a:off x="7467600" y="5791200"/>
            <a:ext cx="5562600" cy="923330"/>
          </a:xfrm>
          <a:prstGeom prst="rect">
            <a:avLst/>
          </a:prstGeom>
          <a:noFill/>
        </p:spPr>
        <p:txBody>
          <a:bodyPr wrap="square" rtlCol="0">
            <a:spAutoFit/>
          </a:bodyPr>
          <a:lstStyle/>
          <a:p>
            <a:pPr algn="ctr"/>
            <a:r>
              <a:rPr lang="en-US" dirty="0" smtClean="0">
                <a:latin typeface="Ink Free" pitchFamily="66" charset="0"/>
              </a:rPr>
              <a:t>It’s not because you read things differently. It’s because each of us understands it in a certain dispensation.</a:t>
            </a:r>
            <a:endParaRPr lang="en-US" dirty="0">
              <a:latin typeface="Ink Free" pitchFamily="66" charset="0"/>
            </a:endParaRPr>
          </a:p>
        </p:txBody>
      </p:sp>
      <p:sp>
        <p:nvSpPr>
          <p:cNvPr id="16" name="TextBox 15"/>
          <p:cNvSpPr txBox="1"/>
          <p:nvPr/>
        </p:nvSpPr>
        <p:spPr>
          <a:xfrm>
            <a:off x="381000" y="1219200"/>
            <a:ext cx="6705600" cy="3693319"/>
          </a:xfrm>
          <a:prstGeom prst="rect">
            <a:avLst/>
          </a:prstGeom>
          <a:noFill/>
        </p:spPr>
        <p:txBody>
          <a:bodyPr wrap="square" rtlCol="0">
            <a:spAutoFit/>
          </a:bodyPr>
          <a:lstStyle/>
          <a:p>
            <a:r>
              <a:rPr lang="en-US" u="sng" dirty="0" smtClean="0">
                <a:latin typeface="Ink Free" pitchFamily="66" charset="0"/>
              </a:rPr>
              <a:t>Dispensationalism:</a:t>
            </a:r>
          </a:p>
          <a:p>
            <a:pPr marL="342900" indent="-342900">
              <a:buFont typeface="+mj-lt"/>
              <a:buAutoNum type="arabicPeriod"/>
            </a:pPr>
            <a:r>
              <a:rPr lang="en-US" dirty="0" smtClean="0">
                <a:latin typeface="Ink Free" pitchFamily="66" charset="0"/>
              </a:rPr>
              <a:t>Is an approach to biblical interpretation which states that God uses different means of working with people during different periods of history. </a:t>
            </a:r>
          </a:p>
          <a:p>
            <a:pPr marL="342900" indent="-342900">
              <a:buFont typeface="+mj-lt"/>
              <a:buAutoNum type="arabicPeriod"/>
            </a:pPr>
            <a:r>
              <a:rPr lang="en-US" dirty="0" smtClean="0">
                <a:latin typeface="Ink Free" pitchFamily="66" charset="0"/>
              </a:rPr>
              <a:t>A belief in a system of historical progression, as revealed in the Bible, consisting of series of states in God’s self-revelation and plan of salvation.</a:t>
            </a:r>
          </a:p>
          <a:p>
            <a:pPr marL="342900" indent="-342900">
              <a:buFont typeface="+mj-lt"/>
              <a:buAutoNum type="arabicPeriod"/>
            </a:pPr>
            <a:r>
              <a:rPr lang="en-US" dirty="0" smtClean="0">
                <a:latin typeface="Ink Free" pitchFamily="66" charset="0"/>
              </a:rPr>
              <a:t>It considers biblical history as divided by God into dispensations, defined periods or ages to which God has allotted distinctive administrative principles. According to dispensationalism, each age of God’s plan is thus administered in a certain way, and humanity is held responsible as a steward during that time.</a:t>
            </a:r>
          </a:p>
          <a:p>
            <a:endParaRPr lang="en-US" dirty="0"/>
          </a:p>
        </p:txBody>
      </p:sp>
      <p:cxnSp>
        <p:nvCxnSpPr>
          <p:cNvPr id="28" name="Straight Connector 27"/>
          <p:cNvCxnSpPr/>
          <p:nvPr/>
        </p:nvCxnSpPr>
        <p:spPr>
          <a:xfrm rot="5400000">
            <a:off x="8153400" y="1905000"/>
            <a:ext cx="610394" cy="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9601200" y="1905000"/>
            <a:ext cx="610394" cy="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0972800" y="1905000"/>
            <a:ext cx="610394" cy="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077200" y="1219200"/>
            <a:ext cx="838200" cy="369332"/>
          </a:xfrm>
          <a:prstGeom prst="rect">
            <a:avLst/>
          </a:prstGeom>
          <a:noFill/>
        </p:spPr>
        <p:txBody>
          <a:bodyPr wrap="square" rtlCol="0">
            <a:spAutoFit/>
          </a:bodyPr>
          <a:lstStyle/>
          <a:p>
            <a:pPr algn="ctr"/>
            <a:r>
              <a:rPr lang="en-US" dirty="0" smtClean="0"/>
              <a:t>Start</a:t>
            </a:r>
            <a:endParaRPr lang="en-US" dirty="0"/>
          </a:p>
        </p:txBody>
      </p:sp>
      <p:sp>
        <p:nvSpPr>
          <p:cNvPr id="32" name="TextBox 31"/>
          <p:cNvSpPr txBox="1"/>
          <p:nvPr/>
        </p:nvSpPr>
        <p:spPr>
          <a:xfrm>
            <a:off x="10896600" y="1219200"/>
            <a:ext cx="838200" cy="369332"/>
          </a:xfrm>
          <a:prstGeom prst="rect">
            <a:avLst/>
          </a:prstGeom>
          <a:noFill/>
        </p:spPr>
        <p:txBody>
          <a:bodyPr wrap="square" rtlCol="0">
            <a:spAutoFit/>
          </a:bodyPr>
          <a:lstStyle/>
          <a:p>
            <a:pPr algn="ctr"/>
            <a:r>
              <a:rPr lang="en-US" dirty="0" smtClean="0"/>
              <a:t>End</a:t>
            </a:r>
            <a:endParaRPr lang="en-US" dirty="0"/>
          </a:p>
        </p:txBody>
      </p:sp>
      <p:sp>
        <p:nvSpPr>
          <p:cNvPr id="33" name="TextBox 32"/>
          <p:cNvSpPr txBox="1"/>
          <p:nvPr/>
        </p:nvSpPr>
        <p:spPr>
          <a:xfrm>
            <a:off x="8915400" y="2286000"/>
            <a:ext cx="457200" cy="369332"/>
          </a:xfrm>
          <a:prstGeom prst="rect">
            <a:avLst/>
          </a:prstGeom>
          <a:noFill/>
        </p:spPr>
        <p:txBody>
          <a:bodyPr wrap="square" rtlCol="0">
            <a:spAutoFit/>
          </a:bodyPr>
          <a:lstStyle/>
          <a:p>
            <a:r>
              <a:rPr lang="en-US" dirty="0" smtClean="0"/>
              <a:t>OT</a:t>
            </a:r>
            <a:endParaRPr lang="en-US" dirty="0"/>
          </a:p>
        </p:txBody>
      </p:sp>
      <p:sp>
        <p:nvSpPr>
          <p:cNvPr id="34" name="TextBox 33"/>
          <p:cNvSpPr txBox="1"/>
          <p:nvPr/>
        </p:nvSpPr>
        <p:spPr>
          <a:xfrm>
            <a:off x="10363200" y="2286000"/>
            <a:ext cx="457200" cy="369332"/>
          </a:xfrm>
          <a:prstGeom prst="rect">
            <a:avLst/>
          </a:prstGeom>
          <a:noFill/>
        </p:spPr>
        <p:txBody>
          <a:bodyPr wrap="square" rtlCol="0">
            <a:spAutoFit/>
          </a:bodyPr>
          <a:lstStyle/>
          <a:p>
            <a:r>
              <a:rPr lang="en-US" dirty="0" smtClean="0"/>
              <a:t>NT</a:t>
            </a:r>
            <a:endParaRPr lang="en-US" dirty="0"/>
          </a:p>
        </p:txBody>
      </p:sp>
      <p:cxnSp>
        <p:nvCxnSpPr>
          <p:cNvPr id="36" name="Straight Arrow Connector 35"/>
          <p:cNvCxnSpPr/>
          <p:nvPr/>
        </p:nvCxnSpPr>
        <p:spPr>
          <a:xfrm>
            <a:off x="10058400" y="3048000"/>
            <a:ext cx="14478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9829800" y="2895600"/>
            <a:ext cx="1524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610600" y="3200400"/>
            <a:ext cx="838200" cy="369332"/>
          </a:xfrm>
          <a:prstGeom prst="rect">
            <a:avLst/>
          </a:prstGeom>
          <a:noFill/>
        </p:spPr>
        <p:txBody>
          <a:bodyPr wrap="square" rtlCol="0">
            <a:spAutoFit/>
          </a:bodyPr>
          <a:lstStyle/>
          <a:p>
            <a:pPr algn="ctr"/>
            <a:r>
              <a:rPr lang="en-US" dirty="0" smtClean="0">
                <a:latin typeface="Bell MT" pitchFamily="18" charset="0"/>
              </a:rPr>
              <a:t>Jews</a:t>
            </a:r>
            <a:endParaRPr lang="en-US" dirty="0">
              <a:latin typeface="Bell MT" pitchFamily="18" charset="0"/>
            </a:endParaRPr>
          </a:p>
        </p:txBody>
      </p:sp>
      <p:sp>
        <p:nvSpPr>
          <p:cNvPr id="39" name="TextBox 38"/>
          <p:cNvSpPr txBox="1"/>
          <p:nvPr/>
        </p:nvSpPr>
        <p:spPr>
          <a:xfrm>
            <a:off x="10134600" y="3200400"/>
            <a:ext cx="1219200" cy="369332"/>
          </a:xfrm>
          <a:prstGeom prst="rect">
            <a:avLst/>
          </a:prstGeom>
          <a:noFill/>
        </p:spPr>
        <p:txBody>
          <a:bodyPr wrap="square" rtlCol="0">
            <a:spAutoFit/>
          </a:bodyPr>
          <a:lstStyle/>
          <a:p>
            <a:pPr algn="ctr"/>
            <a:r>
              <a:rPr lang="en-US" dirty="0" smtClean="0">
                <a:latin typeface="Bell MT" pitchFamily="18" charset="0"/>
              </a:rPr>
              <a:t>Christians</a:t>
            </a:r>
            <a:endParaRPr lang="en-US" dirty="0">
              <a:latin typeface="Bell MT" pitchFamily="18" charset="0"/>
            </a:endParaRPr>
          </a:p>
        </p:txBody>
      </p:sp>
      <p:sp>
        <p:nvSpPr>
          <p:cNvPr id="40" name="TextBox 39"/>
          <p:cNvSpPr txBox="1"/>
          <p:nvPr/>
        </p:nvSpPr>
        <p:spPr>
          <a:xfrm>
            <a:off x="11430000" y="2895600"/>
            <a:ext cx="1219200" cy="307777"/>
          </a:xfrm>
          <a:prstGeom prst="rect">
            <a:avLst/>
          </a:prstGeom>
          <a:noFill/>
        </p:spPr>
        <p:txBody>
          <a:bodyPr wrap="square" rtlCol="0">
            <a:spAutoFit/>
          </a:bodyPr>
          <a:lstStyle/>
          <a:p>
            <a:pPr algn="ctr"/>
            <a:r>
              <a:rPr lang="en-US" sz="1400" dirty="0" smtClean="0">
                <a:latin typeface="Bell MT" pitchFamily="18" charset="0"/>
              </a:rPr>
              <a:t>2000 years</a:t>
            </a:r>
            <a:endParaRPr lang="en-US" sz="1400" dirty="0">
              <a:latin typeface="Bell MT" pitchFamily="18" charset="0"/>
            </a:endParaRPr>
          </a:p>
        </p:txBody>
      </p:sp>
      <p:sp>
        <p:nvSpPr>
          <p:cNvPr id="43" name="TextBox 42"/>
          <p:cNvSpPr txBox="1"/>
          <p:nvPr/>
        </p:nvSpPr>
        <p:spPr>
          <a:xfrm>
            <a:off x="8839200" y="3733800"/>
            <a:ext cx="457200" cy="338554"/>
          </a:xfrm>
          <a:prstGeom prst="rect">
            <a:avLst/>
          </a:prstGeom>
          <a:noFill/>
        </p:spPr>
        <p:txBody>
          <a:bodyPr wrap="square" rtlCol="0">
            <a:spAutoFit/>
          </a:bodyPr>
          <a:lstStyle/>
          <a:p>
            <a:r>
              <a:rPr lang="en-US" sz="1600" dirty="0" smtClean="0">
                <a:latin typeface="Ink Free" pitchFamily="66" charset="0"/>
              </a:rPr>
              <a:t>AI</a:t>
            </a:r>
            <a:endParaRPr lang="en-US" sz="1600" dirty="0">
              <a:latin typeface="Ink Free" pitchFamily="66" charset="0"/>
            </a:endParaRPr>
          </a:p>
        </p:txBody>
      </p:sp>
      <p:sp>
        <p:nvSpPr>
          <p:cNvPr id="44" name="TextBox 43"/>
          <p:cNvSpPr txBox="1"/>
          <p:nvPr/>
        </p:nvSpPr>
        <p:spPr>
          <a:xfrm>
            <a:off x="10591800" y="3733800"/>
            <a:ext cx="609600" cy="338554"/>
          </a:xfrm>
          <a:prstGeom prst="rect">
            <a:avLst/>
          </a:prstGeom>
          <a:noFill/>
        </p:spPr>
        <p:txBody>
          <a:bodyPr wrap="square" rtlCol="0">
            <a:spAutoFit/>
          </a:bodyPr>
          <a:lstStyle/>
          <a:p>
            <a:r>
              <a:rPr lang="en-US" sz="1600" dirty="0" smtClean="0">
                <a:latin typeface="Ink Free" pitchFamily="66" charset="0"/>
              </a:rPr>
              <a:t>MI</a:t>
            </a:r>
            <a:endParaRPr lang="en-US" sz="1600" dirty="0">
              <a:latin typeface="Ink Free" pitchFamily="66" charset="0"/>
            </a:endParaRPr>
          </a:p>
        </p:txBody>
      </p:sp>
      <p:sp>
        <p:nvSpPr>
          <p:cNvPr id="45" name="TextBox 44"/>
          <p:cNvSpPr txBox="1"/>
          <p:nvPr/>
        </p:nvSpPr>
        <p:spPr>
          <a:xfrm>
            <a:off x="10591800" y="3505200"/>
            <a:ext cx="457200" cy="338554"/>
          </a:xfrm>
          <a:prstGeom prst="rect">
            <a:avLst/>
          </a:prstGeom>
          <a:noFill/>
        </p:spPr>
        <p:txBody>
          <a:bodyPr wrap="square" rtlCol="0">
            <a:spAutoFit/>
          </a:bodyPr>
          <a:lstStyle/>
          <a:p>
            <a:r>
              <a:rPr lang="en-US" sz="1600" dirty="0" smtClean="0">
                <a:latin typeface="Ink Free" pitchFamily="66" charset="0"/>
              </a:rPr>
              <a:t>SI</a:t>
            </a:r>
            <a:endParaRPr lang="en-US" sz="1600" dirty="0">
              <a:latin typeface="Ink Free" pitchFamily="66" charset="0"/>
            </a:endParaRPr>
          </a:p>
        </p:txBody>
      </p:sp>
      <p:sp>
        <p:nvSpPr>
          <p:cNvPr id="46" name="TextBox 45"/>
          <p:cNvSpPr txBox="1"/>
          <p:nvPr/>
        </p:nvSpPr>
        <p:spPr>
          <a:xfrm>
            <a:off x="8839200" y="3505200"/>
            <a:ext cx="533400" cy="338554"/>
          </a:xfrm>
          <a:prstGeom prst="rect">
            <a:avLst/>
          </a:prstGeom>
          <a:noFill/>
        </p:spPr>
        <p:txBody>
          <a:bodyPr wrap="square" rtlCol="0">
            <a:spAutoFit/>
          </a:bodyPr>
          <a:lstStyle/>
          <a:p>
            <a:r>
              <a:rPr lang="en-US" sz="1600" dirty="0" smtClean="0">
                <a:latin typeface="Ink Free" pitchFamily="66" charset="0"/>
              </a:rPr>
              <a:t>LI</a:t>
            </a:r>
            <a:endParaRPr lang="en-US" sz="1600" dirty="0">
              <a:latin typeface="Ink Free" pitchFamily="66" charset="0"/>
            </a:endParaRPr>
          </a:p>
        </p:txBody>
      </p:sp>
      <p:sp>
        <p:nvSpPr>
          <p:cNvPr id="41" name="Oval 40"/>
          <p:cNvSpPr/>
          <p:nvPr/>
        </p:nvSpPr>
        <p:spPr>
          <a:xfrm>
            <a:off x="9753600" y="1066800"/>
            <a:ext cx="3048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rot="5400000">
            <a:off x="9677400" y="2590800"/>
            <a:ext cx="457200"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Curved Connector 107"/>
          <p:cNvCxnSpPr/>
          <p:nvPr/>
        </p:nvCxnSpPr>
        <p:spPr>
          <a:xfrm rot="3240000" flipH="1" flipV="1">
            <a:off x="12161520" y="2560320"/>
            <a:ext cx="1463040" cy="548640"/>
          </a:xfrm>
          <a:prstGeom prst="curvedConnector4">
            <a:avLst>
              <a:gd name="adj1" fmla="val 18165"/>
              <a:gd name="adj2" fmla="val 22323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2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20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20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20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 calcmode="lin" valueType="num">
                                      <p:cBhvr additive="base">
                                        <p:cTn id="2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 calcmode="lin" valueType="num">
                                      <p:cBhvr additive="base">
                                        <p:cTn id="3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 calcmode="lin" valueType="num">
                                      <p:cBhvr additive="base">
                                        <p:cTn id="3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Effect transition="in" filter="wipe(down)">
                                      <p:cBhvr>
                                        <p:cTn id="45" dur="500"/>
                                        <p:tgtEl>
                                          <p:spTgt spid="6">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7">
                                            <p:txEl>
                                              <p:pRg st="0" end="0"/>
                                            </p:txEl>
                                          </p:spTgt>
                                        </p:tgtEl>
                                        <p:attrNameLst>
                                          <p:attrName>style.visibility</p:attrName>
                                        </p:attrNameLst>
                                      </p:cBhvr>
                                      <p:to>
                                        <p:strVal val="visible"/>
                                      </p:to>
                                    </p:set>
                                    <p:animEffect transition="in" filter="fade">
                                      <p:cBhvr>
                                        <p:cTn id="50" dur="2000"/>
                                        <p:tgtEl>
                                          <p:spTgt spid="7">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5">
                                            <p:txEl>
                                              <p:pRg st="0" end="0"/>
                                            </p:txEl>
                                          </p:spTgt>
                                        </p:tgtEl>
                                        <p:attrNameLst>
                                          <p:attrName>style.visibility</p:attrName>
                                        </p:attrNameLst>
                                      </p:cBhvr>
                                      <p:to>
                                        <p:strVal val="visible"/>
                                      </p:to>
                                    </p:set>
                                    <p:animEffect transition="in" filter="fade">
                                      <p:cBhvr>
                                        <p:cTn id="55" dur="2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15" grpId="0" build="p"/>
      <p:bldP spid="1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2618</TotalTime>
  <Words>4154</Words>
  <Application>Microsoft Office PowerPoint</Application>
  <PresentationFormat>Custom</PresentationFormat>
  <Paragraphs>386</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Introduction to Rules and Methodology:</vt:lpstr>
      <vt:lpstr>Importance of Understanding the Correct       Methodology</vt:lpstr>
      <vt:lpstr>Importance of Understanding the Correct Methodology Cont’</vt:lpstr>
      <vt:lpstr>Importance of Understanding the Correct Methodology Cont’</vt:lpstr>
      <vt:lpstr>Progression VS Line Upon Line</vt:lpstr>
      <vt:lpstr>Progression VS Line Upon Line Cont’</vt:lpstr>
      <vt:lpstr>The Three Themes</vt:lpstr>
      <vt:lpstr>The Three Themes Cont’</vt:lpstr>
      <vt:lpstr>Dispensationalism</vt:lpstr>
      <vt:lpstr>Reform Lines are Prophetic</vt:lpstr>
      <vt:lpstr>Progression VS Line Upon Line Cont’</vt:lpstr>
      <vt:lpstr>Line Upon Line: Breaking the Line</vt:lpstr>
      <vt:lpstr>Progression and Typology</vt:lpstr>
      <vt:lpstr>Structure of Line Upon Line</vt:lpstr>
      <vt:lpstr>The Z-rule</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Rules and Methodology</dc:title>
  <dc:creator>User</dc:creator>
  <cp:lastModifiedBy>User</cp:lastModifiedBy>
  <cp:revision>329</cp:revision>
  <dcterms:created xsi:type="dcterms:W3CDTF">2019-09-10T00:25:57Z</dcterms:created>
  <dcterms:modified xsi:type="dcterms:W3CDTF">2019-09-19T21:08:19Z</dcterms:modified>
</cp:coreProperties>
</file>